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56" r:id="rId2"/>
    <p:sldId id="259" r:id="rId3"/>
    <p:sldId id="257" r:id="rId4"/>
    <p:sldId id="258" r:id="rId5"/>
    <p:sldId id="260" r:id="rId6"/>
    <p:sldId id="261" r:id="rId7"/>
    <p:sldId id="280" r:id="rId8"/>
    <p:sldId id="269" r:id="rId9"/>
    <p:sldId id="272" r:id="rId10"/>
    <p:sldId id="271" r:id="rId11"/>
    <p:sldId id="281" r:id="rId12"/>
    <p:sldId id="273" r:id="rId13"/>
    <p:sldId id="279" r:id="rId14"/>
    <p:sldId id="263" r:id="rId15"/>
    <p:sldId id="267" r:id="rId16"/>
    <p:sldId id="283" r:id="rId17"/>
    <p:sldId id="285" r:id="rId18"/>
  </p:sldIdLst>
  <p:sldSz cx="9144000" cy="5143500" type="screen16x9"/>
  <p:notesSz cx="17348200" cy="9753600"/>
  <p:embeddedFontLst>
    <p:embeddedFont>
      <p:font typeface="Rokkitt Light" panose="020B0604020202020204" charset="0"/>
      <p:regular r:id="rId20"/>
      <p:bold r:id="rId21"/>
    </p:embeddedFont>
    <p:embeddedFont>
      <p:font typeface="Chau Philomene One" panose="020B0604020202020204" charset="0"/>
      <p:regular r:id="rId22"/>
      <p:italic r:id="rId23"/>
    </p:embeddedFont>
    <p:embeddedFont>
      <p:font typeface="Calibri" panose="020F0502020204030204" pitchFamily="34" charset="0"/>
      <p:regular r:id="rId24"/>
      <p:bold r:id="rId25"/>
      <p:italic r:id="rId26"/>
      <p:boldItalic r:id="rId27"/>
    </p:embeddedFont>
    <p:embeddedFont>
      <p:font typeface="BenchNine"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FD1E2C5-9AD0-43A8-BA65-F0FF034B4A01}">
  <a:tblStyle styleId="{FFD1E2C5-9AD0-43A8-BA65-F0FF034B4A01}"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130" d="100"/>
          <a:sy n="130" d="100"/>
        </p:scale>
        <p:origin x="-990" y="-4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4747"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976535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c68a97855_0_33: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c68a97855_0_3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4c68a97855_1_210: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4c68a97855_1_21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4c6f126ef7_1_148: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4c6f126ef7_1_14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4c68a97855_1_215: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4c68a97855_1_21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4c6f126ef7_0_2: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4c6f126ef7_0_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c68a97855_0_397: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c68a97855_1_8: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c68a97855_1_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4c6f126ef7_1_182: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4c6f126ef7_1_18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5b51033569_1_8: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5b51033569_1_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c68a97855_0_192: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c68a97855_0_19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c68a97855_0_54: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c68a97855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c68a97855_0_83: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c68a97855_0_8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c68a97855_0_89: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c68a97855_0_302: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c68a97855_0_30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4c6f126ef7_1_5: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4c6f126ef7_1_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c68a97855_1_141: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c68a97855_1_141: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4c68a97855_1_206: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obj">
  <p:cSld name="OBJECT">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485000" y="1816940"/>
            <a:ext cx="6174000" cy="10188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rgbClr val="C6D9BB"/>
              </a:buClr>
              <a:buSzPts val="3300"/>
              <a:buNone/>
              <a:defRPr i="0">
                <a:solidFill>
                  <a:srgbClr val="C6D9BB"/>
                </a:solidFill>
              </a:defRPr>
            </a:lvl1pPr>
            <a:lvl2pPr lvl="1" algn="ctr">
              <a:spcBef>
                <a:spcPts val="0"/>
              </a:spcBef>
              <a:spcAft>
                <a:spcPts val="0"/>
              </a:spcAft>
              <a:buClr>
                <a:srgbClr val="C6D9BB"/>
              </a:buClr>
              <a:buSzPts val="3300"/>
              <a:buNone/>
              <a:defRPr sz="3300">
                <a:solidFill>
                  <a:srgbClr val="C6D9BB"/>
                </a:solidFill>
              </a:defRPr>
            </a:lvl2pPr>
            <a:lvl3pPr lvl="2" algn="ctr">
              <a:spcBef>
                <a:spcPts val="0"/>
              </a:spcBef>
              <a:spcAft>
                <a:spcPts val="0"/>
              </a:spcAft>
              <a:buClr>
                <a:srgbClr val="C6D9BB"/>
              </a:buClr>
              <a:buSzPts val="3300"/>
              <a:buNone/>
              <a:defRPr sz="3300">
                <a:solidFill>
                  <a:srgbClr val="C6D9BB"/>
                </a:solidFill>
              </a:defRPr>
            </a:lvl3pPr>
            <a:lvl4pPr lvl="3" algn="ctr">
              <a:spcBef>
                <a:spcPts val="0"/>
              </a:spcBef>
              <a:spcAft>
                <a:spcPts val="0"/>
              </a:spcAft>
              <a:buClr>
                <a:srgbClr val="C6D9BB"/>
              </a:buClr>
              <a:buSzPts val="3300"/>
              <a:buNone/>
              <a:defRPr sz="3300">
                <a:solidFill>
                  <a:srgbClr val="C6D9BB"/>
                </a:solidFill>
              </a:defRPr>
            </a:lvl4pPr>
            <a:lvl5pPr lvl="4" algn="ctr">
              <a:spcBef>
                <a:spcPts val="0"/>
              </a:spcBef>
              <a:spcAft>
                <a:spcPts val="0"/>
              </a:spcAft>
              <a:buClr>
                <a:srgbClr val="C6D9BB"/>
              </a:buClr>
              <a:buSzPts val="3300"/>
              <a:buNone/>
              <a:defRPr sz="3300">
                <a:solidFill>
                  <a:srgbClr val="C6D9BB"/>
                </a:solidFill>
              </a:defRPr>
            </a:lvl5pPr>
            <a:lvl6pPr lvl="5" algn="ctr">
              <a:spcBef>
                <a:spcPts val="0"/>
              </a:spcBef>
              <a:spcAft>
                <a:spcPts val="0"/>
              </a:spcAft>
              <a:buClr>
                <a:srgbClr val="C6D9BB"/>
              </a:buClr>
              <a:buSzPts val="3300"/>
              <a:buNone/>
              <a:defRPr sz="3300">
                <a:solidFill>
                  <a:srgbClr val="C6D9BB"/>
                </a:solidFill>
              </a:defRPr>
            </a:lvl6pPr>
            <a:lvl7pPr lvl="6" algn="ctr">
              <a:spcBef>
                <a:spcPts val="0"/>
              </a:spcBef>
              <a:spcAft>
                <a:spcPts val="0"/>
              </a:spcAft>
              <a:buClr>
                <a:srgbClr val="C6D9BB"/>
              </a:buClr>
              <a:buSzPts val="3300"/>
              <a:buNone/>
              <a:defRPr sz="3300">
                <a:solidFill>
                  <a:srgbClr val="C6D9BB"/>
                </a:solidFill>
              </a:defRPr>
            </a:lvl7pPr>
            <a:lvl8pPr lvl="7" algn="ctr">
              <a:spcBef>
                <a:spcPts val="0"/>
              </a:spcBef>
              <a:spcAft>
                <a:spcPts val="0"/>
              </a:spcAft>
              <a:buClr>
                <a:srgbClr val="C6D9BB"/>
              </a:buClr>
              <a:buSzPts val="3300"/>
              <a:buNone/>
              <a:defRPr sz="3300">
                <a:solidFill>
                  <a:srgbClr val="C6D9BB"/>
                </a:solidFill>
              </a:defRPr>
            </a:lvl8pPr>
            <a:lvl9pPr lvl="8" algn="ctr">
              <a:spcBef>
                <a:spcPts val="0"/>
              </a:spcBef>
              <a:spcAft>
                <a:spcPts val="0"/>
              </a:spcAft>
              <a:buClr>
                <a:srgbClr val="C6D9BB"/>
              </a:buClr>
              <a:buSzPts val="3300"/>
              <a:buNone/>
              <a:defRPr sz="3300">
                <a:solidFill>
                  <a:srgbClr val="C6D9BB"/>
                </a:solidFill>
              </a:defRPr>
            </a:lvl9pPr>
          </a:lstStyle>
          <a:p>
            <a:endParaRPr/>
          </a:p>
        </p:txBody>
      </p:sp>
      <p:sp>
        <p:nvSpPr>
          <p:cNvPr id="10" name="Google Shape;10;p2"/>
          <p:cNvSpPr txBox="1">
            <a:spLocks noGrp="1"/>
          </p:cNvSpPr>
          <p:nvPr>
            <p:ph type="subTitle" idx="1"/>
          </p:nvPr>
        </p:nvSpPr>
        <p:spPr>
          <a:xfrm>
            <a:off x="3206600" y="2908725"/>
            <a:ext cx="2730900" cy="784200"/>
          </a:xfrm>
          <a:prstGeom prst="rect">
            <a:avLst/>
          </a:prstGeom>
        </p:spPr>
        <p:txBody>
          <a:bodyPr spcFirstLastPara="1" wrap="square" lIns="0" tIns="0" rIns="0" bIns="0" anchor="t" anchorCtr="0">
            <a:noAutofit/>
          </a:bodyPr>
          <a:lstStyle>
            <a:lvl1pPr lvl="0" algn="ctr">
              <a:spcBef>
                <a:spcPts val="0"/>
              </a:spcBef>
              <a:spcAft>
                <a:spcPts val="0"/>
              </a:spcAft>
              <a:buNone/>
              <a:defRPr>
                <a:solidFill>
                  <a:srgbClr val="C6D9BB"/>
                </a:solidFill>
              </a:defRPr>
            </a:lvl1pPr>
            <a:lvl2pPr lvl="1" algn="ctr">
              <a:spcBef>
                <a:spcPts val="0"/>
              </a:spcBef>
              <a:spcAft>
                <a:spcPts val="0"/>
              </a:spcAft>
              <a:buNone/>
              <a:defRPr sz="600">
                <a:solidFill>
                  <a:srgbClr val="C6D9BB"/>
                </a:solidFill>
              </a:defRPr>
            </a:lvl2pPr>
            <a:lvl3pPr lvl="2" algn="ctr">
              <a:spcBef>
                <a:spcPts val="0"/>
              </a:spcBef>
              <a:spcAft>
                <a:spcPts val="0"/>
              </a:spcAft>
              <a:buNone/>
              <a:defRPr sz="600">
                <a:solidFill>
                  <a:srgbClr val="C6D9BB"/>
                </a:solidFill>
              </a:defRPr>
            </a:lvl3pPr>
            <a:lvl4pPr lvl="3" algn="ctr">
              <a:spcBef>
                <a:spcPts val="0"/>
              </a:spcBef>
              <a:spcAft>
                <a:spcPts val="0"/>
              </a:spcAft>
              <a:buNone/>
              <a:defRPr sz="600">
                <a:solidFill>
                  <a:srgbClr val="C6D9BB"/>
                </a:solidFill>
              </a:defRPr>
            </a:lvl4pPr>
            <a:lvl5pPr lvl="4" algn="ctr">
              <a:spcBef>
                <a:spcPts val="0"/>
              </a:spcBef>
              <a:spcAft>
                <a:spcPts val="0"/>
              </a:spcAft>
              <a:buNone/>
              <a:defRPr sz="600">
                <a:solidFill>
                  <a:srgbClr val="C6D9BB"/>
                </a:solidFill>
              </a:defRPr>
            </a:lvl5pPr>
            <a:lvl6pPr lvl="5" algn="ctr">
              <a:spcBef>
                <a:spcPts val="0"/>
              </a:spcBef>
              <a:spcAft>
                <a:spcPts val="0"/>
              </a:spcAft>
              <a:buNone/>
              <a:defRPr sz="600">
                <a:solidFill>
                  <a:srgbClr val="C6D9BB"/>
                </a:solidFill>
              </a:defRPr>
            </a:lvl6pPr>
            <a:lvl7pPr lvl="6" algn="ctr">
              <a:spcBef>
                <a:spcPts val="0"/>
              </a:spcBef>
              <a:spcAft>
                <a:spcPts val="0"/>
              </a:spcAft>
              <a:buNone/>
              <a:defRPr sz="600">
                <a:solidFill>
                  <a:srgbClr val="C6D9BB"/>
                </a:solidFill>
              </a:defRPr>
            </a:lvl7pPr>
            <a:lvl8pPr lvl="7" algn="ctr">
              <a:spcBef>
                <a:spcPts val="0"/>
              </a:spcBef>
              <a:spcAft>
                <a:spcPts val="0"/>
              </a:spcAft>
              <a:buNone/>
              <a:defRPr sz="600">
                <a:solidFill>
                  <a:srgbClr val="C6D9BB"/>
                </a:solidFill>
              </a:defRPr>
            </a:lvl8pPr>
            <a:lvl9pPr lvl="8" algn="ctr">
              <a:spcBef>
                <a:spcPts val="0"/>
              </a:spcBef>
              <a:spcAft>
                <a:spcPts val="0"/>
              </a:spcAft>
              <a:buNone/>
              <a:defRPr sz="600">
                <a:solidFill>
                  <a:srgbClr val="C6D9BB"/>
                </a:solidFill>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2880">
          <p15:clr>
            <a:srgbClr val="F9AD4C"/>
          </p15:clr>
        </p15:guide>
        <p15:guide id="2" orient="horz" pos="1707">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TLE &amp; DESIGN 1">
  <p:cSld name="CUSTOM_10">
    <p:spTree>
      <p:nvGrpSpPr>
        <p:cNvPr id="1" name="Shape 97"/>
        <p:cNvGrpSpPr/>
        <p:nvPr/>
      </p:nvGrpSpPr>
      <p:grpSpPr>
        <a:xfrm>
          <a:off x="0" y="0"/>
          <a:ext cx="0" cy="0"/>
          <a:chOff x="0" y="0"/>
          <a:chExt cx="0" cy="0"/>
        </a:xfrm>
      </p:grpSpPr>
      <p:sp>
        <p:nvSpPr>
          <p:cNvPr id="98" name="Google Shape;98;p18"/>
          <p:cNvSpPr/>
          <p:nvPr/>
        </p:nvSpPr>
        <p:spPr>
          <a:xfrm flipH="1">
            <a:off x="6207900" y="1537025"/>
            <a:ext cx="2936100" cy="3625500"/>
          </a:xfrm>
          <a:prstGeom prst="rect">
            <a:avLst/>
          </a:pr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a:spLocks noGrp="1"/>
          </p:cNvSpPr>
          <p:nvPr>
            <p:ph type="title"/>
          </p:nvPr>
        </p:nvSpPr>
        <p:spPr>
          <a:xfrm>
            <a:off x="6704776" y="1838004"/>
            <a:ext cx="3409500" cy="7056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8FFF5"/>
              </a:buClr>
              <a:buSzPts val="2500"/>
              <a:buNone/>
              <a:defRPr sz="2500" i="0">
                <a:solidFill>
                  <a:srgbClr val="F8FFF5"/>
                </a:solidFill>
              </a:defRPr>
            </a:lvl1pPr>
            <a:lvl2pPr lvl="1" rtl="0">
              <a:spcBef>
                <a:spcPts val="0"/>
              </a:spcBef>
              <a:spcAft>
                <a:spcPts val="0"/>
              </a:spcAft>
              <a:buClr>
                <a:srgbClr val="F8FFF5"/>
              </a:buClr>
              <a:buSzPts val="2500"/>
              <a:buNone/>
              <a:defRPr sz="2500">
                <a:solidFill>
                  <a:srgbClr val="F8FFF5"/>
                </a:solidFill>
              </a:defRPr>
            </a:lvl2pPr>
            <a:lvl3pPr lvl="2" rtl="0">
              <a:spcBef>
                <a:spcPts val="0"/>
              </a:spcBef>
              <a:spcAft>
                <a:spcPts val="0"/>
              </a:spcAft>
              <a:buClr>
                <a:srgbClr val="F8FFF5"/>
              </a:buClr>
              <a:buSzPts val="2500"/>
              <a:buNone/>
              <a:defRPr sz="2500">
                <a:solidFill>
                  <a:srgbClr val="F8FFF5"/>
                </a:solidFill>
              </a:defRPr>
            </a:lvl3pPr>
            <a:lvl4pPr lvl="3" rtl="0">
              <a:spcBef>
                <a:spcPts val="0"/>
              </a:spcBef>
              <a:spcAft>
                <a:spcPts val="0"/>
              </a:spcAft>
              <a:buClr>
                <a:srgbClr val="F8FFF5"/>
              </a:buClr>
              <a:buSzPts val="2500"/>
              <a:buNone/>
              <a:defRPr sz="2500">
                <a:solidFill>
                  <a:srgbClr val="F8FFF5"/>
                </a:solidFill>
              </a:defRPr>
            </a:lvl4pPr>
            <a:lvl5pPr lvl="4" rtl="0">
              <a:spcBef>
                <a:spcPts val="0"/>
              </a:spcBef>
              <a:spcAft>
                <a:spcPts val="0"/>
              </a:spcAft>
              <a:buClr>
                <a:srgbClr val="F8FFF5"/>
              </a:buClr>
              <a:buSzPts val="2500"/>
              <a:buNone/>
              <a:defRPr sz="2500">
                <a:solidFill>
                  <a:srgbClr val="F8FFF5"/>
                </a:solidFill>
              </a:defRPr>
            </a:lvl5pPr>
            <a:lvl6pPr lvl="5" rtl="0">
              <a:spcBef>
                <a:spcPts val="0"/>
              </a:spcBef>
              <a:spcAft>
                <a:spcPts val="0"/>
              </a:spcAft>
              <a:buClr>
                <a:srgbClr val="F8FFF5"/>
              </a:buClr>
              <a:buSzPts val="2500"/>
              <a:buNone/>
              <a:defRPr sz="2500">
                <a:solidFill>
                  <a:srgbClr val="F8FFF5"/>
                </a:solidFill>
              </a:defRPr>
            </a:lvl6pPr>
            <a:lvl7pPr lvl="6" rtl="0">
              <a:spcBef>
                <a:spcPts val="0"/>
              </a:spcBef>
              <a:spcAft>
                <a:spcPts val="0"/>
              </a:spcAft>
              <a:buClr>
                <a:srgbClr val="F8FFF5"/>
              </a:buClr>
              <a:buSzPts val="2500"/>
              <a:buNone/>
              <a:defRPr sz="2500">
                <a:solidFill>
                  <a:srgbClr val="F8FFF5"/>
                </a:solidFill>
              </a:defRPr>
            </a:lvl7pPr>
            <a:lvl8pPr lvl="7" rtl="0">
              <a:spcBef>
                <a:spcPts val="0"/>
              </a:spcBef>
              <a:spcAft>
                <a:spcPts val="0"/>
              </a:spcAft>
              <a:buClr>
                <a:srgbClr val="F8FFF5"/>
              </a:buClr>
              <a:buSzPts val="2500"/>
              <a:buNone/>
              <a:defRPr sz="2500">
                <a:solidFill>
                  <a:srgbClr val="F8FFF5"/>
                </a:solidFill>
              </a:defRPr>
            </a:lvl8pPr>
            <a:lvl9pPr lvl="8" rtl="0">
              <a:spcBef>
                <a:spcPts val="0"/>
              </a:spcBef>
              <a:spcAft>
                <a:spcPts val="0"/>
              </a:spcAft>
              <a:buClr>
                <a:srgbClr val="F8FFF5"/>
              </a:buClr>
              <a:buSzPts val="2500"/>
              <a:buNone/>
              <a:defRPr sz="2500">
                <a:solidFill>
                  <a:srgbClr val="F8FFF5"/>
                </a:solidFill>
              </a:defRPr>
            </a:lvl9pPr>
          </a:lstStyle>
          <a:p>
            <a:endParaRPr/>
          </a:p>
        </p:txBody>
      </p:sp>
      <p:sp>
        <p:nvSpPr>
          <p:cNvPr id="100" name="Google Shape;100;p18"/>
          <p:cNvSpPr txBox="1">
            <a:spLocks noGrp="1"/>
          </p:cNvSpPr>
          <p:nvPr>
            <p:ph type="subTitle" idx="1"/>
          </p:nvPr>
        </p:nvSpPr>
        <p:spPr>
          <a:xfrm>
            <a:off x="6704776" y="2731746"/>
            <a:ext cx="1572600" cy="182400"/>
          </a:xfrm>
          <a:prstGeom prst="rect">
            <a:avLst/>
          </a:prstGeom>
        </p:spPr>
        <p:txBody>
          <a:bodyPr spcFirstLastPara="1" wrap="square" lIns="0" tIns="0" rIns="0" bIns="0" anchor="t" anchorCtr="0">
            <a:noAutofit/>
          </a:bodyPr>
          <a:lstStyle>
            <a:lvl1pPr lvl="0" rtl="0">
              <a:spcBef>
                <a:spcPts val="0"/>
              </a:spcBef>
              <a:spcAft>
                <a:spcPts val="0"/>
              </a:spcAft>
              <a:buNone/>
              <a:defRPr sz="1000">
                <a:solidFill>
                  <a:srgbClr val="F8FFF5"/>
                </a:solidFill>
              </a:defRPr>
            </a:lvl1pPr>
            <a:lvl2pPr lvl="1" rtl="0">
              <a:spcBef>
                <a:spcPts val="0"/>
              </a:spcBef>
              <a:spcAft>
                <a:spcPts val="0"/>
              </a:spcAft>
              <a:buNone/>
              <a:defRPr sz="600">
                <a:solidFill>
                  <a:srgbClr val="F8FFF5"/>
                </a:solidFill>
              </a:defRPr>
            </a:lvl2pPr>
            <a:lvl3pPr lvl="2" rtl="0">
              <a:spcBef>
                <a:spcPts val="0"/>
              </a:spcBef>
              <a:spcAft>
                <a:spcPts val="0"/>
              </a:spcAft>
              <a:buNone/>
              <a:defRPr sz="600">
                <a:solidFill>
                  <a:srgbClr val="F8FFF5"/>
                </a:solidFill>
              </a:defRPr>
            </a:lvl3pPr>
            <a:lvl4pPr lvl="3" rtl="0">
              <a:spcBef>
                <a:spcPts val="0"/>
              </a:spcBef>
              <a:spcAft>
                <a:spcPts val="0"/>
              </a:spcAft>
              <a:buNone/>
              <a:defRPr sz="600">
                <a:solidFill>
                  <a:srgbClr val="F8FFF5"/>
                </a:solidFill>
              </a:defRPr>
            </a:lvl4pPr>
            <a:lvl5pPr lvl="4" rtl="0">
              <a:spcBef>
                <a:spcPts val="0"/>
              </a:spcBef>
              <a:spcAft>
                <a:spcPts val="0"/>
              </a:spcAft>
              <a:buNone/>
              <a:defRPr sz="600">
                <a:solidFill>
                  <a:srgbClr val="F8FFF5"/>
                </a:solidFill>
              </a:defRPr>
            </a:lvl5pPr>
            <a:lvl6pPr lvl="5" rtl="0">
              <a:spcBef>
                <a:spcPts val="0"/>
              </a:spcBef>
              <a:spcAft>
                <a:spcPts val="0"/>
              </a:spcAft>
              <a:buNone/>
              <a:defRPr sz="600">
                <a:solidFill>
                  <a:srgbClr val="F8FFF5"/>
                </a:solidFill>
              </a:defRPr>
            </a:lvl6pPr>
            <a:lvl7pPr lvl="6" rtl="0">
              <a:spcBef>
                <a:spcPts val="0"/>
              </a:spcBef>
              <a:spcAft>
                <a:spcPts val="0"/>
              </a:spcAft>
              <a:buNone/>
              <a:defRPr sz="600">
                <a:solidFill>
                  <a:srgbClr val="F8FFF5"/>
                </a:solidFill>
              </a:defRPr>
            </a:lvl7pPr>
            <a:lvl8pPr lvl="7" rtl="0">
              <a:spcBef>
                <a:spcPts val="0"/>
              </a:spcBef>
              <a:spcAft>
                <a:spcPts val="0"/>
              </a:spcAft>
              <a:buNone/>
              <a:defRPr sz="600">
                <a:solidFill>
                  <a:srgbClr val="F8FFF5"/>
                </a:solidFill>
              </a:defRPr>
            </a:lvl8pPr>
            <a:lvl9pPr lvl="8" rtl="0">
              <a:spcBef>
                <a:spcPts val="0"/>
              </a:spcBef>
              <a:spcAft>
                <a:spcPts val="0"/>
              </a:spcAft>
              <a:buNone/>
              <a:defRPr sz="600">
                <a:solidFill>
                  <a:srgbClr val="F8FFF5"/>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TLE &amp; DESIGN 2">
  <p:cSld name="CUSTOM_11">
    <p:spTree>
      <p:nvGrpSpPr>
        <p:cNvPr id="1" name="Shape 101"/>
        <p:cNvGrpSpPr/>
        <p:nvPr/>
      </p:nvGrpSpPr>
      <p:grpSpPr>
        <a:xfrm>
          <a:off x="0" y="0"/>
          <a:ext cx="0" cy="0"/>
          <a:chOff x="0" y="0"/>
          <a:chExt cx="0" cy="0"/>
        </a:xfrm>
      </p:grpSpPr>
      <p:sp>
        <p:nvSpPr>
          <p:cNvPr id="102" name="Google Shape;102;p19"/>
          <p:cNvSpPr/>
          <p:nvPr/>
        </p:nvSpPr>
        <p:spPr>
          <a:xfrm flipH="1">
            <a:off x="6207900" y="-13200"/>
            <a:ext cx="2936100" cy="5143500"/>
          </a:xfrm>
          <a:prstGeom prst="rect">
            <a:avLst/>
          </a:pr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txBox="1">
            <a:spLocks noGrp="1"/>
          </p:cNvSpPr>
          <p:nvPr>
            <p:ph type="title"/>
          </p:nvPr>
        </p:nvSpPr>
        <p:spPr>
          <a:xfrm>
            <a:off x="6704776" y="1838004"/>
            <a:ext cx="3409500" cy="7056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8FFF5"/>
              </a:buClr>
              <a:buSzPts val="2500"/>
              <a:buNone/>
              <a:defRPr sz="2500" i="0">
                <a:solidFill>
                  <a:srgbClr val="F8FFF5"/>
                </a:solidFill>
              </a:defRPr>
            </a:lvl1pPr>
            <a:lvl2pPr lvl="1" rtl="0">
              <a:spcBef>
                <a:spcPts val="0"/>
              </a:spcBef>
              <a:spcAft>
                <a:spcPts val="0"/>
              </a:spcAft>
              <a:buClr>
                <a:srgbClr val="F8FFF5"/>
              </a:buClr>
              <a:buSzPts val="2500"/>
              <a:buNone/>
              <a:defRPr sz="2500">
                <a:solidFill>
                  <a:srgbClr val="F8FFF5"/>
                </a:solidFill>
              </a:defRPr>
            </a:lvl2pPr>
            <a:lvl3pPr lvl="2" rtl="0">
              <a:spcBef>
                <a:spcPts val="0"/>
              </a:spcBef>
              <a:spcAft>
                <a:spcPts val="0"/>
              </a:spcAft>
              <a:buClr>
                <a:srgbClr val="F8FFF5"/>
              </a:buClr>
              <a:buSzPts val="2500"/>
              <a:buNone/>
              <a:defRPr sz="2500">
                <a:solidFill>
                  <a:srgbClr val="F8FFF5"/>
                </a:solidFill>
              </a:defRPr>
            </a:lvl3pPr>
            <a:lvl4pPr lvl="3" rtl="0">
              <a:spcBef>
                <a:spcPts val="0"/>
              </a:spcBef>
              <a:spcAft>
                <a:spcPts val="0"/>
              </a:spcAft>
              <a:buClr>
                <a:srgbClr val="F8FFF5"/>
              </a:buClr>
              <a:buSzPts val="2500"/>
              <a:buNone/>
              <a:defRPr sz="2500">
                <a:solidFill>
                  <a:srgbClr val="F8FFF5"/>
                </a:solidFill>
              </a:defRPr>
            </a:lvl4pPr>
            <a:lvl5pPr lvl="4" rtl="0">
              <a:spcBef>
                <a:spcPts val="0"/>
              </a:spcBef>
              <a:spcAft>
                <a:spcPts val="0"/>
              </a:spcAft>
              <a:buClr>
                <a:srgbClr val="F8FFF5"/>
              </a:buClr>
              <a:buSzPts val="2500"/>
              <a:buNone/>
              <a:defRPr sz="2500">
                <a:solidFill>
                  <a:srgbClr val="F8FFF5"/>
                </a:solidFill>
              </a:defRPr>
            </a:lvl5pPr>
            <a:lvl6pPr lvl="5" rtl="0">
              <a:spcBef>
                <a:spcPts val="0"/>
              </a:spcBef>
              <a:spcAft>
                <a:spcPts val="0"/>
              </a:spcAft>
              <a:buClr>
                <a:srgbClr val="F8FFF5"/>
              </a:buClr>
              <a:buSzPts val="2500"/>
              <a:buNone/>
              <a:defRPr sz="2500">
                <a:solidFill>
                  <a:srgbClr val="F8FFF5"/>
                </a:solidFill>
              </a:defRPr>
            </a:lvl6pPr>
            <a:lvl7pPr lvl="6" rtl="0">
              <a:spcBef>
                <a:spcPts val="0"/>
              </a:spcBef>
              <a:spcAft>
                <a:spcPts val="0"/>
              </a:spcAft>
              <a:buClr>
                <a:srgbClr val="F8FFF5"/>
              </a:buClr>
              <a:buSzPts val="2500"/>
              <a:buNone/>
              <a:defRPr sz="2500">
                <a:solidFill>
                  <a:srgbClr val="F8FFF5"/>
                </a:solidFill>
              </a:defRPr>
            </a:lvl7pPr>
            <a:lvl8pPr lvl="7" rtl="0">
              <a:spcBef>
                <a:spcPts val="0"/>
              </a:spcBef>
              <a:spcAft>
                <a:spcPts val="0"/>
              </a:spcAft>
              <a:buClr>
                <a:srgbClr val="F8FFF5"/>
              </a:buClr>
              <a:buSzPts val="2500"/>
              <a:buNone/>
              <a:defRPr sz="2500">
                <a:solidFill>
                  <a:srgbClr val="F8FFF5"/>
                </a:solidFill>
              </a:defRPr>
            </a:lvl8pPr>
            <a:lvl9pPr lvl="8" rtl="0">
              <a:spcBef>
                <a:spcPts val="0"/>
              </a:spcBef>
              <a:spcAft>
                <a:spcPts val="0"/>
              </a:spcAft>
              <a:buClr>
                <a:srgbClr val="F8FFF5"/>
              </a:buClr>
              <a:buSzPts val="2500"/>
              <a:buNone/>
              <a:defRPr sz="2500">
                <a:solidFill>
                  <a:srgbClr val="F8FFF5"/>
                </a:solidFill>
              </a:defRPr>
            </a:lvl9pPr>
          </a:lstStyle>
          <a:p>
            <a:endParaRPr/>
          </a:p>
        </p:txBody>
      </p:sp>
      <p:sp>
        <p:nvSpPr>
          <p:cNvPr id="104" name="Google Shape;104;p19"/>
          <p:cNvSpPr txBox="1">
            <a:spLocks noGrp="1"/>
          </p:cNvSpPr>
          <p:nvPr>
            <p:ph type="subTitle" idx="1"/>
          </p:nvPr>
        </p:nvSpPr>
        <p:spPr>
          <a:xfrm>
            <a:off x="6704776" y="2731746"/>
            <a:ext cx="1572600" cy="182400"/>
          </a:xfrm>
          <a:prstGeom prst="rect">
            <a:avLst/>
          </a:prstGeom>
        </p:spPr>
        <p:txBody>
          <a:bodyPr spcFirstLastPara="1" wrap="square" lIns="0" tIns="0" rIns="0" bIns="0" anchor="t" anchorCtr="0">
            <a:noAutofit/>
          </a:bodyPr>
          <a:lstStyle>
            <a:lvl1pPr lvl="0" rtl="0">
              <a:spcBef>
                <a:spcPts val="0"/>
              </a:spcBef>
              <a:spcAft>
                <a:spcPts val="0"/>
              </a:spcAft>
              <a:buNone/>
              <a:defRPr sz="1000">
                <a:solidFill>
                  <a:srgbClr val="F8FFF5"/>
                </a:solidFill>
              </a:defRPr>
            </a:lvl1pPr>
            <a:lvl2pPr lvl="1" rtl="0">
              <a:spcBef>
                <a:spcPts val="0"/>
              </a:spcBef>
              <a:spcAft>
                <a:spcPts val="0"/>
              </a:spcAft>
              <a:buNone/>
              <a:defRPr sz="600">
                <a:solidFill>
                  <a:srgbClr val="F8FFF5"/>
                </a:solidFill>
              </a:defRPr>
            </a:lvl2pPr>
            <a:lvl3pPr lvl="2" rtl="0">
              <a:spcBef>
                <a:spcPts val="0"/>
              </a:spcBef>
              <a:spcAft>
                <a:spcPts val="0"/>
              </a:spcAft>
              <a:buNone/>
              <a:defRPr sz="600">
                <a:solidFill>
                  <a:srgbClr val="F8FFF5"/>
                </a:solidFill>
              </a:defRPr>
            </a:lvl3pPr>
            <a:lvl4pPr lvl="3" rtl="0">
              <a:spcBef>
                <a:spcPts val="0"/>
              </a:spcBef>
              <a:spcAft>
                <a:spcPts val="0"/>
              </a:spcAft>
              <a:buNone/>
              <a:defRPr sz="600">
                <a:solidFill>
                  <a:srgbClr val="F8FFF5"/>
                </a:solidFill>
              </a:defRPr>
            </a:lvl4pPr>
            <a:lvl5pPr lvl="4" rtl="0">
              <a:spcBef>
                <a:spcPts val="0"/>
              </a:spcBef>
              <a:spcAft>
                <a:spcPts val="0"/>
              </a:spcAft>
              <a:buNone/>
              <a:defRPr sz="600">
                <a:solidFill>
                  <a:srgbClr val="F8FFF5"/>
                </a:solidFill>
              </a:defRPr>
            </a:lvl5pPr>
            <a:lvl6pPr lvl="5" rtl="0">
              <a:spcBef>
                <a:spcPts val="0"/>
              </a:spcBef>
              <a:spcAft>
                <a:spcPts val="0"/>
              </a:spcAft>
              <a:buNone/>
              <a:defRPr sz="600">
                <a:solidFill>
                  <a:srgbClr val="F8FFF5"/>
                </a:solidFill>
              </a:defRPr>
            </a:lvl6pPr>
            <a:lvl7pPr lvl="6" rtl="0">
              <a:spcBef>
                <a:spcPts val="0"/>
              </a:spcBef>
              <a:spcAft>
                <a:spcPts val="0"/>
              </a:spcAft>
              <a:buNone/>
              <a:defRPr sz="600">
                <a:solidFill>
                  <a:srgbClr val="F8FFF5"/>
                </a:solidFill>
              </a:defRPr>
            </a:lvl7pPr>
            <a:lvl8pPr lvl="7" rtl="0">
              <a:spcBef>
                <a:spcPts val="0"/>
              </a:spcBef>
              <a:spcAft>
                <a:spcPts val="0"/>
              </a:spcAft>
              <a:buNone/>
              <a:defRPr sz="600">
                <a:solidFill>
                  <a:srgbClr val="F8FFF5"/>
                </a:solidFill>
              </a:defRPr>
            </a:lvl8pPr>
            <a:lvl9pPr lvl="8" rtl="0">
              <a:spcBef>
                <a:spcPts val="0"/>
              </a:spcBef>
              <a:spcAft>
                <a:spcPts val="0"/>
              </a:spcAft>
              <a:buNone/>
              <a:defRPr sz="600">
                <a:solidFill>
                  <a:srgbClr val="F8FFF5"/>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3">
  <p:cSld name="CUSTOM_6_1">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1320140" y="1780050"/>
            <a:ext cx="5371500" cy="606300"/>
          </a:xfrm>
          <a:prstGeom prst="rect">
            <a:avLst/>
          </a:prstGeom>
        </p:spPr>
        <p:txBody>
          <a:bodyPr spcFirstLastPara="1" wrap="square" lIns="0" tIns="0" rIns="0" bIns="0" anchor="b" anchorCtr="0">
            <a:noAutofit/>
          </a:bodyPr>
          <a:lstStyle>
            <a:lvl1pPr lvl="0" rtl="0">
              <a:spcBef>
                <a:spcPts val="0"/>
              </a:spcBef>
              <a:spcAft>
                <a:spcPts val="0"/>
              </a:spcAft>
              <a:buNone/>
              <a:defRPr sz="5100">
                <a:solidFill>
                  <a:srgbClr val="4D4F40"/>
                </a:solidFill>
              </a:defRPr>
            </a:lvl1pPr>
            <a:lvl2pPr lvl="1" rtl="0">
              <a:spcBef>
                <a:spcPts val="0"/>
              </a:spcBef>
              <a:spcAft>
                <a:spcPts val="0"/>
              </a:spcAft>
              <a:buNone/>
              <a:defRPr sz="5100">
                <a:solidFill>
                  <a:srgbClr val="4D4F40"/>
                </a:solidFill>
              </a:defRPr>
            </a:lvl2pPr>
            <a:lvl3pPr lvl="2" rtl="0">
              <a:spcBef>
                <a:spcPts val="0"/>
              </a:spcBef>
              <a:spcAft>
                <a:spcPts val="0"/>
              </a:spcAft>
              <a:buNone/>
              <a:defRPr sz="5100">
                <a:solidFill>
                  <a:srgbClr val="4D4F40"/>
                </a:solidFill>
              </a:defRPr>
            </a:lvl3pPr>
            <a:lvl4pPr lvl="3" rtl="0">
              <a:spcBef>
                <a:spcPts val="0"/>
              </a:spcBef>
              <a:spcAft>
                <a:spcPts val="0"/>
              </a:spcAft>
              <a:buNone/>
              <a:defRPr sz="5100">
                <a:solidFill>
                  <a:srgbClr val="4D4F40"/>
                </a:solidFill>
              </a:defRPr>
            </a:lvl4pPr>
            <a:lvl5pPr lvl="4" rtl="0">
              <a:spcBef>
                <a:spcPts val="0"/>
              </a:spcBef>
              <a:spcAft>
                <a:spcPts val="0"/>
              </a:spcAft>
              <a:buNone/>
              <a:defRPr sz="5100">
                <a:solidFill>
                  <a:srgbClr val="4D4F40"/>
                </a:solidFill>
              </a:defRPr>
            </a:lvl5pPr>
            <a:lvl6pPr lvl="5" rtl="0">
              <a:spcBef>
                <a:spcPts val="0"/>
              </a:spcBef>
              <a:spcAft>
                <a:spcPts val="0"/>
              </a:spcAft>
              <a:buNone/>
              <a:defRPr sz="5100">
                <a:solidFill>
                  <a:srgbClr val="4D4F40"/>
                </a:solidFill>
              </a:defRPr>
            </a:lvl6pPr>
            <a:lvl7pPr lvl="6" rtl="0">
              <a:spcBef>
                <a:spcPts val="0"/>
              </a:spcBef>
              <a:spcAft>
                <a:spcPts val="0"/>
              </a:spcAft>
              <a:buNone/>
              <a:defRPr sz="5100">
                <a:solidFill>
                  <a:srgbClr val="4D4F40"/>
                </a:solidFill>
              </a:defRPr>
            </a:lvl7pPr>
            <a:lvl8pPr lvl="7" rtl="0">
              <a:spcBef>
                <a:spcPts val="0"/>
              </a:spcBef>
              <a:spcAft>
                <a:spcPts val="0"/>
              </a:spcAft>
              <a:buNone/>
              <a:defRPr sz="5100">
                <a:solidFill>
                  <a:srgbClr val="4D4F40"/>
                </a:solidFill>
              </a:defRPr>
            </a:lvl8pPr>
            <a:lvl9pPr lvl="8" rtl="0">
              <a:spcBef>
                <a:spcPts val="0"/>
              </a:spcBef>
              <a:spcAft>
                <a:spcPts val="0"/>
              </a:spcAft>
              <a:buNone/>
              <a:defRPr sz="5100">
                <a:solidFill>
                  <a:srgbClr val="4D4F40"/>
                </a:solidFill>
              </a:defRPr>
            </a:lvl9pPr>
          </a:lstStyle>
          <a:p>
            <a:endParaRPr/>
          </a:p>
        </p:txBody>
      </p:sp>
      <p:sp>
        <p:nvSpPr>
          <p:cNvPr id="111" name="Google Shape;111;p21"/>
          <p:cNvSpPr txBox="1">
            <a:spLocks noGrp="1"/>
          </p:cNvSpPr>
          <p:nvPr>
            <p:ph type="subTitle" idx="1"/>
          </p:nvPr>
        </p:nvSpPr>
        <p:spPr>
          <a:xfrm>
            <a:off x="1320150" y="2386350"/>
            <a:ext cx="6503700" cy="699000"/>
          </a:xfrm>
          <a:prstGeom prst="rect">
            <a:avLst/>
          </a:prstGeom>
        </p:spPr>
        <p:txBody>
          <a:bodyPr spcFirstLastPara="1" wrap="square" lIns="0" tIns="0" rIns="0" bIns="0" anchor="t" anchorCtr="0">
            <a:noAutofit/>
          </a:bodyPr>
          <a:lstStyle>
            <a:lvl1pPr lvl="0" rtl="0">
              <a:spcBef>
                <a:spcPts val="0"/>
              </a:spcBef>
              <a:spcAft>
                <a:spcPts val="0"/>
              </a:spcAft>
              <a:buNone/>
              <a:defRPr sz="1100">
                <a:solidFill>
                  <a:srgbClr val="4D4F40"/>
                </a:solidFill>
              </a:defRPr>
            </a:lvl1pPr>
            <a:lvl2pPr lvl="1" rtl="0">
              <a:spcBef>
                <a:spcPts val="0"/>
              </a:spcBef>
              <a:spcAft>
                <a:spcPts val="0"/>
              </a:spcAft>
              <a:buNone/>
              <a:defRPr sz="1100">
                <a:solidFill>
                  <a:srgbClr val="4D4F40"/>
                </a:solidFill>
              </a:defRPr>
            </a:lvl2pPr>
            <a:lvl3pPr lvl="2" rtl="0">
              <a:spcBef>
                <a:spcPts val="0"/>
              </a:spcBef>
              <a:spcAft>
                <a:spcPts val="0"/>
              </a:spcAft>
              <a:buNone/>
              <a:defRPr sz="1100">
                <a:solidFill>
                  <a:srgbClr val="4D4F40"/>
                </a:solidFill>
              </a:defRPr>
            </a:lvl3pPr>
            <a:lvl4pPr lvl="3" rtl="0">
              <a:spcBef>
                <a:spcPts val="0"/>
              </a:spcBef>
              <a:spcAft>
                <a:spcPts val="0"/>
              </a:spcAft>
              <a:buNone/>
              <a:defRPr sz="1100">
                <a:solidFill>
                  <a:srgbClr val="4D4F40"/>
                </a:solidFill>
              </a:defRPr>
            </a:lvl4pPr>
            <a:lvl5pPr lvl="4" rtl="0">
              <a:spcBef>
                <a:spcPts val="0"/>
              </a:spcBef>
              <a:spcAft>
                <a:spcPts val="0"/>
              </a:spcAft>
              <a:buNone/>
              <a:defRPr sz="1100">
                <a:solidFill>
                  <a:srgbClr val="4D4F40"/>
                </a:solidFill>
              </a:defRPr>
            </a:lvl5pPr>
            <a:lvl6pPr lvl="5" rtl="0">
              <a:spcBef>
                <a:spcPts val="0"/>
              </a:spcBef>
              <a:spcAft>
                <a:spcPts val="0"/>
              </a:spcAft>
              <a:buNone/>
              <a:defRPr sz="1100">
                <a:solidFill>
                  <a:srgbClr val="4D4F40"/>
                </a:solidFill>
              </a:defRPr>
            </a:lvl6pPr>
            <a:lvl7pPr lvl="6" rtl="0">
              <a:spcBef>
                <a:spcPts val="0"/>
              </a:spcBef>
              <a:spcAft>
                <a:spcPts val="0"/>
              </a:spcAft>
              <a:buNone/>
              <a:defRPr sz="1100">
                <a:solidFill>
                  <a:srgbClr val="4D4F40"/>
                </a:solidFill>
              </a:defRPr>
            </a:lvl7pPr>
            <a:lvl8pPr lvl="7" rtl="0">
              <a:spcBef>
                <a:spcPts val="0"/>
              </a:spcBef>
              <a:spcAft>
                <a:spcPts val="0"/>
              </a:spcAft>
              <a:buNone/>
              <a:defRPr sz="1100">
                <a:solidFill>
                  <a:srgbClr val="4D4F40"/>
                </a:solidFill>
              </a:defRPr>
            </a:lvl8pPr>
            <a:lvl9pPr lvl="8" rtl="0">
              <a:spcBef>
                <a:spcPts val="0"/>
              </a:spcBef>
              <a:spcAft>
                <a:spcPts val="0"/>
              </a:spcAft>
              <a:buNone/>
              <a:defRPr sz="1100">
                <a:solidFill>
                  <a:srgbClr val="4D4F4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type="blank">
  <p:cSld name="BLANK">
    <p:spTree>
      <p:nvGrpSpPr>
        <p:cNvPr id="1" name="Shape 11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p:cSld name="CUSTOM_12">
    <p:bg>
      <p:bgPr>
        <a:no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amp; SUBTITLE">
  <p:cSld name="OBJECT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804925" y="1812419"/>
            <a:ext cx="15342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C6D9BB"/>
              </a:buClr>
              <a:buSzPts val="3300"/>
              <a:buNone/>
              <a:defRPr i="0">
                <a:solidFill>
                  <a:srgbClr val="C6D9BB"/>
                </a:solidFill>
              </a:defRPr>
            </a:lvl1pPr>
            <a:lvl2pPr lvl="1" algn="ctr" rtl="0">
              <a:spcBef>
                <a:spcPts val="0"/>
              </a:spcBef>
              <a:spcAft>
                <a:spcPts val="0"/>
              </a:spcAft>
              <a:buClr>
                <a:srgbClr val="C6D9BB"/>
              </a:buClr>
              <a:buSzPts val="3300"/>
              <a:buNone/>
              <a:defRPr sz="3300">
                <a:solidFill>
                  <a:srgbClr val="C6D9BB"/>
                </a:solidFill>
              </a:defRPr>
            </a:lvl2pPr>
            <a:lvl3pPr lvl="2" algn="ctr" rtl="0">
              <a:spcBef>
                <a:spcPts val="0"/>
              </a:spcBef>
              <a:spcAft>
                <a:spcPts val="0"/>
              </a:spcAft>
              <a:buClr>
                <a:srgbClr val="C6D9BB"/>
              </a:buClr>
              <a:buSzPts val="3300"/>
              <a:buNone/>
              <a:defRPr sz="3300">
                <a:solidFill>
                  <a:srgbClr val="C6D9BB"/>
                </a:solidFill>
              </a:defRPr>
            </a:lvl3pPr>
            <a:lvl4pPr lvl="3" algn="ctr" rtl="0">
              <a:spcBef>
                <a:spcPts val="0"/>
              </a:spcBef>
              <a:spcAft>
                <a:spcPts val="0"/>
              </a:spcAft>
              <a:buClr>
                <a:srgbClr val="C6D9BB"/>
              </a:buClr>
              <a:buSzPts val="3300"/>
              <a:buNone/>
              <a:defRPr sz="3300">
                <a:solidFill>
                  <a:srgbClr val="C6D9BB"/>
                </a:solidFill>
              </a:defRPr>
            </a:lvl4pPr>
            <a:lvl5pPr lvl="4" algn="ctr" rtl="0">
              <a:spcBef>
                <a:spcPts val="0"/>
              </a:spcBef>
              <a:spcAft>
                <a:spcPts val="0"/>
              </a:spcAft>
              <a:buClr>
                <a:srgbClr val="C6D9BB"/>
              </a:buClr>
              <a:buSzPts val="3300"/>
              <a:buNone/>
              <a:defRPr sz="3300">
                <a:solidFill>
                  <a:srgbClr val="C6D9BB"/>
                </a:solidFill>
              </a:defRPr>
            </a:lvl5pPr>
            <a:lvl6pPr lvl="5" algn="ctr" rtl="0">
              <a:spcBef>
                <a:spcPts val="0"/>
              </a:spcBef>
              <a:spcAft>
                <a:spcPts val="0"/>
              </a:spcAft>
              <a:buClr>
                <a:srgbClr val="C6D9BB"/>
              </a:buClr>
              <a:buSzPts val="3300"/>
              <a:buNone/>
              <a:defRPr sz="3300">
                <a:solidFill>
                  <a:srgbClr val="C6D9BB"/>
                </a:solidFill>
              </a:defRPr>
            </a:lvl6pPr>
            <a:lvl7pPr lvl="6" algn="ctr" rtl="0">
              <a:spcBef>
                <a:spcPts val="0"/>
              </a:spcBef>
              <a:spcAft>
                <a:spcPts val="0"/>
              </a:spcAft>
              <a:buClr>
                <a:srgbClr val="C6D9BB"/>
              </a:buClr>
              <a:buSzPts val="3300"/>
              <a:buNone/>
              <a:defRPr sz="3300">
                <a:solidFill>
                  <a:srgbClr val="C6D9BB"/>
                </a:solidFill>
              </a:defRPr>
            </a:lvl7pPr>
            <a:lvl8pPr lvl="7" algn="ctr" rtl="0">
              <a:spcBef>
                <a:spcPts val="0"/>
              </a:spcBef>
              <a:spcAft>
                <a:spcPts val="0"/>
              </a:spcAft>
              <a:buClr>
                <a:srgbClr val="C6D9BB"/>
              </a:buClr>
              <a:buSzPts val="3300"/>
              <a:buNone/>
              <a:defRPr sz="3300">
                <a:solidFill>
                  <a:srgbClr val="C6D9BB"/>
                </a:solidFill>
              </a:defRPr>
            </a:lvl8pPr>
            <a:lvl9pPr lvl="8" algn="ctr" rtl="0">
              <a:spcBef>
                <a:spcPts val="0"/>
              </a:spcBef>
              <a:spcAft>
                <a:spcPts val="0"/>
              </a:spcAft>
              <a:buClr>
                <a:srgbClr val="C6D9BB"/>
              </a:buClr>
              <a:buSzPts val="3300"/>
              <a:buNone/>
              <a:defRPr sz="3300">
                <a:solidFill>
                  <a:srgbClr val="C6D9BB"/>
                </a:solidFill>
              </a:defRPr>
            </a:lvl9pPr>
          </a:lstStyle>
          <a:p>
            <a:endParaRPr/>
          </a:p>
        </p:txBody>
      </p:sp>
      <p:sp>
        <p:nvSpPr>
          <p:cNvPr id="13" name="Google Shape;13;p3"/>
          <p:cNvSpPr txBox="1">
            <a:spLocks noGrp="1"/>
          </p:cNvSpPr>
          <p:nvPr>
            <p:ph type="subTitle" idx="1"/>
          </p:nvPr>
        </p:nvSpPr>
        <p:spPr>
          <a:xfrm>
            <a:off x="3698750" y="2845443"/>
            <a:ext cx="1746600" cy="1524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C6D9BB"/>
                </a:solidFill>
              </a:defRPr>
            </a:lvl1pPr>
            <a:lvl2pPr lvl="1" algn="ctr" rtl="0">
              <a:spcBef>
                <a:spcPts val="0"/>
              </a:spcBef>
              <a:spcAft>
                <a:spcPts val="0"/>
              </a:spcAft>
              <a:buNone/>
              <a:defRPr sz="600">
                <a:solidFill>
                  <a:srgbClr val="C6D9BB"/>
                </a:solidFill>
              </a:defRPr>
            </a:lvl2pPr>
            <a:lvl3pPr lvl="2" algn="ctr" rtl="0">
              <a:spcBef>
                <a:spcPts val="0"/>
              </a:spcBef>
              <a:spcAft>
                <a:spcPts val="0"/>
              </a:spcAft>
              <a:buNone/>
              <a:defRPr sz="600">
                <a:solidFill>
                  <a:srgbClr val="C6D9BB"/>
                </a:solidFill>
              </a:defRPr>
            </a:lvl3pPr>
            <a:lvl4pPr lvl="3" algn="ctr" rtl="0">
              <a:spcBef>
                <a:spcPts val="0"/>
              </a:spcBef>
              <a:spcAft>
                <a:spcPts val="0"/>
              </a:spcAft>
              <a:buNone/>
              <a:defRPr sz="600">
                <a:solidFill>
                  <a:srgbClr val="C6D9BB"/>
                </a:solidFill>
              </a:defRPr>
            </a:lvl4pPr>
            <a:lvl5pPr lvl="4" algn="ctr" rtl="0">
              <a:spcBef>
                <a:spcPts val="0"/>
              </a:spcBef>
              <a:spcAft>
                <a:spcPts val="0"/>
              </a:spcAft>
              <a:buNone/>
              <a:defRPr sz="600">
                <a:solidFill>
                  <a:srgbClr val="C6D9BB"/>
                </a:solidFill>
              </a:defRPr>
            </a:lvl5pPr>
            <a:lvl6pPr lvl="5" algn="ctr" rtl="0">
              <a:spcBef>
                <a:spcPts val="0"/>
              </a:spcBef>
              <a:spcAft>
                <a:spcPts val="0"/>
              </a:spcAft>
              <a:buNone/>
              <a:defRPr sz="600">
                <a:solidFill>
                  <a:srgbClr val="C6D9BB"/>
                </a:solidFill>
              </a:defRPr>
            </a:lvl6pPr>
            <a:lvl7pPr lvl="6" algn="ctr" rtl="0">
              <a:spcBef>
                <a:spcPts val="0"/>
              </a:spcBef>
              <a:spcAft>
                <a:spcPts val="0"/>
              </a:spcAft>
              <a:buNone/>
              <a:defRPr sz="600">
                <a:solidFill>
                  <a:srgbClr val="C6D9BB"/>
                </a:solidFill>
              </a:defRPr>
            </a:lvl7pPr>
            <a:lvl8pPr lvl="7" algn="ctr" rtl="0">
              <a:spcBef>
                <a:spcPts val="0"/>
              </a:spcBef>
              <a:spcAft>
                <a:spcPts val="0"/>
              </a:spcAft>
              <a:buNone/>
              <a:defRPr sz="600">
                <a:solidFill>
                  <a:srgbClr val="C6D9BB"/>
                </a:solidFill>
              </a:defRPr>
            </a:lvl8pPr>
            <a:lvl9pPr lvl="8" algn="ctr" rtl="0">
              <a:spcBef>
                <a:spcPts val="0"/>
              </a:spcBef>
              <a:spcAft>
                <a:spcPts val="0"/>
              </a:spcAft>
              <a:buNone/>
              <a:defRPr sz="600">
                <a:solidFill>
                  <a:srgbClr val="C6D9BB"/>
                </a:solidFill>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2880">
          <p15:clr>
            <a:srgbClr val="F9AD4C"/>
          </p15:clr>
        </p15:guide>
        <p15:guide id="2" orient="horz" pos="1715">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2629800" y="1993400"/>
            <a:ext cx="3884400" cy="3654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C6D9BB"/>
              </a:buClr>
              <a:buSzPts val="1200"/>
              <a:buNone/>
              <a:defRPr sz="1200" i="0">
                <a:solidFill>
                  <a:srgbClr val="C6D9BB"/>
                </a:solidFill>
              </a:defRPr>
            </a:lvl1pPr>
            <a:lvl2pPr lvl="1" rtl="0">
              <a:spcBef>
                <a:spcPts val="0"/>
              </a:spcBef>
              <a:spcAft>
                <a:spcPts val="0"/>
              </a:spcAft>
              <a:buClr>
                <a:srgbClr val="C6D9BB"/>
              </a:buClr>
              <a:buSzPts val="1300"/>
              <a:buFont typeface="BenchNine"/>
              <a:buNone/>
              <a:defRPr sz="1300">
                <a:solidFill>
                  <a:srgbClr val="C6D9BB"/>
                </a:solidFill>
                <a:latin typeface="BenchNine"/>
                <a:ea typeface="BenchNine"/>
                <a:cs typeface="BenchNine"/>
                <a:sym typeface="BenchNine"/>
              </a:defRPr>
            </a:lvl2pPr>
            <a:lvl3pPr lvl="2" rtl="0">
              <a:spcBef>
                <a:spcPts val="0"/>
              </a:spcBef>
              <a:spcAft>
                <a:spcPts val="0"/>
              </a:spcAft>
              <a:buClr>
                <a:srgbClr val="C6D9BB"/>
              </a:buClr>
              <a:buSzPts val="1300"/>
              <a:buFont typeface="BenchNine"/>
              <a:buNone/>
              <a:defRPr sz="1300">
                <a:solidFill>
                  <a:srgbClr val="C6D9BB"/>
                </a:solidFill>
                <a:latin typeface="BenchNine"/>
                <a:ea typeface="BenchNine"/>
                <a:cs typeface="BenchNine"/>
                <a:sym typeface="BenchNine"/>
              </a:defRPr>
            </a:lvl3pPr>
            <a:lvl4pPr lvl="3" rtl="0">
              <a:spcBef>
                <a:spcPts val="0"/>
              </a:spcBef>
              <a:spcAft>
                <a:spcPts val="0"/>
              </a:spcAft>
              <a:buClr>
                <a:srgbClr val="C6D9BB"/>
              </a:buClr>
              <a:buSzPts val="1300"/>
              <a:buFont typeface="BenchNine"/>
              <a:buNone/>
              <a:defRPr sz="1300">
                <a:solidFill>
                  <a:srgbClr val="C6D9BB"/>
                </a:solidFill>
                <a:latin typeface="BenchNine"/>
                <a:ea typeface="BenchNine"/>
                <a:cs typeface="BenchNine"/>
                <a:sym typeface="BenchNine"/>
              </a:defRPr>
            </a:lvl4pPr>
            <a:lvl5pPr lvl="4" rtl="0">
              <a:spcBef>
                <a:spcPts val="0"/>
              </a:spcBef>
              <a:spcAft>
                <a:spcPts val="0"/>
              </a:spcAft>
              <a:buClr>
                <a:srgbClr val="C6D9BB"/>
              </a:buClr>
              <a:buSzPts val="1300"/>
              <a:buFont typeface="BenchNine"/>
              <a:buNone/>
              <a:defRPr sz="1300">
                <a:solidFill>
                  <a:srgbClr val="C6D9BB"/>
                </a:solidFill>
                <a:latin typeface="BenchNine"/>
                <a:ea typeface="BenchNine"/>
                <a:cs typeface="BenchNine"/>
                <a:sym typeface="BenchNine"/>
              </a:defRPr>
            </a:lvl5pPr>
            <a:lvl6pPr lvl="5" rtl="0">
              <a:spcBef>
                <a:spcPts val="0"/>
              </a:spcBef>
              <a:spcAft>
                <a:spcPts val="0"/>
              </a:spcAft>
              <a:buClr>
                <a:srgbClr val="C6D9BB"/>
              </a:buClr>
              <a:buSzPts val="1300"/>
              <a:buFont typeface="BenchNine"/>
              <a:buNone/>
              <a:defRPr sz="1300">
                <a:solidFill>
                  <a:srgbClr val="C6D9BB"/>
                </a:solidFill>
                <a:latin typeface="BenchNine"/>
                <a:ea typeface="BenchNine"/>
                <a:cs typeface="BenchNine"/>
                <a:sym typeface="BenchNine"/>
              </a:defRPr>
            </a:lvl6pPr>
            <a:lvl7pPr lvl="6" rtl="0">
              <a:spcBef>
                <a:spcPts val="0"/>
              </a:spcBef>
              <a:spcAft>
                <a:spcPts val="0"/>
              </a:spcAft>
              <a:buClr>
                <a:srgbClr val="C6D9BB"/>
              </a:buClr>
              <a:buSzPts val="1300"/>
              <a:buFont typeface="BenchNine"/>
              <a:buNone/>
              <a:defRPr sz="1300">
                <a:solidFill>
                  <a:srgbClr val="C6D9BB"/>
                </a:solidFill>
                <a:latin typeface="BenchNine"/>
                <a:ea typeface="BenchNine"/>
                <a:cs typeface="BenchNine"/>
                <a:sym typeface="BenchNine"/>
              </a:defRPr>
            </a:lvl7pPr>
            <a:lvl8pPr lvl="7" rtl="0">
              <a:spcBef>
                <a:spcPts val="0"/>
              </a:spcBef>
              <a:spcAft>
                <a:spcPts val="0"/>
              </a:spcAft>
              <a:buClr>
                <a:srgbClr val="C6D9BB"/>
              </a:buClr>
              <a:buSzPts val="1300"/>
              <a:buFont typeface="BenchNine"/>
              <a:buNone/>
              <a:defRPr sz="1300">
                <a:solidFill>
                  <a:srgbClr val="C6D9BB"/>
                </a:solidFill>
                <a:latin typeface="BenchNine"/>
                <a:ea typeface="BenchNine"/>
                <a:cs typeface="BenchNine"/>
                <a:sym typeface="BenchNine"/>
              </a:defRPr>
            </a:lvl8pPr>
            <a:lvl9pPr lvl="8" rtl="0">
              <a:spcBef>
                <a:spcPts val="0"/>
              </a:spcBef>
              <a:spcAft>
                <a:spcPts val="0"/>
              </a:spcAft>
              <a:buClr>
                <a:srgbClr val="C6D9BB"/>
              </a:buClr>
              <a:buSzPts val="1300"/>
              <a:buFont typeface="BenchNine"/>
              <a:buNone/>
              <a:defRPr sz="1300">
                <a:solidFill>
                  <a:srgbClr val="C6D9BB"/>
                </a:solidFill>
                <a:latin typeface="BenchNine"/>
                <a:ea typeface="BenchNine"/>
                <a:cs typeface="BenchNine"/>
                <a:sym typeface="BenchNine"/>
              </a:defRPr>
            </a:lvl9pPr>
          </a:lstStyle>
          <a:p>
            <a:endParaRPr/>
          </a:p>
        </p:txBody>
      </p:sp>
      <p:sp>
        <p:nvSpPr>
          <p:cNvPr id="16" name="Google Shape;16;p4"/>
          <p:cNvSpPr txBox="1">
            <a:spLocks noGrp="1"/>
          </p:cNvSpPr>
          <p:nvPr>
            <p:ph type="subTitle" idx="1"/>
          </p:nvPr>
        </p:nvSpPr>
        <p:spPr>
          <a:xfrm>
            <a:off x="2629800" y="1176100"/>
            <a:ext cx="3884400" cy="699000"/>
          </a:xfrm>
          <a:prstGeom prst="rect">
            <a:avLst/>
          </a:prstGeom>
        </p:spPr>
        <p:txBody>
          <a:bodyPr spcFirstLastPara="1" wrap="square" lIns="0" tIns="0" rIns="0" bIns="0" anchor="b" anchorCtr="0">
            <a:noAutofit/>
          </a:bodyPr>
          <a:lstStyle>
            <a:lvl1pPr lvl="0" rtl="0">
              <a:spcBef>
                <a:spcPts val="0"/>
              </a:spcBef>
              <a:spcAft>
                <a:spcPts val="0"/>
              </a:spcAft>
              <a:buNone/>
              <a:defRPr>
                <a:solidFill>
                  <a:srgbClr val="C6D9BB"/>
                </a:solidFill>
              </a:defRPr>
            </a:lvl1pPr>
            <a:lvl2pPr lvl="1" rtl="0">
              <a:spcBef>
                <a:spcPts val="0"/>
              </a:spcBef>
              <a:spcAft>
                <a:spcPts val="0"/>
              </a:spcAft>
              <a:buNone/>
              <a:defRPr sz="600">
                <a:solidFill>
                  <a:srgbClr val="C6D9BB"/>
                </a:solidFill>
              </a:defRPr>
            </a:lvl2pPr>
            <a:lvl3pPr lvl="2" rtl="0">
              <a:spcBef>
                <a:spcPts val="0"/>
              </a:spcBef>
              <a:spcAft>
                <a:spcPts val="0"/>
              </a:spcAft>
              <a:buNone/>
              <a:defRPr sz="600">
                <a:solidFill>
                  <a:srgbClr val="C6D9BB"/>
                </a:solidFill>
              </a:defRPr>
            </a:lvl3pPr>
            <a:lvl4pPr lvl="3" rtl="0">
              <a:spcBef>
                <a:spcPts val="0"/>
              </a:spcBef>
              <a:spcAft>
                <a:spcPts val="0"/>
              </a:spcAft>
              <a:buNone/>
              <a:defRPr sz="600">
                <a:solidFill>
                  <a:srgbClr val="C6D9BB"/>
                </a:solidFill>
              </a:defRPr>
            </a:lvl4pPr>
            <a:lvl5pPr lvl="4" rtl="0">
              <a:spcBef>
                <a:spcPts val="0"/>
              </a:spcBef>
              <a:spcAft>
                <a:spcPts val="0"/>
              </a:spcAft>
              <a:buNone/>
              <a:defRPr sz="600">
                <a:solidFill>
                  <a:srgbClr val="C6D9BB"/>
                </a:solidFill>
              </a:defRPr>
            </a:lvl5pPr>
            <a:lvl6pPr lvl="5" rtl="0">
              <a:spcBef>
                <a:spcPts val="0"/>
              </a:spcBef>
              <a:spcAft>
                <a:spcPts val="0"/>
              </a:spcAft>
              <a:buNone/>
              <a:defRPr sz="600">
                <a:solidFill>
                  <a:srgbClr val="C6D9BB"/>
                </a:solidFill>
              </a:defRPr>
            </a:lvl6pPr>
            <a:lvl7pPr lvl="6" rtl="0">
              <a:spcBef>
                <a:spcPts val="0"/>
              </a:spcBef>
              <a:spcAft>
                <a:spcPts val="0"/>
              </a:spcAft>
              <a:buNone/>
              <a:defRPr sz="600">
                <a:solidFill>
                  <a:srgbClr val="C6D9BB"/>
                </a:solidFill>
              </a:defRPr>
            </a:lvl7pPr>
            <a:lvl8pPr lvl="7" rtl="0">
              <a:spcBef>
                <a:spcPts val="0"/>
              </a:spcBef>
              <a:spcAft>
                <a:spcPts val="0"/>
              </a:spcAft>
              <a:buNone/>
              <a:defRPr sz="600">
                <a:solidFill>
                  <a:srgbClr val="C6D9BB"/>
                </a:solidFill>
              </a:defRPr>
            </a:lvl8pPr>
            <a:lvl9pPr lvl="8" rtl="0">
              <a:spcBef>
                <a:spcPts val="0"/>
              </a:spcBef>
              <a:spcAft>
                <a:spcPts val="0"/>
              </a:spcAft>
              <a:buNone/>
              <a:defRPr sz="600">
                <a:solidFill>
                  <a:srgbClr val="C6D9BB"/>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Title and Conten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0351" y="3212072"/>
            <a:ext cx="2241600" cy="4215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rgbClr val="C6D9BB"/>
              </a:buClr>
              <a:buSzPts val="1400"/>
              <a:buNone/>
              <a:defRPr sz="1400" i="0">
                <a:solidFill>
                  <a:srgbClr val="C6D9BB"/>
                </a:solidFill>
              </a:defRPr>
            </a:lvl1pPr>
            <a:lvl2pPr lvl="1" algn="ctr">
              <a:spcBef>
                <a:spcPts val="0"/>
              </a:spcBef>
              <a:spcAft>
                <a:spcPts val="0"/>
              </a:spcAft>
              <a:buClr>
                <a:srgbClr val="C6D9BB"/>
              </a:buClr>
              <a:buSzPts val="1400"/>
              <a:buNone/>
              <a:defRPr sz="1400">
                <a:solidFill>
                  <a:srgbClr val="C6D9BB"/>
                </a:solidFill>
              </a:defRPr>
            </a:lvl2pPr>
            <a:lvl3pPr lvl="2" algn="ctr">
              <a:spcBef>
                <a:spcPts val="0"/>
              </a:spcBef>
              <a:spcAft>
                <a:spcPts val="0"/>
              </a:spcAft>
              <a:buClr>
                <a:srgbClr val="C6D9BB"/>
              </a:buClr>
              <a:buSzPts val="1400"/>
              <a:buNone/>
              <a:defRPr sz="1400">
                <a:solidFill>
                  <a:srgbClr val="C6D9BB"/>
                </a:solidFill>
              </a:defRPr>
            </a:lvl3pPr>
            <a:lvl4pPr lvl="3" algn="ctr">
              <a:spcBef>
                <a:spcPts val="0"/>
              </a:spcBef>
              <a:spcAft>
                <a:spcPts val="0"/>
              </a:spcAft>
              <a:buClr>
                <a:srgbClr val="C6D9BB"/>
              </a:buClr>
              <a:buSzPts val="1400"/>
              <a:buNone/>
              <a:defRPr sz="1400">
                <a:solidFill>
                  <a:srgbClr val="C6D9BB"/>
                </a:solidFill>
              </a:defRPr>
            </a:lvl4pPr>
            <a:lvl5pPr lvl="4" algn="ctr">
              <a:spcBef>
                <a:spcPts val="0"/>
              </a:spcBef>
              <a:spcAft>
                <a:spcPts val="0"/>
              </a:spcAft>
              <a:buClr>
                <a:srgbClr val="C6D9BB"/>
              </a:buClr>
              <a:buSzPts val="1400"/>
              <a:buNone/>
              <a:defRPr sz="1400">
                <a:solidFill>
                  <a:srgbClr val="C6D9BB"/>
                </a:solidFill>
              </a:defRPr>
            </a:lvl5pPr>
            <a:lvl6pPr lvl="5" algn="ctr">
              <a:spcBef>
                <a:spcPts val="0"/>
              </a:spcBef>
              <a:spcAft>
                <a:spcPts val="0"/>
              </a:spcAft>
              <a:buClr>
                <a:srgbClr val="C6D9BB"/>
              </a:buClr>
              <a:buSzPts val="1400"/>
              <a:buNone/>
              <a:defRPr sz="1400">
                <a:solidFill>
                  <a:srgbClr val="C6D9BB"/>
                </a:solidFill>
              </a:defRPr>
            </a:lvl6pPr>
            <a:lvl7pPr lvl="6" algn="ctr">
              <a:spcBef>
                <a:spcPts val="0"/>
              </a:spcBef>
              <a:spcAft>
                <a:spcPts val="0"/>
              </a:spcAft>
              <a:buClr>
                <a:srgbClr val="C6D9BB"/>
              </a:buClr>
              <a:buSzPts val="1400"/>
              <a:buNone/>
              <a:defRPr sz="1400">
                <a:solidFill>
                  <a:srgbClr val="C6D9BB"/>
                </a:solidFill>
              </a:defRPr>
            </a:lvl7pPr>
            <a:lvl8pPr lvl="7" algn="ctr">
              <a:spcBef>
                <a:spcPts val="0"/>
              </a:spcBef>
              <a:spcAft>
                <a:spcPts val="0"/>
              </a:spcAft>
              <a:buClr>
                <a:srgbClr val="C6D9BB"/>
              </a:buClr>
              <a:buSzPts val="1400"/>
              <a:buNone/>
              <a:defRPr sz="1400">
                <a:solidFill>
                  <a:srgbClr val="C6D9BB"/>
                </a:solidFill>
              </a:defRPr>
            </a:lvl8pPr>
            <a:lvl9pPr lvl="8" algn="ctr">
              <a:spcBef>
                <a:spcPts val="0"/>
              </a:spcBef>
              <a:spcAft>
                <a:spcPts val="0"/>
              </a:spcAft>
              <a:buClr>
                <a:srgbClr val="C6D9BB"/>
              </a:buClr>
              <a:buSzPts val="1400"/>
              <a:buNone/>
              <a:defRPr sz="1400">
                <a:solidFill>
                  <a:srgbClr val="C6D9BB"/>
                </a:solidFill>
              </a:defRPr>
            </a:lvl9pPr>
          </a:lstStyle>
          <a:p>
            <a:endParaRPr/>
          </a:p>
        </p:txBody>
      </p:sp>
      <p:sp>
        <p:nvSpPr>
          <p:cNvPr id="19" name="Google Shape;19;p5"/>
          <p:cNvSpPr txBox="1">
            <a:spLocks noGrp="1"/>
          </p:cNvSpPr>
          <p:nvPr>
            <p:ph type="subTitle" idx="1"/>
          </p:nvPr>
        </p:nvSpPr>
        <p:spPr>
          <a:xfrm>
            <a:off x="995200" y="3633572"/>
            <a:ext cx="1911900" cy="3303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4D4F40"/>
                </a:solidFill>
              </a:defRPr>
            </a:lvl1pPr>
            <a:lvl2pPr lvl="1" algn="ctr" rtl="0">
              <a:spcBef>
                <a:spcPts val="0"/>
              </a:spcBef>
              <a:spcAft>
                <a:spcPts val="0"/>
              </a:spcAft>
              <a:buNone/>
              <a:defRPr>
                <a:solidFill>
                  <a:srgbClr val="4D4F40"/>
                </a:solidFill>
              </a:defRPr>
            </a:lvl2pPr>
            <a:lvl3pPr lvl="2" algn="ctr" rtl="0">
              <a:spcBef>
                <a:spcPts val="0"/>
              </a:spcBef>
              <a:spcAft>
                <a:spcPts val="0"/>
              </a:spcAft>
              <a:buNone/>
              <a:defRPr>
                <a:solidFill>
                  <a:srgbClr val="4D4F40"/>
                </a:solidFill>
              </a:defRPr>
            </a:lvl3pPr>
            <a:lvl4pPr lvl="3" algn="ctr" rtl="0">
              <a:spcBef>
                <a:spcPts val="0"/>
              </a:spcBef>
              <a:spcAft>
                <a:spcPts val="0"/>
              </a:spcAft>
              <a:buNone/>
              <a:defRPr>
                <a:solidFill>
                  <a:srgbClr val="4D4F40"/>
                </a:solidFill>
              </a:defRPr>
            </a:lvl4pPr>
            <a:lvl5pPr lvl="4" algn="ctr" rtl="0">
              <a:spcBef>
                <a:spcPts val="0"/>
              </a:spcBef>
              <a:spcAft>
                <a:spcPts val="0"/>
              </a:spcAft>
              <a:buNone/>
              <a:defRPr>
                <a:solidFill>
                  <a:srgbClr val="4D4F40"/>
                </a:solidFill>
              </a:defRPr>
            </a:lvl5pPr>
            <a:lvl6pPr lvl="5" algn="ctr" rtl="0">
              <a:spcBef>
                <a:spcPts val="0"/>
              </a:spcBef>
              <a:spcAft>
                <a:spcPts val="0"/>
              </a:spcAft>
              <a:buNone/>
              <a:defRPr>
                <a:solidFill>
                  <a:srgbClr val="4D4F40"/>
                </a:solidFill>
              </a:defRPr>
            </a:lvl6pPr>
            <a:lvl7pPr lvl="6" algn="ctr" rtl="0">
              <a:spcBef>
                <a:spcPts val="0"/>
              </a:spcBef>
              <a:spcAft>
                <a:spcPts val="0"/>
              </a:spcAft>
              <a:buNone/>
              <a:defRPr>
                <a:solidFill>
                  <a:srgbClr val="4D4F40"/>
                </a:solidFill>
              </a:defRPr>
            </a:lvl7pPr>
            <a:lvl8pPr lvl="7" algn="ctr" rtl="0">
              <a:spcBef>
                <a:spcPts val="0"/>
              </a:spcBef>
              <a:spcAft>
                <a:spcPts val="0"/>
              </a:spcAft>
              <a:buNone/>
              <a:defRPr>
                <a:solidFill>
                  <a:srgbClr val="4D4F40"/>
                </a:solidFill>
              </a:defRPr>
            </a:lvl8pPr>
            <a:lvl9pPr lvl="8" algn="ctr" rtl="0">
              <a:spcBef>
                <a:spcPts val="0"/>
              </a:spcBef>
              <a:spcAft>
                <a:spcPts val="0"/>
              </a:spcAft>
              <a:buNone/>
              <a:defRPr>
                <a:solidFill>
                  <a:srgbClr val="4D4F40"/>
                </a:solidFill>
              </a:defRPr>
            </a:lvl9pPr>
          </a:lstStyle>
          <a:p>
            <a:endParaRPr/>
          </a:p>
        </p:txBody>
      </p:sp>
      <p:sp>
        <p:nvSpPr>
          <p:cNvPr id="20" name="Google Shape;20;p5"/>
          <p:cNvSpPr txBox="1">
            <a:spLocks noGrp="1"/>
          </p:cNvSpPr>
          <p:nvPr>
            <p:ph type="title" idx="2"/>
          </p:nvPr>
        </p:nvSpPr>
        <p:spPr>
          <a:xfrm>
            <a:off x="3451201" y="3212064"/>
            <a:ext cx="22416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Clr>
                <a:srgbClr val="C6D9BB"/>
              </a:buClr>
              <a:buSzPts val="1400"/>
              <a:buNone/>
              <a:defRPr sz="1400" i="0">
                <a:solidFill>
                  <a:srgbClr val="C6D9BB"/>
                </a:solidFill>
              </a:defRPr>
            </a:lvl1pPr>
            <a:lvl2pPr lvl="1" algn="ctr" rtl="0">
              <a:spcBef>
                <a:spcPts val="0"/>
              </a:spcBef>
              <a:spcAft>
                <a:spcPts val="0"/>
              </a:spcAft>
              <a:buClr>
                <a:srgbClr val="C6D9BB"/>
              </a:buClr>
              <a:buSzPts val="1400"/>
              <a:buNone/>
              <a:defRPr sz="1400">
                <a:solidFill>
                  <a:srgbClr val="C6D9BB"/>
                </a:solidFill>
              </a:defRPr>
            </a:lvl2pPr>
            <a:lvl3pPr lvl="2" algn="ctr" rtl="0">
              <a:spcBef>
                <a:spcPts val="0"/>
              </a:spcBef>
              <a:spcAft>
                <a:spcPts val="0"/>
              </a:spcAft>
              <a:buClr>
                <a:srgbClr val="C6D9BB"/>
              </a:buClr>
              <a:buSzPts val="1400"/>
              <a:buNone/>
              <a:defRPr sz="1400">
                <a:solidFill>
                  <a:srgbClr val="C6D9BB"/>
                </a:solidFill>
              </a:defRPr>
            </a:lvl3pPr>
            <a:lvl4pPr lvl="3" algn="ctr" rtl="0">
              <a:spcBef>
                <a:spcPts val="0"/>
              </a:spcBef>
              <a:spcAft>
                <a:spcPts val="0"/>
              </a:spcAft>
              <a:buClr>
                <a:srgbClr val="C6D9BB"/>
              </a:buClr>
              <a:buSzPts val="1400"/>
              <a:buNone/>
              <a:defRPr sz="1400">
                <a:solidFill>
                  <a:srgbClr val="C6D9BB"/>
                </a:solidFill>
              </a:defRPr>
            </a:lvl4pPr>
            <a:lvl5pPr lvl="4" algn="ctr" rtl="0">
              <a:spcBef>
                <a:spcPts val="0"/>
              </a:spcBef>
              <a:spcAft>
                <a:spcPts val="0"/>
              </a:spcAft>
              <a:buClr>
                <a:srgbClr val="C6D9BB"/>
              </a:buClr>
              <a:buSzPts val="1400"/>
              <a:buNone/>
              <a:defRPr sz="1400">
                <a:solidFill>
                  <a:srgbClr val="C6D9BB"/>
                </a:solidFill>
              </a:defRPr>
            </a:lvl5pPr>
            <a:lvl6pPr lvl="5" algn="ctr" rtl="0">
              <a:spcBef>
                <a:spcPts val="0"/>
              </a:spcBef>
              <a:spcAft>
                <a:spcPts val="0"/>
              </a:spcAft>
              <a:buClr>
                <a:srgbClr val="C6D9BB"/>
              </a:buClr>
              <a:buSzPts val="1400"/>
              <a:buNone/>
              <a:defRPr sz="1400">
                <a:solidFill>
                  <a:srgbClr val="C6D9BB"/>
                </a:solidFill>
              </a:defRPr>
            </a:lvl6pPr>
            <a:lvl7pPr lvl="6" algn="ctr" rtl="0">
              <a:spcBef>
                <a:spcPts val="0"/>
              </a:spcBef>
              <a:spcAft>
                <a:spcPts val="0"/>
              </a:spcAft>
              <a:buClr>
                <a:srgbClr val="C6D9BB"/>
              </a:buClr>
              <a:buSzPts val="1400"/>
              <a:buNone/>
              <a:defRPr sz="1400">
                <a:solidFill>
                  <a:srgbClr val="C6D9BB"/>
                </a:solidFill>
              </a:defRPr>
            </a:lvl7pPr>
            <a:lvl8pPr lvl="7" algn="ctr" rtl="0">
              <a:spcBef>
                <a:spcPts val="0"/>
              </a:spcBef>
              <a:spcAft>
                <a:spcPts val="0"/>
              </a:spcAft>
              <a:buClr>
                <a:srgbClr val="C6D9BB"/>
              </a:buClr>
              <a:buSzPts val="1400"/>
              <a:buNone/>
              <a:defRPr sz="1400">
                <a:solidFill>
                  <a:srgbClr val="C6D9BB"/>
                </a:solidFill>
              </a:defRPr>
            </a:lvl8pPr>
            <a:lvl9pPr lvl="8" algn="ctr" rtl="0">
              <a:spcBef>
                <a:spcPts val="0"/>
              </a:spcBef>
              <a:spcAft>
                <a:spcPts val="0"/>
              </a:spcAft>
              <a:buClr>
                <a:srgbClr val="C6D9BB"/>
              </a:buClr>
              <a:buSzPts val="1400"/>
              <a:buNone/>
              <a:defRPr sz="1400">
                <a:solidFill>
                  <a:srgbClr val="C6D9BB"/>
                </a:solidFill>
              </a:defRPr>
            </a:lvl9pPr>
          </a:lstStyle>
          <a:p>
            <a:endParaRPr/>
          </a:p>
        </p:txBody>
      </p:sp>
      <p:sp>
        <p:nvSpPr>
          <p:cNvPr id="21" name="Google Shape;21;p5"/>
          <p:cNvSpPr txBox="1">
            <a:spLocks noGrp="1"/>
          </p:cNvSpPr>
          <p:nvPr>
            <p:ph type="subTitle" idx="3"/>
          </p:nvPr>
        </p:nvSpPr>
        <p:spPr>
          <a:xfrm>
            <a:off x="3616050" y="3633572"/>
            <a:ext cx="1911900" cy="3303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4D4F40"/>
                </a:solidFill>
              </a:defRPr>
            </a:lvl1pPr>
            <a:lvl2pPr lvl="1" algn="ctr" rtl="0">
              <a:spcBef>
                <a:spcPts val="0"/>
              </a:spcBef>
              <a:spcAft>
                <a:spcPts val="0"/>
              </a:spcAft>
              <a:buNone/>
              <a:defRPr>
                <a:solidFill>
                  <a:srgbClr val="4D4F40"/>
                </a:solidFill>
              </a:defRPr>
            </a:lvl2pPr>
            <a:lvl3pPr lvl="2" algn="ctr" rtl="0">
              <a:spcBef>
                <a:spcPts val="0"/>
              </a:spcBef>
              <a:spcAft>
                <a:spcPts val="0"/>
              </a:spcAft>
              <a:buNone/>
              <a:defRPr>
                <a:solidFill>
                  <a:srgbClr val="4D4F40"/>
                </a:solidFill>
              </a:defRPr>
            </a:lvl3pPr>
            <a:lvl4pPr lvl="3" algn="ctr" rtl="0">
              <a:spcBef>
                <a:spcPts val="0"/>
              </a:spcBef>
              <a:spcAft>
                <a:spcPts val="0"/>
              </a:spcAft>
              <a:buNone/>
              <a:defRPr>
                <a:solidFill>
                  <a:srgbClr val="4D4F40"/>
                </a:solidFill>
              </a:defRPr>
            </a:lvl4pPr>
            <a:lvl5pPr lvl="4" algn="ctr" rtl="0">
              <a:spcBef>
                <a:spcPts val="0"/>
              </a:spcBef>
              <a:spcAft>
                <a:spcPts val="0"/>
              </a:spcAft>
              <a:buNone/>
              <a:defRPr>
                <a:solidFill>
                  <a:srgbClr val="4D4F40"/>
                </a:solidFill>
              </a:defRPr>
            </a:lvl5pPr>
            <a:lvl6pPr lvl="5" algn="ctr" rtl="0">
              <a:spcBef>
                <a:spcPts val="0"/>
              </a:spcBef>
              <a:spcAft>
                <a:spcPts val="0"/>
              </a:spcAft>
              <a:buNone/>
              <a:defRPr>
                <a:solidFill>
                  <a:srgbClr val="4D4F40"/>
                </a:solidFill>
              </a:defRPr>
            </a:lvl6pPr>
            <a:lvl7pPr lvl="6" algn="ctr" rtl="0">
              <a:spcBef>
                <a:spcPts val="0"/>
              </a:spcBef>
              <a:spcAft>
                <a:spcPts val="0"/>
              </a:spcAft>
              <a:buNone/>
              <a:defRPr>
                <a:solidFill>
                  <a:srgbClr val="4D4F40"/>
                </a:solidFill>
              </a:defRPr>
            </a:lvl7pPr>
            <a:lvl8pPr lvl="7" algn="ctr" rtl="0">
              <a:spcBef>
                <a:spcPts val="0"/>
              </a:spcBef>
              <a:spcAft>
                <a:spcPts val="0"/>
              </a:spcAft>
              <a:buNone/>
              <a:defRPr>
                <a:solidFill>
                  <a:srgbClr val="4D4F40"/>
                </a:solidFill>
              </a:defRPr>
            </a:lvl8pPr>
            <a:lvl9pPr lvl="8" algn="ctr" rtl="0">
              <a:spcBef>
                <a:spcPts val="0"/>
              </a:spcBef>
              <a:spcAft>
                <a:spcPts val="0"/>
              </a:spcAft>
              <a:buNone/>
              <a:defRPr>
                <a:solidFill>
                  <a:srgbClr val="4D4F40"/>
                </a:solidFill>
              </a:defRPr>
            </a:lvl9pPr>
          </a:lstStyle>
          <a:p>
            <a:endParaRPr/>
          </a:p>
        </p:txBody>
      </p:sp>
      <p:sp>
        <p:nvSpPr>
          <p:cNvPr id="22" name="Google Shape;22;p5"/>
          <p:cNvSpPr txBox="1">
            <a:spLocks noGrp="1"/>
          </p:cNvSpPr>
          <p:nvPr>
            <p:ph type="title" idx="4"/>
          </p:nvPr>
        </p:nvSpPr>
        <p:spPr>
          <a:xfrm>
            <a:off x="6072051" y="3212072"/>
            <a:ext cx="22416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Clr>
                <a:srgbClr val="C6D9BB"/>
              </a:buClr>
              <a:buSzPts val="1400"/>
              <a:buNone/>
              <a:defRPr sz="1400" i="0">
                <a:solidFill>
                  <a:srgbClr val="C6D9BB"/>
                </a:solidFill>
              </a:defRPr>
            </a:lvl1pPr>
            <a:lvl2pPr lvl="1" algn="ctr" rtl="0">
              <a:spcBef>
                <a:spcPts val="0"/>
              </a:spcBef>
              <a:spcAft>
                <a:spcPts val="0"/>
              </a:spcAft>
              <a:buClr>
                <a:srgbClr val="C6D9BB"/>
              </a:buClr>
              <a:buSzPts val="1400"/>
              <a:buNone/>
              <a:defRPr sz="1400">
                <a:solidFill>
                  <a:srgbClr val="C6D9BB"/>
                </a:solidFill>
              </a:defRPr>
            </a:lvl2pPr>
            <a:lvl3pPr lvl="2" algn="ctr" rtl="0">
              <a:spcBef>
                <a:spcPts val="0"/>
              </a:spcBef>
              <a:spcAft>
                <a:spcPts val="0"/>
              </a:spcAft>
              <a:buClr>
                <a:srgbClr val="C6D9BB"/>
              </a:buClr>
              <a:buSzPts val="1400"/>
              <a:buNone/>
              <a:defRPr sz="1400">
                <a:solidFill>
                  <a:srgbClr val="C6D9BB"/>
                </a:solidFill>
              </a:defRPr>
            </a:lvl3pPr>
            <a:lvl4pPr lvl="3" algn="ctr" rtl="0">
              <a:spcBef>
                <a:spcPts val="0"/>
              </a:spcBef>
              <a:spcAft>
                <a:spcPts val="0"/>
              </a:spcAft>
              <a:buClr>
                <a:srgbClr val="C6D9BB"/>
              </a:buClr>
              <a:buSzPts val="1400"/>
              <a:buNone/>
              <a:defRPr sz="1400">
                <a:solidFill>
                  <a:srgbClr val="C6D9BB"/>
                </a:solidFill>
              </a:defRPr>
            </a:lvl4pPr>
            <a:lvl5pPr lvl="4" algn="ctr" rtl="0">
              <a:spcBef>
                <a:spcPts val="0"/>
              </a:spcBef>
              <a:spcAft>
                <a:spcPts val="0"/>
              </a:spcAft>
              <a:buClr>
                <a:srgbClr val="C6D9BB"/>
              </a:buClr>
              <a:buSzPts val="1400"/>
              <a:buNone/>
              <a:defRPr sz="1400">
                <a:solidFill>
                  <a:srgbClr val="C6D9BB"/>
                </a:solidFill>
              </a:defRPr>
            </a:lvl5pPr>
            <a:lvl6pPr lvl="5" algn="ctr" rtl="0">
              <a:spcBef>
                <a:spcPts val="0"/>
              </a:spcBef>
              <a:spcAft>
                <a:spcPts val="0"/>
              </a:spcAft>
              <a:buClr>
                <a:srgbClr val="C6D9BB"/>
              </a:buClr>
              <a:buSzPts val="1400"/>
              <a:buNone/>
              <a:defRPr sz="1400">
                <a:solidFill>
                  <a:srgbClr val="C6D9BB"/>
                </a:solidFill>
              </a:defRPr>
            </a:lvl6pPr>
            <a:lvl7pPr lvl="6" algn="ctr" rtl="0">
              <a:spcBef>
                <a:spcPts val="0"/>
              </a:spcBef>
              <a:spcAft>
                <a:spcPts val="0"/>
              </a:spcAft>
              <a:buClr>
                <a:srgbClr val="C6D9BB"/>
              </a:buClr>
              <a:buSzPts val="1400"/>
              <a:buNone/>
              <a:defRPr sz="1400">
                <a:solidFill>
                  <a:srgbClr val="C6D9BB"/>
                </a:solidFill>
              </a:defRPr>
            </a:lvl7pPr>
            <a:lvl8pPr lvl="7" algn="ctr" rtl="0">
              <a:spcBef>
                <a:spcPts val="0"/>
              </a:spcBef>
              <a:spcAft>
                <a:spcPts val="0"/>
              </a:spcAft>
              <a:buClr>
                <a:srgbClr val="C6D9BB"/>
              </a:buClr>
              <a:buSzPts val="1400"/>
              <a:buNone/>
              <a:defRPr sz="1400">
                <a:solidFill>
                  <a:srgbClr val="C6D9BB"/>
                </a:solidFill>
              </a:defRPr>
            </a:lvl8pPr>
            <a:lvl9pPr lvl="8" algn="ctr" rtl="0">
              <a:spcBef>
                <a:spcPts val="0"/>
              </a:spcBef>
              <a:spcAft>
                <a:spcPts val="0"/>
              </a:spcAft>
              <a:buClr>
                <a:srgbClr val="C6D9BB"/>
              </a:buClr>
              <a:buSzPts val="1400"/>
              <a:buNone/>
              <a:defRPr sz="1400">
                <a:solidFill>
                  <a:srgbClr val="C6D9BB"/>
                </a:solidFill>
              </a:defRPr>
            </a:lvl9pPr>
          </a:lstStyle>
          <a:p>
            <a:endParaRPr/>
          </a:p>
        </p:txBody>
      </p:sp>
      <p:sp>
        <p:nvSpPr>
          <p:cNvPr id="23" name="Google Shape;23;p5"/>
          <p:cNvSpPr txBox="1">
            <a:spLocks noGrp="1"/>
          </p:cNvSpPr>
          <p:nvPr>
            <p:ph type="subTitle" idx="5"/>
          </p:nvPr>
        </p:nvSpPr>
        <p:spPr>
          <a:xfrm>
            <a:off x="6236900" y="3633572"/>
            <a:ext cx="1911900" cy="3303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4D4F40"/>
                </a:solidFill>
              </a:defRPr>
            </a:lvl1pPr>
            <a:lvl2pPr lvl="1" algn="ctr" rtl="0">
              <a:spcBef>
                <a:spcPts val="0"/>
              </a:spcBef>
              <a:spcAft>
                <a:spcPts val="0"/>
              </a:spcAft>
              <a:buNone/>
              <a:defRPr>
                <a:solidFill>
                  <a:srgbClr val="4D4F40"/>
                </a:solidFill>
              </a:defRPr>
            </a:lvl2pPr>
            <a:lvl3pPr lvl="2" algn="ctr" rtl="0">
              <a:spcBef>
                <a:spcPts val="0"/>
              </a:spcBef>
              <a:spcAft>
                <a:spcPts val="0"/>
              </a:spcAft>
              <a:buNone/>
              <a:defRPr>
                <a:solidFill>
                  <a:srgbClr val="4D4F40"/>
                </a:solidFill>
              </a:defRPr>
            </a:lvl3pPr>
            <a:lvl4pPr lvl="3" algn="ctr" rtl="0">
              <a:spcBef>
                <a:spcPts val="0"/>
              </a:spcBef>
              <a:spcAft>
                <a:spcPts val="0"/>
              </a:spcAft>
              <a:buNone/>
              <a:defRPr>
                <a:solidFill>
                  <a:srgbClr val="4D4F40"/>
                </a:solidFill>
              </a:defRPr>
            </a:lvl4pPr>
            <a:lvl5pPr lvl="4" algn="ctr" rtl="0">
              <a:spcBef>
                <a:spcPts val="0"/>
              </a:spcBef>
              <a:spcAft>
                <a:spcPts val="0"/>
              </a:spcAft>
              <a:buNone/>
              <a:defRPr>
                <a:solidFill>
                  <a:srgbClr val="4D4F40"/>
                </a:solidFill>
              </a:defRPr>
            </a:lvl5pPr>
            <a:lvl6pPr lvl="5" algn="ctr" rtl="0">
              <a:spcBef>
                <a:spcPts val="0"/>
              </a:spcBef>
              <a:spcAft>
                <a:spcPts val="0"/>
              </a:spcAft>
              <a:buNone/>
              <a:defRPr>
                <a:solidFill>
                  <a:srgbClr val="4D4F40"/>
                </a:solidFill>
              </a:defRPr>
            </a:lvl6pPr>
            <a:lvl7pPr lvl="6" algn="ctr" rtl="0">
              <a:spcBef>
                <a:spcPts val="0"/>
              </a:spcBef>
              <a:spcAft>
                <a:spcPts val="0"/>
              </a:spcAft>
              <a:buNone/>
              <a:defRPr>
                <a:solidFill>
                  <a:srgbClr val="4D4F40"/>
                </a:solidFill>
              </a:defRPr>
            </a:lvl7pPr>
            <a:lvl8pPr lvl="7" algn="ctr" rtl="0">
              <a:spcBef>
                <a:spcPts val="0"/>
              </a:spcBef>
              <a:spcAft>
                <a:spcPts val="0"/>
              </a:spcAft>
              <a:buNone/>
              <a:defRPr>
                <a:solidFill>
                  <a:srgbClr val="4D4F40"/>
                </a:solidFill>
              </a:defRPr>
            </a:lvl8pPr>
            <a:lvl9pPr lvl="8" algn="ctr" rtl="0">
              <a:spcBef>
                <a:spcPts val="0"/>
              </a:spcBef>
              <a:spcAft>
                <a:spcPts val="0"/>
              </a:spcAft>
              <a:buNone/>
              <a:defRPr>
                <a:solidFill>
                  <a:srgbClr val="4D4F40"/>
                </a:solidFill>
              </a:defRPr>
            </a:lvl9pPr>
          </a:lstStyle>
          <a:p>
            <a:endParaRPr/>
          </a:p>
        </p:txBody>
      </p:sp>
      <p:sp>
        <p:nvSpPr>
          <p:cNvPr id="24" name="Google Shape;24;p5"/>
          <p:cNvSpPr txBox="1">
            <a:spLocks noGrp="1"/>
          </p:cNvSpPr>
          <p:nvPr>
            <p:ph type="title" idx="6" hasCustomPrompt="1"/>
          </p:nvPr>
        </p:nvSpPr>
        <p:spPr>
          <a:xfrm>
            <a:off x="830350" y="2590497"/>
            <a:ext cx="2241600" cy="697800"/>
          </a:xfrm>
          <a:prstGeom prst="rect">
            <a:avLst/>
          </a:prstGeom>
        </p:spPr>
        <p:txBody>
          <a:bodyPr spcFirstLastPara="1" wrap="square" lIns="0" tIns="0" rIns="0" bIns="0" anchor="b" anchorCtr="0">
            <a:noAutofit/>
          </a:bodyPr>
          <a:lstStyle>
            <a:lvl1pPr lvl="0" algn="ctr" rtl="0">
              <a:spcBef>
                <a:spcPts val="0"/>
              </a:spcBef>
              <a:spcAft>
                <a:spcPts val="0"/>
              </a:spcAft>
              <a:buClr>
                <a:srgbClr val="C6D9BB"/>
              </a:buClr>
              <a:buSzPts val="7200"/>
              <a:buNone/>
              <a:defRPr sz="7200">
                <a:solidFill>
                  <a:srgbClr val="C6D9BB"/>
                </a:solidFill>
              </a:defRPr>
            </a:lvl1pPr>
            <a:lvl2pPr lvl="1" algn="ctr" rtl="0">
              <a:spcBef>
                <a:spcPts val="0"/>
              </a:spcBef>
              <a:spcAft>
                <a:spcPts val="0"/>
              </a:spcAft>
              <a:buClr>
                <a:srgbClr val="C6D9BB"/>
              </a:buClr>
              <a:buSzPts val="7200"/>
              <a:buNone/>
              <a:defRPr sz="7200">
                <a:solidFill>
                  <a:srgbClr val="C6D9BB"/>
                </a:solidFill>
              </a:defRPr>
            </a:lvl2pPr>
            <a:lvl3pPr lvl="2" algn="ctr" rtl="0">
              <a:spcBef>
                <a:spcPts val="0"/>
              </a:spcBef>
              <a:spcAft>
                <a:spcPts val="0"/>
              </a:spcAft>
              <a:buClr>
                <a:srgbClr val="C6D9BB"/>
              </a:buClr>
              <a:buSzPts val="7200"/>
              <a:buNone/>
              <a:defRPr sz="7200">
                <a:solidFill>
                  <a:srgbClr val="C6D9BB"/>
                </a:solidFill>
              </a:defRPr>
            </a:lvl3pPr>
            <a:lvl4pPr lvl="3" algn="ctr" rtl="0">
              <a:spcBef>
                <a:spcPts val="0"/>
              </a:spcBef>
              <a:spcAft>
                <a:spcPts val="0"/>
              </a:spcAft>
              <a:buClr>
                <a:srgbClr val="C6D9BB"/>
              </a:buClr>
              <a:buSzPts val="7200"/>
              <a:buNone/>
              <a:defRPr sz="7200">
                <a:solidFill>
                  <a:srgbClr val="C6D9BB"/>
                </a:solidFill>
              </a:defRPr>
            </a:lvl4pPr>
            <a:lvl5pPr lvl="4" algn="ctr" rtl="0">
              <a:spcBef>
                <a:spcPts val="0"/>
              </a:spcBef>
              <a:spcAft>
                <a:spcPts val="0"/>
              </a:spcAft>
              <a:buClr>
                <a:srgbClr val="C6D9BB"/>
              </a:buClr>
              <a:buSzPts val="7200"/>
              <a:buNone/>
              <a:defRPr sz="7200">
                <a:solidFill>
                  <a:srgbClr val="C6D9BB"/>
                </a:solidFill>
              </a:defRPr>
            </a:lvl5pPr>
            <a:lvl6pPr lvl="5" algn="ctr" rtl="0">
              <a:spcBef>
                <a:spcPts val="0"/>
              </a:spcBef>
              <a:spcAft>
                <a:spcPts val="0"/>
              </a:spcAft>
              <a:buClr>
                <a:srgbClr val="C6D9BB"/>
              </a:buClr>
              <a:buSzPts val="7200"/>
              <a:buNone/>
              <a:defRPr sz="7200">
                <a:solidFill>
                  <a:srgbClr val="C6D9BB"/>
                </a:solidFill>
              </a:defRPr>
            </a:lvl6pPr>
            <a:lvl7pPr lvl="6" algn="ctr" rtl="0">
              <a:spcBef>
                <a:spcPts val="0"/>
              </a:spcBef>
              <a:spcAft>
                <a:spcPts val="0"/>
              </a:spcAft>
              <a:buClr>
                <a:srgbClr val="C6D9BB"/>
              </a:buClr>
              <a:buSzPts val="7200"/>
              <a:buNone/>
              <a:defRPr sz="7200">
                <a:solidFill>
                  <a:srgbClr val="C6D9BB"/>
                </a:solidFill>
              </a:defRPr>
            </a:lvl7pPr>
            <a:lvl8pPr lvl="7" algn="ctr" rtl="0">
              <a:spcBef>
                <a:spcPts val="0"/>
              </a:spcBef>
              <a:spcAft>
                <a:spcPts val="0"/>
              </a:spcAft>
              <a:buClr>
                <a:srgbClr val="C6D9BB"/>
              </a:buClr>
              <a:buSzPts val="7200"/>
              <a:buNone/>
              <a:defRPr sz="7200">
                <a:solidFill>
                  <a:srgbClr val="C6D9BB"/>
                </a:solidFill>
              </a:defRPr>
            </a:lvl8pPr>
            <a:lvl9pPr lvl="8" algn="ctr" rtl="0">
              <a:spcBef>
                <a:spcPts val="0"/>
              </a:spcBef>
              <a:spcAft>
                <a:spcPts val="0"/>
              </a:spcAft>
              <a:buClr>
                <a:srgbClr val="C6D9BB"/>
              </a:buClr>
              <a:buSzPts val="7200"/>
              <a:buNone/>
              <a:defRPr sz="7200">
                <a:solidFill>
                  <a:srgbClr val="C6D9BB"/>
                </a:solidFill>
              </a:defRPr>
            </a:lvl9pPr>
          </a:lstStyle>
          <a:p>
            <a:r>
              <a:t>xx%</a:t>
            </a:r>
          </a:p>
        </p:txBody>
      </p:sp>
      <p:sp>
        <p:nvSpPr>
          <p:cNvPr id="25" name="Google Shape;25;p5"/>
          <p:cNvSpPr txBox="1">
            <a:spLocks noGrp="1"/>
          </p:cNvSpPr>
          <p:nvPr>
            <p:ph type="title" idx="7" hasCustomPrompt="1"/>
          </p:nvPr>
        </p:nvSpPr>
        <p:spPr>
          <a:xfrm>
            <a:off x="3451200" y="2590497"/>
            <a:ext cx="2241600" cy="697800"/>
          </a:xfrm>
          <a:prstGeom prst="rect">
            <a:avLst/>
          </a:prstGeom>
        </p:spPr>
        <p:txBody>
          <a:bodyPr spcFirstLastPara="1" wrap="square" lIns="0" tIns="0" rIns="0" bIns="0" anchor="b" anchorCtr="0">
            <a:noAutofit/>
          </a:bodyPr>
          <a:lstStyle>
            <a:lvl1pPr lvl="0" algn="ctr" rtl="0">
              <a:spcBef>
                <a:spcPts val="0"/>
              </a:spcBef>
              <a:spcAft>
                <a:spcPts val="0"/>
              </a:spcAft>
              <a:buClr>
                <a:srgbClr val="C6D9BB"/>
              </a:buClr>
              <a:buSzPts val="7200"/>
              <a:buNone/>
              <a:defRPr sz="7200">
                <a:solidFill>
                  <a:srgbClr val="C6D9BB"/>
                </a:solidFill>
              </a:defRPr>
            </a:lvl1pPr>
            <a:lvl2pPr lvl="1" algn="ctr" rtl="0">
              <a:spcBef>
                <a:spcPts val="0"/>
              </a:spcBef>
              <a:spcAft>
                <a:spcPts val="0"/>
              </a:spcAft>
              <a:buClr>
                <a:srgbClr val="C6D9BB"/>
              </a:buClr>
              <a:buSzPts val="7200"/>
              <a:buNone/>
              <a:defRPr sz="7200">
                <a:solidFill>
                  <a:srgbClr val="C6D9BB"/>
                </a:solidFill>
              </a:defRPr>
            </a:lvl2pPr>
            <a:lvl3pPr lvl="2" algn="ctr" rtl="0">
              <a:spcBef>
                <a:spcPts val="0"/>
              </a:spcBef>
              <a:spcAft>
                <a:spcPts val="0"/>
              </a:spcAft>
              <a:buClr>
                <a:srgbClr val="C6D9BB"/>
              </a:buClr>
              <a:buSzPts val="7200"/>
              <a:buNone/>
              <a:defRPr sz="7200">
                <a:solidFill>
                  <a:srgbClr val="C6D9BB"/>
                </a:solidFill>
              </a:defRPr>
            </a:lvl3pPr>
            <a:lvl4pPr lvl="3" algn="ctr" rtl="0">
              <a:spcBef>
                <a:spcPts val="0"/>
              </a:spcBef>
              <a:spcAft>
                <a:spcPts val="0"/>
              </a:spcAft>
              <a:buClr>
                <a:srgbClr val="C6D9BB"/>
              </a:buClr>
              <a:buSzPts val="7200"/>
              <a:buNone/>
              <a:defRPr sz="7200">
                <a:solidFill>
                  <a:srgbClr val="C6D9BB"/>
                </a:solidFill>
              </a:defRPr>
            </a:lvl4pPr>
            <a:lvl5pPr lvl="4" algn="ctr" rtl="0">
              <a:spcBef>
                <a:spcPts val="0"/>
              </a:spcBef>
              <a:spcAft>
                <a:spcPts val="0"/>
              </a:spcAft>
              <a:buClr>
                <a:srgbClr val="C6D9BB"/>
              </a:buClr>
              <a:buSzPts val="7200"/>
              <a:buNone/>
              <a:defRPr sz="7200">
                <a:solidFill>
                  <a:srgbClr val="C6D9BB"/>
                </a:solidFill>
              </a:defRPr>
            </a:lvl5pPr>
            <a:lvl6pPr lvl="5" algn="ctr" rtl="0">
              <a:spcBef>
                <a:spcPts val="0"/>
              </a:spcBef>
              <a:spcAft>
                <a:spcPts val="0"/>
              </a:spcAft>
              <a:buClr>
                <a:srgbClr val="C6D9BB"/>
              </a:buClr>
              <a:buSzPts val="7200"/>
              <a:buNone/>
              <a:defRPr sz="7200">
                <a:solidFill>
                  <a:srgbClr val="C6D9BB"/>
                </a:solidFill>
              </a:defRPr>
            </a:lvl6pPr>
            <a:lvl7pPr lvl="6" algn="ctr" rtl="0">
              <a:spcBef>
                <a:spcPts val="0"/>
              </a:spcBef>
              <a:spcAft>
                <a:spcPts val="0"/>
              </a:spcAft>
              <a:buClr>
                <a:srgbClr val="C6D9BB"/>
              </a:buClr>
              <a:buSzPts val="7200"/>
              <a:buNone/>
              <a:defRPr sz="7200">
                <a:solidFill>
                  <a:srgbClr val="C6D9BB"/>
                </a:solidFill>
              </a:defRPr>
            </a:lvl7pPr>
            <a:lvl8pPr lvl="7" algn="ctr" rtl="0">
              <a:spcBef>
                <a:spcPts val="0"/>
              </a:spcBef>
              <a:spcAft>
                <a:spcPts val="0"/>
              </a:spcAft>
              <a:buClr>
                <a:srgbClr val="C6D9BB"/>
              </a:buClr>
              <a:buSzPts val="7200"/>
              <a:buNone/>
              <a:defRPr sz="7200">
                <a:solidFill>
                  <a:srgbClr val="C6D9BB"/>
                </a:solidFill>
              </a:defRPr>
            </a:lvl8pPr>
            <a:lvl9pPr lvl="8" algn="ctr" rtl="0">
              <a:spcBef>
                <a:spcPts val="0"/>
              </a:spcBef>
              <a:spcAft>
                <a:spcPts val="0"/>
              </a:spcAft>
              <a:buClr>
                <a:srgbClr val="C6D9BB"/>
              </a:buClr>
              <a:buSzPts val="7200"/>
              <a:buNone/>
              <a:defRPr sz="7200">
                <a:solidFill>
                  <a:srgbClr val="C6D9BB"/>
                </a:solidFill>
              </a:defRPr>
            </a:lvl9pPr>
          </a:lstStyle>
          <a:p>
            <a:r>
              <a:t>xx%</a:t>
            </a:r>
          </a:p>
        </p:txBody>
      </p:sp>
      <p:sp>
        <p:nvSpPr>
          <p:cNvPr id="26" name="Google Shape;26;p5"/>
          <p:cNvSpPr txBox="1">
            <a:spLocks noGrp="1"/>
          </p:cNvSpPr>
          <p:nvPr>
            <p:ph type="title" idx="8" hasCustomPrompt="1"/>
          </p:nvPr>
        </p:nvSpPr>
        <p:spPr>
          <a:xfrm>
            <a:off x="6072050" y="2590497"/>
            <a:ext cx="2241600" cy="697800"/>
          </a:xfrm>
          <a:prstGeom prst="rect">
            <a:avLst/>
          </a:prstGeom>
        </p:spPr>
        <p:txBody>
          <a:bodyPr spcFirstLastPara="1" wrap="square" lIns="0" tIns="0" rIns="0" bIns="0" anchor="b" anchorCtr="0">
            <a:noAutofit/>
          </a:bodyPr>
          <a:lstStyle>
            <a:lvl1pPr lvl="0" algn="ctr" rtl="0">
              <a:spcBef>
                <a:spcPts val="0"/>
              </a:spcBef>
              <a:spcAft>
                <a:spcPts val="0"/>
              </a:spcAft>
              <a:buClr>
                <a:srgbClr val="C6D9BB"/>
              </a:buClr>
              <a:buSzPts val="7200"/>
              <a:buNone/>
              <a:defRPr sz="7200">
                <a:solidFill>
                  <a:srgbClr val="C6D9BB"/>
                </a:solidFill>
              </a:defRPr>
            </a:lvl1pPr>
            <a:lvl2pPr lvl="1" algn="ctr" rtl="0">
              <a:spcBef>
                <a:spcPts val="0"/>
              </a:spcBef>
              <a:spcAft>
                <a:spcPts val="0"/>
              </a:spcAft>
              <a:buClr>
                <a:srgbClr val="C6D9BB"/>
              </a:buClr>
              <a:buSzPts val="7200"/>
              <a:buNone/>
              <a:defRPr sz="7200">
                <a:solidFill>
                  <a:srgbClr val="C6D9BB"/>
                </a:solidFill>
              </a:defRPr>
            </a:lvl2pPr>
            <a:lvl3pPr lvl="2" algn="ctr" rtl="0">
              <a:spcBef>
                <a:spcPts val="0"/>
              </a:spcBef>
              <a:spcAft>
                <a:spcPts val="0"/>
              </a:spcAft>
              <a:buClr>
                <a:srgbClr val="C6D9BB"/>
              </a:buClr>
              <a:buSzPts val="7200"/>
              <a:buNone/>
              <a:defRPr sz="7200">
                <a:solidFill>
                  <a:srgbClr val="C6D9BB"/>
                </a:solidFill>
              </a:defRPr>
            </a:lvl3pPr>
            <a:lvl4pPr lvl="3" algn="ctr" rtl="0">
              <a:spcBef>
                <a:spcPts val="0"/>
              </a:spcBef>
              <a:spcAft>
                <a:spcPts val="0"/>
              </a:spcAft>
              <a:buClr>
                <a:srgbClr val="C6D9BB"/>
              </a:buClr>
              <a:buSzPts val="7200"/>
              <a:buNone/>
              <a:defRPr sz="7200">
                <a:solidFill>
                  <a:srgbClr val="C6D9BB"/>
                </a:solidFill>
              </a:defRPr>
            </a:lvl4pPr>
            <a:lvl5pPr lvl="4" algn="ctr" rtl="0">
              <a:spcBef>
                <a:spcPts val="0"/>
              </a:spcBef>
              <a:spcAft>
                <a:spcPts val="0"/>
              </a:spcAft>
              <a:buClr>
                <a:srgbClr val="C6D9BB"/>
              </a:buClr>
              <a:buSzPts val="7200"/>
              <a:buNone/>
              <a:defRPr sz="7200">
                <a:solidFill>
                  <a:srgbClr val="C6D9BB"/>
                </a:solidFill>
              </a:defRPr>
            </a:lvl5pPr>
            <a:lvl6pPr lvl="5" algn="ctr" rtl="0">
              <a:spcBef>
                <a:spcPts val="0"/>
              </a:spcBef>
              <a:spcAft>
                <a:spcPts val="0"/>
              </a:spcAft>
              <a:buClr>
                <a:srgbClr val="C6D9BB"/>
              </a:buClr>
              <a:buSzPts val="7200"/>
              <a:buNone/>
              <a:defRPr sz="7200">
                <a:solidFill>
                  <a:srgbClr val="C6D9BB"/>
                </a:solidFill>
              </a:defRPr>
            </a:lvl6pPr>
            <a:lvl7pPr lvl="6" algn="ctr" rtl="0">
              <a:spcBef>
                <a:spcPts val="0"/>
              </a:spcBef>
              <a:spcAft>
                <a:spcPts val="0"/>
              </a:spcAft>
              <a:buClr>
                <a:srgbClr val="C6D9BB"/>
              </a:buClr>
              <a:buSzPts val="7200"/>
              <a:buNone/>
              <a:defRPr sz="7200">
                <a:solidFill>
                  <a:srgbClr val="C6D9BB"/>
                </a:solidFill>
              </a:defRPr>
            </a:lvl7pPr>
            <a:lvl8pPr lvl="7" algn="ctr" rtl="0">
              <a:spcBef>
                <a:spcPts val="0"/>
              </a:spcBef>
              <a:spcAft>
                <a:spcPts val="0"/>
              </a:spcAft>
              <a:buClr>
                <a:srgbClr val="C6D9BB"/>
              </a:buClr>
              <a:buSzPts val="7200"/>
              <a:buNone/>
              <a:defRPr sz="7200">
                <a:solidFill>
                  <a:srgbClr val="C6D9BB"/>
                </a:solidFill>
              </a:defRPr>
            </a:lvl8pPr>
            <a:lvl9pPr lvl="8" algn="ctr" rtl="0">
              <a:spcBef>
                <a:spcPts val="0"/>
              </a:spcBef>
              <a:spcAft>
                <a:spcPts val="0"/>
              </a:spcAft>
              <a:buClr>
                <a:srgbClr val="C6D9BB"/>
              </a:buClr>
              <a:buSzPts val="7200"/>
              <a:buNone/>
              <a:defRPr sz="7200">
                <a:solidFill>
                  <a:srgbClr val="C6D9BB"/>
                </a:solidFill>
              </a:defRPr>
            </a:lvl9pPr>
          </a:lstStyle>
          <a:p>
            <a:r>
              <a:t>xx%</a:t>
            </a:r>
          </a:p>
        </p:txBody>
      </p:sp>
      <p:sp>
        <p:nvSpPr>
          <p:cNvPr id="27" name="Google Shape;27;p5"/>
          <p:cNvSpPr txBox="1">
            <a:spLocks noGrp="1"/>
          </p:cNvSpPr>
          <p:nvPr>
            <p:ph type="title" idx="9"/>
          </p:nvPr>
        </p:nvSpPr>
        <p:spPr>
          <a:xfrm>
            <a:off x="705000" y="265300"/>
            <a:ext cx="7734000" cy="531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C6D9BB"/>
              </a:buClr>
              <a:buSzPts val="2400"/>
              <a:buNone/>
              <a:defRPr sz="2400" i="0">
                <a:solidFill>
                  <a:srgbClr val="C6D9BB"/>
                </a:solidFill>
              </a:defRPr>
            </a:lvl1pPr>
            <a:lvl2pPr lvl="1" algn="ctr" rtl="0">
              <a:spcBef>
                <a:spcPts val="0"/>
              </a:spcBef>
              <a:spcAft>
                <a:spcPts val="0"/>
              </a:spcAft>
              <a:buClr>
                <a:srgbClr val="C6D9BB"/>
              </a:buClr>
              <a:buSzPts val="2400"/>
              <a:buNone/>
              <a:defRPr sz="2400">
                <a:solidFill>
                  <a:srgbClr val="C6D9BB"/>
                </a:solidFill>
              </a:defRPr>
            </a:lvl2pPr>
            <a:lvl3pPr lvl="2" algn="ctr" rtl="0">
              <a:spcBef>
                <a:spcPts val="0"/>
              </a:spcBef>
              <a:spcAft>
                <a:spcPts val="0"/>
              </a:spcAft>
              <a:buClr>
                <a:srgbClr val="C6D9BB"/>
              </a:buClr>
              <a:buSzPts val="2400"/>
              <a:buNone/>
              <a:defRPr sz="2400">
                <a:solidFill>
                  <a:srgbClr val="C6D9BB"/>
                </a:solidFill>
              </a:defRPr>
            </a:lvl3pPr>
            <a:lvl4pPr lvl="3" algn="ctr" rtl="0">
              <a:spcBef>
                <a:spcPts val="0"/>
              </a:spcBef>
              <a:spcAft>
                <a:spcPts val="0"/>
              </a:spcAft>
              <a:buClr>
                <a:srgbClr val="C6D9BB"/>
              </a:buClr>
              <a:buSzPts val="2400"/>
              <a:buNone/>
              <a:defRPr sz="2400">
                <a:solidFill>
                  <a:srgbClr val="C6D9BB"/>
                </a:solidFill>
              </a:defRPr>
            </a:lvl4pPr>
            <a:lvl5pPr lvl="4" algn="ctr" rtl="0">
              <a:spcBef>
                <a:spcPts val="0"/>
              </a:spcBef>
              <a:spcAft>
                <a:spcPts val="0"/>
              </a:spcAft>
              <a:buClr>
                <a:srgbClr val="C6D9BB"/>
              </a:buClr>
              <a:buSzPts val="2400"/>
              <a:buNone/>
              <a:defRPr sz="2400">
                <a:solidFill>
                  <a:srgbClr val="C6D9BB"/>
                </a:solidFill>
              </a:defRPr>
            </a:lvl5pPr>
            <a:lvl6pPr lvl="5" algn="ctr" rtl="0">
              <a:spcBef>
                <a:spcPts val="0"/>
              </a:spcBef>
              <a:spcAft>
                <a:spcPts val="0"/>
              </a:spcAft>
              <a:buClr>
                <a:srgbClr val="C6D9BB"/>
              </a:buClr>
              <a:buSzPts val="2400"/>
              <a:buNone/>
              <a:defRPr sz="2400">
                <a:solidFill>
                  <a:srgbClr val="C6D9BB"/>
                </a:solidFill>
              </a:defRPr>
            </a:lvl6pPr>
            <a:lvl7pPr lvl="6" algn="ctr" rtl="0">
              <a:spcBef>
                <a:spcPts val="0"/>
              </a:spcBef>
              <a:spcAft>
                <a:spcPts val="0"/>
              </a:spcAft>
              <a:buClr>
                <a:srgbClr val="C6D9BB"/>
              </a:buClr>
              <a:buSzPts val="2400"/>
              <a:buNone/>
              <a:defRPr sz="2400">
                <a:solidFill>
                  <a:srgbClr val="C6D9BB"/>
                </a:solidFill>
              </a:defRPr>
            </a:lvl7pPr>
            <a:lvl8pPr lvl="7" algn="ctr" rtl="0">
              <a:spcBef>
                <a:spcPts val="0"/>
              </a:spcBef>
              <a:spcAft>
                <a:spcPts val="0"/>
              </a:spcAft>
              <a:buClr>
                <a:srgbClr val="C6D9BB"/>
              </a:buClr>
              <a:buSzPts val="2400"/>
              <a:buNone/>
              <a:defRPr sz="2400">
                <a:solidFill>
                  <a:srgbClr val="C6D9BB"/>
                </a:solidFill>
              </a:defRPr>
            </a:lvl8pPr>
            <a:lvl9pPr lvl="8" algn="ctr" rtl="0">
              <a:spcBef>
                <a:spcPts val="0"/>
              </a:spcBef>
              <a:spcAft>
                <a:spcPts val="0"/>
              </a:spcAft>
              <a:buClr>
                <a:srgbClr val="C6D9BB"/>
              </a:buClr>
              <a:buSzPts val="2400"/>
              <a:buNone/>
              <a:defRPr sz="2400">
                <a:solidFill>
                  <a:srgbClr val="C6D9BB"/>
                </a:solidFill>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5507">
          <p15:clr>
            <a:srgbClr val="F9AD4C"/>
          </p15:clr>
        </p15:guide>
        <p15:guide id="2" pos="617">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DESIGN ">
  <p:cSld name="Two Conten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2980100" y="3179475"/>
            <a:ext cx="3339000" cy="6162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4D4F40"/>
              </a:buClr>
              <a:buSzPts val="2500"/>
              <a:buNone/>
              <a:defRPr sz="2500" i="0">
                <a:solidFill>
                  <a:srgbClr val="4D4F40"/>
                </a:solidFill>
              </a:defRPr>
            </a:lvl1pPr>
            <a:lvl2pPr lvl="1" rtl="0">
              <a:spcBef>
                <a:spcPts val="0"/>
              </a:spcBef>
              <a:spcAft>
                <a:spcPts val="0"/>
              </a:spcAft>
              <a:buClr>
                <a:srgbClr val="4D4F40"/>
              </a:buClr>
              <a:buSzPts val="2500"/>
              <a:buNone/>
              <a:defRPr sz="2500">
                <a:solidFill>
                  <a:srgbClr val="4D4F40"/>
                </a:solidFill>
              </a:defRPr>
            </a:lvl2pPr>
            <a:lvl3pPr lvl="2" rtl="0">
              <a:spcBef>
                <a:spcPts val="0"/>
              </a:spcBef>
              <a:spcAft>
                <a:spcPts val="0"/>
              </a:spcAft>
              <a:buClr>
                <a:srgbClr val="4D4F40"/>
              </a:buClr>
              <a:buSzPts val="2500"/>
              <a:buNone/>
              <a:defRPr sz="2500">
                <a:solidFill>
                  <a:srgbClr val="4D4F40"/>
                </a:solidFill>
              </a:defRPr>
            </a:lvl3pPr>
            <a:lvl4pPr lvl="3" rtl="0">
              <a:spcBef>
                <a:spcPts val="0"/>
              </a:spcBef>
              <a:spcAft>
                <a:spcPts val="0"/>
              </a:spcAft>
              <a:buClr>
                <a:srgbClr val="4D4F40"/>
              </a:buClr>
              <a:buSzPts val="2500"/>
              <a:buNone/>
              <a:defRPr sz="2500">
                <a:solidFill>
                  <a:srgbClr val="4D4F40"/>
                </a:solidFill>
              </a:defRPr>
            </a:lvl4pPr>
            <a:lvl5pPr lvl="4" rtl="0">
              <a:spcBef>
                <a:spcPts val="0"/>
              </a:spcBef>
              <a:spcAft>
                <a:spcPts val="0"/>
              </a:spcAft>
              <a:buClr>
                <a:srgbClr val="4D4F40"/>
              </a:buClr>
              <a:buSzPts val="2500"/>
              <a:buNone/>
              <a:defRPr sz="2500">
                <a:solidFill>
                  <a:srgbClr val="4D4F40"/>
                </a:solidFill>
              </a:defRPr>
            </a:lvl5pPr>
            <a:lvl6pPr lvl="5" rtl="0">
              <a:spcBef>
                <a:spcPts val="0"/>
              </a:spcBef>
              <a:spcAft>
                <a:spcPts val="0"/>
              </a:spcAft>
              <a:buClr>
                <a:srgbClr val="4D4F40"/>
              </a:buClr>
              <a:buSzPts val="2500"/>
              <a:buNone/>
              <a:defRPr sz="2500">
                <a:solidFill>
                  <a:srgbClr val="4D4F40"/>
                </a:solidFill>
              </a:defRPr>
            </a:lvl6pPr>
            <a:lvl7pPr lvl="6" rtl="0">
              <a:spcBef>
                <a:spcPts val="0"/>
              </a:spcBef>
              <a:spcAft>
                <a:spcPts val="0"/>
              </a:spcAft>
              <a:buClr>
                <a:srgbClr val="4D4F40"/>
              </a:buClr>
              <a:buSzPts val="2500"/>
              <a:buNone/>
              <a:defRPr sz="2500">
                <a:solidFill>
                  <a:srgbClr val="4D4F40"/>
                </a:solidFill>
              </a:defRPr>
            </a:lvl7pPr>
            <a:lvl8pPr lvl="7" rtl="0">
              <a:spcBef>
                <a:spcPts val="0"/>
              </a:spcBef>
              <a:spcAft>
                <a:spcPts val="0"/>
              </a:spcAft>
              <a:buClr>
                <a:srgbClr val="4D4F40"/>
              </a:buClr>
              <a:buSzPts val="2500"/>
              <a:buNone/>
              <a:defRPr sz="2500">
                <a:solidFill>
                  <a:srgbClr val="4D4F40"/>
                </a:solidFill>
              </a:defRPr>
            </a:lvl8pPr>
            <a:lvl9pPr lvl="8" rtl="0">
              <a:spcBef>
                <a:spcPts val="0"/>
              </a:spcBef>
              <a:spcAft>
                <a:spcPts val="0"/>
              </a:spcAft>
              <a:buClr>
                <a:srgbClr val="4D4F40"/>
              </a:buClr>
              <a:buSzPts val="2500"/>
              <a:buNone/>
              <a:defRPr sz="2500">
                <a:solidFill>
                  <a:srgbClr val="4D4F40"/>
                </a:solidFill>
              </a:defRPr>
            </a:lvl9pPr>
          </a:lstStyle>
          <a:p>
            <a:endParaRPr/>
          </a:p>
        </p:txBody>
      </p:sp>
      <p:sp>
        <p:nvSpPr>
          <p:cNvPr id="30" name="Google Shape;30;p6"/>
          <p:cNvSpPr txBox="1">
            <a:spLocks noGrp="1"/>
          </p:cNvSpPr>
          <p:nvPr>
            <p:ph type="subTitle" idx="1"/>
          </p:nvPr>
        </p:nvSpPr>
        <p:spPr>
          <a:xfrm>
            <a:off x="2980100" y="3878850"/>
            <a:ext cx="3339000" cy="355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4D4F40"/>
                </a:solidFill>
              </a:defRPr>
            </a:lvl1pPr>
            <a:lvl2pPr lvl="1" rtl="0">
              <a:spcBef>
                <a:spcPts val="0"/>
              </a:spcBef>
              <a:spcAft>
                <a:spcPts val="0"/>
              </a:spcAft>
              <a:buNone/>
              <a:defRPr sz="600">
                <a:solidFill>
                  <a:srgbClr val="4D4F40"/>
                </a:solidFill>
              </a:defRPr>
            </a:lvl2pPr>
            <a:lvl3pPr lvl="2" rtl="0">
              <a:spcBef>
                <a:spcPts val="0"/>
              </a:spcBef>
              <a:spcAft>
                <a:spcPts val="0"/>
              </a:spcAft>
              <a:buNone/>
              <a:defRPr sz="600">
                <a:solidFill>
                  <a:srgbClr val="4D4F40"/>
                </a:solidFill>
              </a:defRPr>
            </a:lvl3pPr>
            <a:lvl4pPr lvl="3" rtl="0">
              <a:spcBef>
                <a:spcPts val="0"/>
              </a:spcBef>
              <a:spcAft>
                <a:spcPts val="0"/>
              </a:spcAft>
              <a:buNone/>
              <a:defRPr sz="600">
                <a:solidFill>
                  <a:srgbClr val="4D4F40"/>
                </a:solidFill>
              </a:defRPr>
            </a:lvl4pPr>
            <a:lvl5pPr lvl="4" rtl="0">
              <a:spcBef>
                <a:spcPts val="0"/>
              </a:spcBef>
              <a:spcAft>
                <a:spcPts val="0"/>
              </a:spcAft>
              <a:buNone/>
              <a:defRPr sz="600">
                <a:solidFill>
                  <a:srgbClr val="4D4F40"/>
                </a:solidFill>
              </a:defRPr>
            </a:lvl5pPr>
            <a:lvl6pPr lvl="5" rtl="0">
              <a:spcBef>
                <a:spcPts val="0"/>
              </a:spcBef>
              <a:spcAft>
                <a:spcPts val="0"/>
              </a:spcAft>
              <a:buNone/>
              <a:defRPr sz="600">
                <a:solidFill>
                  <a:srgbClr val="4D4F40"/>
                </a:solidFill>
              </a:defRPr>
            </a:lvl6pPr>
            <a:lvl7pPr lvl="6" rtl="0">
              <a:spcBef>
                <a:spcPts val="0"/>
              </a:spcBef>
              <a:spcAft>
                <a:spcPts val="0"/>
              </a:spcAft>
              <a:buNone/>
              <a:defRPr sz="600">
                <a:solidFill>
                  <a:srgbClr val="4D4F40"/>
                </a:solidFill>
              </a:defRPr>
            </a:lvl7pPr>
            <a:lvl8pPr lvl="7" rtl="0">
              <a:spcBef>
                <a:spcPts val="0"/>
              </a:spcBef>
              <a:spcAft>
                <a:spcPts val="0"/>
              </a:spcAft>
              <a:buNone/>
              <a:defRPr sz="600">
                <a:solidFill>
                  <a:srgbClr val="4D4F40"/>
                </a:solidFill>
              </a:defRPr>
            </a:lvl8pPr>
            <a:lvl9pPr lvl="8" rtl="0">
              <a:spcBef>
                <a:spcPts val="0"/>
              </a:spcBef>
              <a:spcAft>
                <a:spcPts val="0"/>
              </a:spcAft>
              <a:buNone/>
              <a:defRPr sz="600">
                <a:solidFill>
                  <a:srgbClr val="4D4F40"/>
                </a:solidFill>
              </a:defRPr>
            </a:lvl9pPr>
          </a:lstStyle>
          <a:p>
            <a:endParaRPr/>
          </a:p>
        </p:txBody>
      </p:sp>
      <p:sp>
        <p:nvSpPr>
          <p:cNvPr id="31" name="Google Shape;31;p6"/>
          <p:cNvSpPr/>
          <p:nvPr/>
        </p:nvSpPr>
        <p:spPr>
          <a:xfrm>
            <a:off x="0" y="1026150"/>
            <a:ext cx="2638500" cy="3110400"/>
          </a:xfrm>
          <a:prstGeom prst="rect">
            <a:avLst/>
          </a:pr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idx="2" hasCustomPrompt="1"/>
          </p:nvPr>
        </p:nvSpPr>
        <p:spPr>
          <a:xfrm>
            <a:off x="784850" y="3225228"/>
            <a:ext cx="2241600" cy="1239900"/>
          </a:xfrm>
          <a:prstGeom prst="rect">
            <a:avLst/>
          </a:prstGeom>
        </p:spPr>
        <p:txBody>
          <a:bodyPr spcFirstLastPara="1" wrap="square" lIns="0" tIns="0" rIns="0" bIns="0" anchor="b" anchorCtr="0">
            <a:noAutofit/>
          </a:bodyPr>
          <a:lstStyle>
            <a:lvl1pPr lvl="0" algn="ctr" rtl="0">
              <a:spcBef>
                <a:spcPts val="0"/>
              </a:spcBef>
              <a:spcAft>
                <a:spcPts val="0"/>
              </a:spcAft>
              <a:buClr>
                <a:srgbClr val="E3EDDE"/>
              </a:buClr>
              <a:buSzPts val="10000"/>
              <a:buNone/>
              <a:defRPr sz="10000">
                <a:solidFill>
                  <a:srgbClr val="E3EDDE"/>
                </a:solidFill>
              </a:defRPr>
            </a:lvl1pPr>
            <a:lvl2pPr lvl="1" algn="ctr" rtl="0">
              <a:spcBef>
                <a:spcPts val="0"/>
              </a:spcBef>
              <a:spcAft>
                <a:spcPts val="0"/>
              </a:spcAft>
              <a:buClr>
                <a:srgbClr val="4D4F40"/>
              </a:buClr>
              <a:buSzPts val="6000"/>
              <a:buNone/>
              <a:defRPr sz="6000">
                <a:solidFill>
                  <a:srgbClr val="4D4F40"/>
                </a:solidFill>
              </a:defRPr>
            </a:lvl2pPr>
            <a:lvl3pPr lvl="2" algn="ctr" rtl="0">
              <a:spcBef>
                <a:spcPts val="0"/>
              </a:spcBef>
              <a:spcAft>
                <a:spcPts val="0"/>
              </a:spcAft>
              <a:buClr>
                <a:srgbClr val="4D4F40"/>
              </a:buClr>
              <a:buSzPts val="6000"/>
              <a:buNone/>
              <a:defRPr sz="6000">
                <a:solidFill>
                  <a:srgbClr val="4D4F40"/>
                </a:solidFill>
              </a:defRPr>
            </a:lvl3pPr>
            <a:lvl4pPr lvl="3" algn="ctr" rtl="0">
              <a:spcBef>
                <a:spcPts val="0"/>
              </a:spcBef>
              <a:spcAft>
                <a:spcPts val="0"/>
              </a:spcAft>
              <a:buClr>
                <a:srgbClr val="4D4F40"/>
              </a:buClr>
              <a:buSzPts val="6000"/>
              <a:buNone/>
              <a:defRPr sz="6000">
                <a:solidFill>
                  <a:srgbClr val="4D4F40"/>
                </a:solidFill>
              </a:defRPr>
            </a:lvl4pPr>
            <a:lvl5pPr lvl="4" algn="ctr" rtl="0">
              <a:spcBef>
                <a:spcPts val="0"/>
              </a:spcBef>
              <a:spcAft>
                <a:spcPts val="0"/>
              </a:spcAft>
              <a:buClr>
                <a:srgbClr val="4D4F40"/>
              </a:buClr>
              <a:buSzPts val="6000"/>
              <a:buNone/>
              <a:defRPr sz="6000">
                <a:solidFill>
                  <a:srgbClr val="4D4F40"/>
                </a:solidFill>
              </a:defRPr>
            </a:lvl5pPr>
            <a:lvl6pPr lvl="5" algn="ctr" rtl="0">
              <a:spcBef>
                <a:spcPts val="0"/>
              </a:spcBef>
              <a:spcAft>
                <a:spcPts val="0"/>
              </a:spcAft>
              <a:buClr>
                <a:srgbClr val="4D4F40"/>
              </a:buClr>
              <a:buSzPts val="6000"/>
              <a:buNone/>
              <a:defRPr sz="6000">
                <a:solidFill>
                  <a:srgbClr val="4D4F40"/>
                </a:solidFill>
              </a:defRPr>
            </a:lvl6pPr>
            <a:lvl7pPr lvl="6" algn="ctr" rtl="0">
              <a:spcBef>
                <a:spcPts val="0"/>
              </a:spcBef>
              <a:spcAft>
                <a:spcPts val="0"/>
              </a:spcAft>
              <a:buClr>
                <a:srgbClr val="4D4F40"/>
              </a:buClr>
              <a:buSzPts val="6000"/>
              <a:buNone/>
              <a:defRPr sz="6000">
                <a:solidFill>
                  <a:srgbClr val="4D4F40"/>
                </a:solidFill>
              </a:defRPr>
            </a:lvl7pPr>
            <a:lvl8pPr lvl="7" algn="ctr" rtl="0">
              <a:spcBef>
                <a:spcPts val="0"/>
              </a:spcBef>
              <a:spcAft>
                <a:spcPts val="0"/>
              </a:spcAft>
              <a:buClr>
                <a:srgbClr val="4D4F40"/>
              </a:buClr>
              <a:buSzPts val="6000"/>
              <a:buNone/>
              <a:defRPr sz="6000">
                <a:solidFill>
                  <a:srgbClr val="4D4F40"/>
                </a:solidFill>
              </a:defRPr>
            </a:lvl8pPr>
            <a:lvl9pPr lvl="8" algn="ctr" rtl="0">
              <a:spcBef>
                <a:spcPts val="0"/>
              </a:spcBef>
              <a:spcAft>
                <a:spcPts val="0"/>
              </a:spcAft>
              <a:buClr>
                <a:srgbClr val="4D4F40"/>
              </a:buClr>
              <a:buSzPts val="6000"/>
              <a:buNone/>
              <a:defRPr sz="6000">
                <a:solidFill>
                  <a:srgbClr val="4D4F40"/>
                </a:solidFill>
              </a:defRPr>
            </a:lvl9pPr>
          </a:lstStyle>
          <a:p>
            <a:r>
              <a:t>xx%</a:t>
            </a: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F9AD4C"/>
          </p15:clr>
        </p15:guide>
        <p15:guide id="2" orient="horz" pos="1500">
          <p15:clr>
            <a:srgbClr val="F9AD4C"/>
          </p15:clr>
        </p15:guide>
        <p15:guide id="3" orient="horz" pos="1799">
          <p15:clr>
            <a:srgbClr val="F9AD4C"/>
          </p15:clr>
        </p15:guide>
        <p15:guide id="4" pos="254">
          <p15:clr>
            <a:srgbClr val="F9AD4C"/>
          </p15:clr>
        </p15:guide>
        <p15:guide id="5" pos="2277">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TLE &amp; TEXT">
  <p:cSld name="Title Slide">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08900" y="1403875"/>
            <a:ext cx="3189000" cy="1032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3300" i="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35" name="Google Shape;35;p7"/>
          <p:cNvSpPr txBox="1">
            <a:spLocks noGrp="1"/>
          </p:cNvSpPr>
          <p:nvPr>
            <p:ph type="subTitle" idx="1"/>
          </p:nvPr>
        </p:nvSpPr>
        <p:spPr>
          <a:xfrm>
            <a:off x="808900" y="2579800"/>
            <a:ext cx="3561000" cy="1449600"/>
          </a:xfrm>
          <a:prstGeom prst="rect">
            <a:avLst/>
          </a:prstGeom>
        </p:spPr>
        <p:txBody>
          <a:bodyPr spcFirstLastPara="1" wrap="square" lIns="0" tIns="0" rIns="0" bIns="0" anchor="t" anchorCtr="0">
            <a:noAutofit/>
          </a:bodyPr>
          <a:lstStyle>
            <a:lvl1pPr lvl="0" rtl="0">
              <a:spcBef>
                <a:spcPts val="0"/>
              </a:spcBef>
              <a:spcAft>
                <a:spcPts val="0"/>
              </a:spcAft>
              <a:buNone/>
              <a:defRPr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067">
          <p15:clr>
            <a:srgbClr val="F9AD4C"/>
          </p15:clr>
        </p15:guide>
        <p15:guide id="2" pos="510">
          <p15:clr>
            <a:srgbClr val="F9AD4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LE &amp; THREE COLUMNS">
  <p:cSld name="CUSTOM_1">
    <p:spTree>
      <p:nvGrpSpPr>
        <p:cNvPr id="1" name="Shape 44"/>
        <p:cNvGrpSpPr/>
        <p:nvPr/>
      </p:nvGrpSpPr>
      <p:grpSpPr>
        <a:xfrm>
          <a:off x="0" y="0"/>
          <a:ext cx="0" cy="0"/>
          <a:chOff x="0" y="0"/>
          <a:chExt cx="0" cy="0"/>
        </a:xfrm>
      </p:grpSpPr>
      <p:sp>
        <p:nvSpPr>
          <p:cNvPr id="45" name="Google Shape;45;p9"/>
          <p:cNvSpPr/>
          <p:nvPr/>
        </p:nvSpPr>
        <p:spPr>
          <a:xfrm>
            <a:off x="426475" y="1447287"/>
            <a:ext cx="2512889" cy="2248916"/>
          </a:xfrm>
          <a:custGeom>
            <a:avLst/>
            <a:gdLst/>
            <a:ahLst/>
            <a:cxnLst/>
            <a:rect l="l" t="t" r="r" b="b"/>
            <a:pathLst>
              <a:path w="4763770" h="5918200" extrusionOk="0">
                <a:moveTo>
                  <a:pt x="4763236" y="5918200"/>
                </a:moveTo>
                <a:lnTo>
                  <a:pt x="0" y="5918200"/>
                </a:lnTo>
                <a:lnTo>
                  <a:pt x="0" y="0"/>
                </a:lnTo>
                <a:lnTo>
                  <a:pt x="4763236" y="0"/>
                </a:lnTo>
                <a:lnTo>
                  <a:pt x="4763236" y="5918200"/>
                </a:lnTo>
                <a:close/>
              </a:path>
            </a:pathLst>
          </a:custGeom>
          <a:solidFill>
            <a:srgbClr val="A2A5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46;p9"/>
          <p:cNvSpPr/>
          <p:nvPr/>
        </p:nvSpPr>
        <p:spPr>
          <a:xfrm>
            <a:off x="6206613" y="1447287"/>
            <a:ext cx="2512889" cy="2248916"/>
          </a:xfrm>
          <a:custGeom>
            <a:avLst/>
            <a:gdLst/>
            <a:ahLst/>
            <a:cxnLst/>
            <a:rect l="l" t="t" r="r" b="b"/>
            <a:pathLst>
              <a:path w="4763770" h="5918200" extrusionOk="0">
                <a:moveTo>
                  <a:pt x="4763236" y="5918200"/>
                </a:moveTo>
                <a:lnTo>
                  <a:pt x="0" y="5918200"/>
                </a:lnTo>
                <a:lnTo>
                  <a:pt x="0" y="0"/>
                </a:lnTo>
                <a:lnTo>
                  <a:pt x="4763236" y="0"/>
                </a:lnTo>
                <a:lnTo>
                  <a:pt x="4763236" y="5918200"/>
                </a:lnTo>
                <a:close/>
              </a:path>
            </a:pathLst>
          </a:custGeom>
          <a:solidFill>
            <a:srgbClr val="A2A5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47;p9"/>
          <p:cNvSpPr/>
          <p:nvPr/>
        </p:nvSpPr>
        <p:spPr>
          <a:xfrm>
            <a:off x="3316544" y="1447287"/>
            <a:ext cx="2512889" cy="2248916"/>
          </a:xfrm>
          <a:custGeom>
            <a:avLst/>
            <a:gdLst/>
            <a:ahLst/>
            <a:cxnLst/>
            <a:rect l="l" t="t" r="r" b="b"/>
            <a:pathLst>
              <a:path w="4763770" h="5918200" extrusionOk="0">
                <a:moveTo>
                  <a:pt x="4763236" y="5918200"/>
                </a:moveTo>
                <a:lnTo>
                  <a:pt x="0" y="5918200"/>
                </a:lnTo>
                <a:lnTo>
                  <a:pt x="0" y="0"/>
                </a:lnTo>
                <a:lnTo>
                  <a:pt x="4763236" y="0"/>
                </a:lnTo>
                <a:lnTo>
                  <a:pt x="4763236" y="5918200"/>
                </a:lnTo>
                <a:close/>
              </a:path>
            </a:pathLst>
          </a:custGeom>
          <a:solidFill>
            <a:srgbClr val="A2A5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48;p9"/>
          <p:cNvSpPr txBox="1">
            <a:spLocks noGrp="1"/>
          </p:cNvSpPr>
          <p:nvPr>
            <p:ph type="title"/>
          </p:nvPr>
        </p:nvSpPr>
        <p:spPr>
          <a:xfrm>
            <a:off x="408637" y="391777"/>
            <a:ext cx="85458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4D4F40"/>
              </a:buClr>
              <a:buSzPts val="2500"/>
              <a:buNone/>
              <a:defRPr sz="2500" i="0">
                <a:solidFill>
                  <a:srgbClr val="4D4F40"/>
                </a:solidFill>
              </a:defRPr>
            </a:lvl1pPr>
            <a:lvl2pPr lvl="1" algn="ctr" rtl="0">
              <a:spcBef>
                <a:spcPts val="0"/>
              </a:spcBef>
              <a:spcAft>
                <a:spcPts val="0"/>
              </a:spcAft>
              <a:buClr>
                <a:srgbClr val="DB3862"/>
              </a:buClr>
              <a:buSzPts val="3300"/>
              <a:buNone/>
              <a:defRPr sz="3300">
                <a:solidFill>
                  <a:srgbClr val="DB3862"/>
                </a:solidFill>
              </a:defRPr>
            </a:lvl2pPr>
            <a:lvl3pPr lvl="2" algn="ctr" rtl="0">
              <a:spcBef>
                <a:spcPts val="0"/>
              </a:spcBef>
              <a:spcAft>
                <a:spcPts val="0"/>
              </a:spcAft>
              <a:buClr>
                <a:srgbClr val="DB3862"/>
              </a:buClr>
              <a:buSzPts val="3300"/>
              <a:buNone/>
              <a:defRPr sz="3300">
                <a:solidFill>
                  <a:srgbClr val="DB3862"/>
                </a:solidFill>
              </a:defRPr>
            </a:lvl3pPr>
            <a:lvl4pPr lvl="3" algn="ctr" rtl="0">
              <a:spcBef>
                <a:spcPts val="0"/>
              </a:spcBef>
              <a:spcAft>
                <a:spcPts val="0"/>
              </a:spcAft>
              <a:buClr>
                <a:srgbClr val="DB3862"/>
              </a:buClr>
              <a:buSzPts val="3300"/>
              <a:buNone/>
              <a:defRPr sz="3300">
                <a:solidFill>
                  <a:srgbClr val="DB3862"/>
                </a:solidFill>
              </a:defRPr>
            </a:lvl4pPr>
            <a:lvl5pPr lvl="4" algn="ctr" rtl="0">
              <a:spcBef>
                <a:spcPts val="0"/>
              </a:spcBef>
              <a:spcAft>
                <a:spcPts val="0"/>
              </a:spcAft>
              <a:buClr>
                <a:srgbClr val="DB3862"/>
              </a:buClr>
              <a:buSzPts val="3300"/>
              <a:buNone/>
              <a:defRPr sz="3300">
                <a:solidFill>
                  <a:srgbClr val="DB3862"/>
                </a:solidFill>
              </a:defRPr>
            </a:lvl5pPr>
            <a:lvl6pPr lvl="5" algn="ctr" rtl="0">
              <a:spcBef>
                <a:spcPts val="0"/>
              </a:spcBef>
              <a:spcAft>
                <a:spcPts val="0"/>
              </a:spcAft>
              <a:buClr>
                <a:srgbClr val="DB3862"/>
              </a:buClr>
              <a:buSzPts val="3300"/>
              <a:buNone/>
              <a:defRPr sz="3300">
                <a:solidFill>
                  <a:srgbClr val="DB3862"/>
                </a:solidFill>
              </a:defRPr>
            </a:lvl6pPr>
            <a:lvl7pPr lvl="6" algn="ctr" rtl="0">
              <a:spcBef>
                <a:spcPts val="0"/>
              </a:spcBef>
              <a:spcAft>
                <a:spcPts val="0"/>
              </a:spcAft>
              <a:buClr>
                <a:srgbClr val="DB3862"/>
              </a:buClr>
              <a:buSzPts val="3300"/>
              <a:buNone/>
              <a:defRPr sz="3300">
                <a:solidFill>
                  <a:srgbClr val="DB3862"/>
                </a:solidFill>
              </a:defRPr>
            </a:lvl7pPr>
            <a:lvl8pPr lvl="7" algn="ctr" rtl="0">
              <a:spcBef>
                <a:spcPts val="0"/>
              </a:spcBef>
              <a:spcAft>
                <a:spcPts val="0"/>
              </a:spcAft>
              <a:buClr>
                <a:srgbClr val="DB3862"/>
              </a:buClr>
              <a:buSzPts val="3300"/>
              <a:buNone/>
              <a:defRPr sz="3300">
                <a:solidFill>
                  <a:srgbClr val="DB3862"/>
                </a:solidFill>
              </a:defRPr>
            </a:lvl8pPr>
            <a:lvl9pPr lvl="8" algn="ctr" rtl="0">
              <a:spcBef>
                <a:spcPts val="0"/>
              </a:spcBef>
              <a:spcAft>
                <a:spcPts val="0"/>
              </a:spcAft>
              <a:buClr>
                <a:srgbClr val="DB3862"/>
              </a:buClr>
              <a:buSzPts val="3300"/>
              <a:buNone/>
              <a:defRPr sz="3300">
                <a:solidFill>
                  <a:srgbClr val="DB3862"/>
                </a:solidFill>
              </a:defRPr>
            </a:lvl9pPr>
          </a:lstStyle>
          <a:p>
            <a:endParaRPr/>
          </a:p>
        </p:txBody>
      </p:sp>
      <p:sp>
        <p:nvSpPr>
          <p:cNvPr id="49" name="Google Shape;49;p9"/>
          <p:cNvSpPr txBox="1">
            <a:spLocks noGrp="1"/>
          </p:cNvSpPr>
          <p:nvPr>
            <p:ph type="title" idx="2"/>
          </p:nvPr>
        </p:nvSpPr>
        <p:spPr>
          <a:xfrm>
            <a:off x="761301" y="212862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8FFF5"/>
              </a:buClr>
              <a:buSzPts val="1400"/>
              <a:buNone/>
              <a:defRPr sz="1400" i="0">
                <a:solidFill>
                  <a:srgbClr val="F8FFF5"/>
                </a:solidFill>
              </a:defRPr>
            </a:lvl1pPr>
            <a:lvl2pPr lvl="1" algn="ctr" rtl="0">
              <a:spcBef>
                <a:spcPts val="0"/>
              </a:spcBef>
              <a:spcAft>
                <a:spcPts val="0"/>
              </a:spcAft>
              <a:buClr>
                <a:srgbClr val="F8FFF5"/>
              </a:buClr>
              <a:buSzPts val="1400"/>
              <a:buNone/>
              <a:defRPr sz="1400">
                <a:solidFill>
                  <a:srgbClr val="F8FFF5"/>
                </a:solidFill>
              </a:defRPr>
            </a:lvl2pPr>
            <a:lvl3pPr lvl="2" algn="ctr" rtl="0">
              <a:spcBef>
                <a:spcPts val="0"/>
              </a:spcBef>
              <a:spcAft>
                <a:spcPts val="0"/>
              </a:spcAft>
              <a:buClr>
                <a:srgbClr val="F8FFF5"/>
              </a:buClr>
              <a:buSzPts val="1400"/>
              <a:buNone/>
              <a:defRPr sz="1400">
                <a:solidFill>
                  <a:srgbClr val="F8FFF5"/>
                </a:solidFill>
              </a:defRPr>
            </a:lvl3pPr>
            <a:lvl4pPr lvl="3" algn="ctr" rtl="0">
              <a:spcBef>
                <a:spcPts val="0"/>
              </a:spcBef>
              <a:spcAft>
                <a:spcPts val="0"/>
              </a:spcAft>
              <a:buClr>
                <a:srgbClr val="F8FFF5"/>
              </a:buClr>
              <a:buSzPts val="1400"/>
              <a:buNone/>
              <a:defRPr sz="1400">
                <a:solidFill>
                  <a:srgbClr val="F8FFF5"/>
                </a:solidFill>
              </a:defRPr>
            </a:lvl4pPr>
            <a:lvl5pPr lvl="4" algn="ctr" rtl="0">
              <a:spcBef>
                <a:spcPts val="0"/>
              </a:spcBef>
              <a:spcAft>
                <a:spcPts val="0"/>
              </a:spcAft>
              <a:buClr>
                <a:srgbClr val="F8FFF5"/>
              </a:buClr>
              <a:buSzPts val="1400"/>
              <a:buNone/>
              <a:defRPr sz="1400">
                <a:solidFill>
                  <a:srgbClr val="F8FFF5"/>
                </a:solidFill>
              </a:defRPr>
            </a:lvl5pPr>
            <a:lvl6pPr lvl="5" algn="ctr" rtl="0">
              <a:spcBef>
                <a:spcPts val="0"/>
              </a:spcBef>
              <a:spcAft>
                <a:spcPts val="0"/>
              </a:spcAft>
              <a:buClr>
                <a:srgbClr val="F8FFF5"/>
              </a:buClr>
              <a:buSzPts val="1400"/>
              <a:buNone/>
              <a:defRPr sz="1400">
                <a:solidFill>
                  <a:srgbClr val="F8FFF5"/>
                </a:solidFill>
              </a:defRPr>
            </a:lvl6pPr>
            <a:lvl7pPr lvl="6" algn="ctr" rtl="0">
              <a:spcBef>
                <a:spcPts val="0"/>
              </a:spcBef>
              <a:spcAft>
                <a:spcPts val="0"/>
              </a:spcAft>
              <a:buClr>
                <a:srgbClr val="F8FFF5"/>
              </a:buClr>
              <a:buSzPts val="1400"/>
              <a:buNone/>
              <a:defRPr sz="1400">
                <a:solidFill>
                  <a:srgbClr val="F8FFF5"/>
                </a:solidFill>
              </a:defRPr>
            </a:lvl7pPr>
            <a:lvl8pPr lvl="7" algn="ctr" rtl="0">
              <a:spcBef>
                <a:spcPts val="0"/>
              </a:spcBef>
              <a:spcAft>
                <a:spcPts val="0"/>
              </a:spcAft>
              <a:buClr>
                <a:srgbClr val="F8FFF5"/>
              </a:buClr>
              <a:buSzPts val="1400"/>
              <a:buNone/>
              <a:defRPr sz="1400">
                <a:solidFill>
                  <a:srgbClr val="F8FFF5"/>
                </a:solidFill>
              </a:defRPr>
            </a:lvl8pPr>
            <a:lvl9pPr lvl="8" algn="ctr" rtl="0">
              <a:spcBef>
                <a:spcPts val="0"/>
              </a:spcBef>
              <a:spcAft>
                <a:spcPts val="0"/>
              </a:spcAft>
              <a:buClr>
                <a:srgbClr val="F8FFF5"/>
              </a:buClr>
              <a:buSzPts val="1400"/>
              <a:buNone/>
              <a:defRPr sz="1400">
                <a:solidFill>
                  <a:srgbClr val="F8FFF5"/>
                </a:solidFill>
              </a:defRPr>
            </a:lvl9pPr>
          </a:lstStyle>
          <a:p>
            <a:endParaRPr/>
          </a:p>
        </p:txBody>
      </p:sp>
      <p:sp>
        <p:nvSpPr>
          <p:cNvPr id="50" name="Google Shape;50;p9"/>
          <p:cNvSpPr txBox="1">
            <a:spLocks noGrp="1"/>
          </p:cNvSpPr>
          <p:nvPr>
            <p:ph type="subTitle" idx="1"/>
          </p:nvPr>
        </p:nvSpPr>
        <p:spPr>
          <a:xfrm>
            <a:off x="913375" y="2665950"/>
            <a:ext cx="15390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8FFF5"/>
                </a:solidFill>
              </a:defRPr>
            </a:lvl1pPr>
            <a:lvl2pPr lvl="1" algn="ctr" rtl="0">
              <a:spcBef>
                <a:spcPts val="0"/>
              </a:spcBef>
              <a:spcAft>
                <a:spcPts val="0"/>
              </a:spcAft>
              <a:buNone/>
              <a:defRPr sz="1100">
                <a:solidFill>
                  <a:srgbClr val="F8FFF5"/>
                </a:solidFill>
              </a:defRPr>
            </a:lvl2pPr>
            <a:lvl3pPr lvl="2" algn="ctr" rtl="0">
              <a:spcBef>
                <a:spcPts val="0"/>
              </a:spcBef>
              <a:spcAft>
                <a:spcPts val="0"/>
              </a:spcAft>
              <a:buNone/>
              <a:defRPr sz="1100">
                <a:solidFill>
                  <a:srgbClr val="F8FFF5"/>
                </a:solidFill>
              </a:defRPr>
            </a:lvl3pPr>
            <a:lvl4pPr lvl="3" algn="ctr" rtl="0">
              <a:spcBef>
                <a:spcPts val="0"/>
              </a:spcBef>
              <a:spcAft>
                <a:spcPts val="0"/>
              </a:spcAft>
              <a:buNone/>
              <a:defRPr sz="1100">
                <a:solidFill>
                  <a:srgbClr val="F8FFF5"/>
                </a:solidFill>
              </a:defRPr>
            </a:lvl4pPr>
            <a:lvl5pPr lvl="4" algn="ctr" rtl="0">
              <a:spcBef>
                <a:spcPts val="0"/>
              </a:spcBef>
              <a:spcAft>
                <a:spcPts val="0"/>
              </a:spcAft>
              <a:buNone/>
              <a:defRPr sz="1100">
                <a:solidFill>
                  <a:srgbClr val="F8FFF5"/>
                </a:solidFill>
              </a:defRPr>
            </a:lvl5pPr>
            <a:lvl6pPr lvl="5" algn="ctr" rtl="0">
              <a:spcBef>
                <a:spcPts val="0"/>
              </a:spcBef>
              <a:spcAft>
                <a:spcPts val="0"/>
              </a:spcAft>
              <a:buNone/>
              <a:defRPr sz="1100">
                <a:solidFill>
                  <a:srgbClr val="F8FFF5"/>
                </a:solidFill>
              </a:defRPr>
            </a:lvl6pPr>
            <a:lvl7pPr lvl="6" algn="ctr" rtl="0">
              <a:spcBef>
                <a:spcPts val="0"/>
              </a:spcBef>
              <a:spcAft>
                <a:spcPts val="0"/>
              </a:spcAft>
              <a:buNone/>
              <a:defRPr sz="1100">
                <a:solidFill>
                  <a:srgbClr val="F8FFF5"/>
                </a:solidFill>
              </a:defRPr>
            </a:lvl7pPr>
            <a:lvl8pPr lvl="7" algn="ctr" rtl="0">
              <a:spcBef>
                <a:spcPts val="0"/>
              </a:spcBef>
              <a:spcAft>
                <a:spcPts val="0"/>
              </a:spcAft>
              <a:buNone/>
              <a:defRPr sz="1100">
                <a:solidFill>
                  <a:srgbClr val="F8FFF5"/>
                </a:solidFill>
              </a:defRPr>
            </a:lvl8pPr>
            <a:lvl9pPr lvl="8" algn="ctr" rtl="0">
              <a:spcBef>
                <a:spcPts val="0"/>
              </a:spcBef>
              <a:spcAft>
                <a:spcPts val="0"/>
              </a:spcAft>
              <a:buNone/>
              <a:defRPr sz="1100">
                <a:solidFill>
                  <a:srgbClr val="F8FFF5"/>
                </a:solidFill>
              </a:defRPr>
            </a:lvl9pPr>
          </a:lstStyle>
          <a:p>
            <a:endParaRPr/>
          </a:p>
        </p:txBody>
      </p:sp>
      <p:sp>
        <p:nvSpPr>
          <p:cNvPr id="51" name="Google Shape;51;p9"/>
          <p:cNvSpPr txBox="1">
            <a:spLocks noGrp="1"/>
          </p:cNvSpPr>
          <p:nvPr>
            <p:ph type="title" idx="3"/>
          </p:nvPr>
        </p:nvSpPr>
        <p:spPr>
          <a:xfrm>
            <a:off x="3651315" y="212862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8FFF5"/>
              </a:buClr>
              <a:buSzPts val="1400"/>
              <a:buNone/>
              <a:defRPr sz="1400" i="0">
                <a:solidFill>
                  <a:srgbClr val="F8FFF5"/>
                </a:solidFill>
              </a:defRPr>
            </a:lvl1pPr>
            <a:lvl2pPr lvl="1" algn="ctr" rtl="0">
              <a:spcBef>
                <a:spcPts val="0"/>
              </a:spcBef>
              <a:spcAft>
                <a:spcPts val="0"/>
              </a:spcAft>
              <a:buClr>
                <a:srgbClr val="F8FFF5"/>
              </a:buClr>
              <a:buSzPts val="1400"/>
              <a:buNone/>
              <a:defRPr sz="1400">
                <a:solidFill>
                  <a:srgbClr val="F8FFF5"/>
                </a:solidFill>
              </a:defRPr>
            </a:lvl2pPr>
            <a:lvl3pPr lvl="2" algn="ctr" rtl="0">
              <a:spcBef>
                <a:spcPts val="0"/>
              </a:spcBef>
              <a:spcAft>
                <a:spcPts val="0"/>
              </a:spcAft>
              <a:buClr>
                <a:srgbClr val="F8FFF5"/>
              </a:buClr>
              <a:buSzPts val="1400"/>
              <a:buNone/>
              <a:defRPr sz="1400">
                <a:solidFill>
                  <a:srgbClr val="F8FFF5"/>
                </a:solidFill>
              </a:defRPr>
            </a:lvl3pPr>
            <a:lvl4pPr lvl="3" algn="ctr" rtl="0">
              <a:spcBef>
                <a:spcPts val="0"/>
              </a:spcBef>
              <a:spcAft>
                <a:spcPts val="0"/>
              </a:spcAft>
              <a:buClr>
                <a:srgbClr val="F8FFF5"/>
              </a:buClr>
              <a:buSzPts val="1400"/>
              <a:buNone/>
              <a:defRPr sz="1400">
                <a:solidFill>
                  <a:srgbClr val="F8FFF5"/>
                </a:solidFill>
              </a:defRPr>
            </a:lvl4pPr>
            <a:lvl5pPr lvl="4" algn="ctr" rtl="0">
              <a:spcBef>
                <a:spcPts val="0"/>
              </a:spcBef>
              <a:spcAft>
                <a:spcPts val="0"/>
              </a:spcAft>
              <a:buClr>
                <a:srgbClr val="F8FFF5"/>
              </a:buClr>
              <a:buSzPts val="1400"/>
              <a:buNone/>
              <a:defRPr sz="1400">
                <a:solidFill>
                  <a:srgbClr val="F8FFF5"/>
                </a:solidFill>
              </a:defRPr>
            </a:lvl5pPr>
            <a:lvl6pPr lvl="5" algn="ctr" rtl="0">
              <a:spcBef>
                <a:spcPts val="0"/>
              </a:spcBef>
              <a:spcAft>
                <a:spcPts val="0"/>
              </a:spcAft>
              <a:buClr>
                <a:srgbClr val="F8FFF5"/>
              </a:buClr>
              <a:buSzPts val="1400"/>
              <a:buNone/>
              <a:defRPr sz="1400">
                <a:solidFill>
                  <a:srgbClr val="F8FFF5"/>
                </a:solidFill>
              </a:defRPr>
            </a:lvl6pPr>
            <a:lvl7pPr lvl="6" algn="ctr" rtl="0">
              <a:spcBef>
                <a:spcPts val="0"/>
              </a:spcBef>
              <a:spcAft>
                <a:spcPts val="0"/>
              </a:spcAft>
              <a:buClr>
                <a:srgbClr val="F8FFF5"/>
              </a:buClr>
              <a:buSzPts val="1400"/>
              <a:buNone/>
              <a:defRPr sz="1400">
                <a:solidFill>
                  <a:srgbClr val="F8FFF5"/>
                </a:solidFill>
              </a:defRPr>
            </a:lvl7pPr>
            <a:lvl8pPr lvl="7" algn="ctr" rtl="0">
              <a:spcBef>
                <a:spcPts val="0"/>
              </a:spcBef>
              <a:spcAft>
                <a:spcPts val="0"/>
              </a:spcAft>
              <a:buClr>
                <a:srgbClr val="F8FFF5"/>
              </a:buClr>
              <a:buSzPts val="1400"/>
              <a:buNone/>
              <a:defRPr sz="1400">
                <a:solidFill>
                  <a:srgbClr val="F8FFF5"/>
                </a:solidFill>
              </a:defRPr>
            </a:lvl8pPr>
            <a:lvl9pPr lvl="8" algn="ctr" rtl="0">
              <a:spcBef>
                <a:spcPts val="0"/>
              </a:spcBef>
              <a:spcAft>
                <a:spcPts val="0"/>
              </a:spcAft>
              <a:buClr>
                <a:srgbClr val="F8FFF5"/>
              </a:buClr>
              <a:buSzPts val="1400"/>
              <a:buNone/>
              <a:defRPr sz="1400">
                <a:solidFill>
                  <a:srgbClr val="F8FFF5"/>
                </a:solidFill>
              </a:defRPr>
            </a:lvl9pPr>
          </a:lstStyle>
          <a:p>
            <a:endParaRPr/>
          </a:p>
        </p:txBody>
      </p:sp>
      <p:sp>
        <p:nvSpPr>
          <p:cNvPr id="52" name="Google Shape;52;p9"/>
          <p:cNvSpPr txBox="1">
            <a:spLocks noGrp="1"/>
          </p:cNvSpPr>
          <p:nvPr>
            <p:ph type="subTitle" idx="4"/>
          </p:nvPr>
        </p:nvSpPr>
        <p:spPr>
          <a:xfrm>
            <a:off x="3652223" y="266595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8FFF5"/>
                </a:solidFill>
              </a:defRPr>
            </a:lvl1pPr>
            <a:lvl2pPr lvl="1" algn="ctr" rtl="0">
              <a:spcBef>
                <a:spcPts val="0"/>
              </a:spcBef>
              <a:spcAft>
                <a:spcPts val="0"/>
              </a:spcAft>
              <a:buNone/>
              <a:defRPr sz="1100">
                <a:solidFill>
                  <a:srgbClr val="F8FFF5"/>
                </a:solidFill>
              </a:defRPr>
            </a:lvl2pPr>
            <a:lvl3pPr lvl="2" algn="ctr" rtl="0">
              <a:spcBef>
                <a:spcPts val="0"/>
              </a:spcBef>
              <a:spcAft>
                <a:spcPts val="0"/>
              </a:spcAft>
              <a:buNone/>
              <a:defRPr sz="1100">
                <a:solidFill>
                  <a:srgbClr val="F8FFF5"/>
                </a:solidFill>
              </a:defRPr>
            </a:lvl3pPr>
            <a:lvl4pPr lvl="3" algn="ctr" rtl="0">
              <a:spcBef>
                <a:spcPts val="0"/>
              </a:spcBef>
              <a:spcAft>
                <a:spcPts val="0"/>
              </a:spcAft>
              <a:buNone/>
              <a:defRPr sz="1100">
                <a:solidFill>
                  <a:srgbClr val="F8FFF5"/>
                </a:solidFill>
              </a:defRPr>
            </a:lvl4pPr>
            <a:lvl5pPr lvl="4" algn="ctr" rtl="0">
              <a:spcBef>
                <a:spcPts val="0"/>
              </a:spcBef>
              <a:spcAft>
                <a:spcPts val="0"/>
              </a:spcAft>
              <a:buNone/>
              <a:defRPr sz="1100">
                <a:solidFill>
                  <a:srgbClr val="F8FFF5"/>
                </a:solidFill>
              </a:defRPr>
            </a:lvl5pPr>
            <a:lvl6pPr lvl="5" algn="ctr" rtl="0">
              <a:spcBef>
                <a:spcPts val="0"/>
              </a:spcBef>
              <a:spcAft>
                <a:spcPts val="0"/>
              </a:spcAft>
              <a:buNone/>
              <a:defRPr sz="1100">
                <a:solidFill>
                  <a:srgbClr val="F8FFF5"/>
                </a:solidFill>
              </a:defRPr>
            </a:lvl6pPr>
            <a:lvl7pPr lvl="6" algn="ctr" rtl="0">
              <a:spcBef>
                <a:spcPts val="0"/>
              </a:spcBef>
              <a:spcAft>
                <a:spcPts val="0"/>
              </a:spcAft>
              <a:buNone/>
              <a:defRPr sz="1100">
                <a:solidFill>
                  <a:srgbClr val="F8FFF5"/>
                </a:solidFill>
              </a:defRPr>
            </a:lvl7pPr>
            <a:lvl8pPr lvl="7" algn="ctr" rtl="0">
              <a:spcBef>
                <a:spcPts val="0"/>
              </a:spcBef>
              <a:spcAft>
                <a:spcPts val="0"/>
              </a:spcAft>
              <a:buNone/>
              <a:defRPr sz="1100">
                <a:solidFill>
                  <a:srgbClr val="F8FFF5"/>
                </a:solidFill>
              </a:defRPr>
            </a:lvl8pPr>
            <a:lvl9pPr lvl="8" algn="ctr" rtl="0">
              <a:spcBef>
                <a:spcPts val="0"/>
              </a:spcBef>
              <a:spcAft>
                <a:spcPts val="0"/>
              </a:spcAft>
              <a:buNone/>
              <a:defRPr sz="1100">
                <a:solidFill>
                  <a:srgbClr val="F8FFF5"/>
                </a:solidFill>
              </a:defRPr>
            </a:lvl9pPr>
          </a:lstStyle>
          <a:p>
            <a:endParaRPr/>
          </a:p>
        </p:txBody>
      </p:sp>
      <p:sp>
        <p:nvSpPr>
          <p:cNvPr id="53" name="Google Shape;53;p9"/>
          <p:cNvSpPr txBox="1">
            <a:spLocks noGrp="1"/>
          </p:cNvSpPr>
          <p:nvPr>
            <p:ph type="title" idx="5"/>
          </p:nvPr>
        </p:nvSpPr>
        <p:spPr>
          <a:xfrm>
            <a:off x="6541402" y="212862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8FFF5"/>
              </a:buClr>
              <a:buSzPts val="1400"/>
              <a:buNone/>
              <a:defRPr sz="1400" i="0">
                <a:solidFill>
                  <a:srgbClr val="F8FFF5"/>
                </a:solidFill>
              </a:defRPr>
            </a:lvl1pPr>
            <a:lvl2pPr lvl="1" algn="ctr" rtl="0">
              <a:spcBef>
                <a:spcPts val="0"/>
              </a:spcBef>
              <a:spcAft>
                <a:spcPts val="0"/>
              </a:spcAft>
              <a:buClr>
                <a:srgbClr val="F8FFF5"/>
              </a:buClr>
              <a:buSzPts val="1400"/>
              <a:buNone/>
              <a:defRPr sz="1400">
                <a:solidFill>
                  <a:srgbClr val="F8FFF5"/>
                </a:solidFill>
              </a:defRPr>
            </a:lvl2pPr>
            <a:lvl3pPr lvl="2" algn="ctr" rtl="0">
              <a:spcBef>
                <a:spcPts val="0"/>
              </a:spcBef>
              <a:spcAft>
                <a:spcPts val="0"/>
              </a:spcAft>
              <a:buClr>
                <a:srgbClr val="F8FFF5"/>
              </a:buClr>
              <a:buSzPts val="1400"/>
              <a:buNone/>
              <a:defRPr sz="1400">
                <a:solidFill>
                  <a:srgbClr val="F8FFF5"/>
                </a:solidFill>
              </a:defRPr>
            </a:lvl3pPr>
            <a:lvl4pPr lvl="3" algn="ctr" rtl="0">
              <a:spcBef>
                <a:spcPts val="0"/>
              </a:spcBef>
              <a:spcAft>
                <a:spcPts val="0"/>
              </a:spcAft>
              <a:buClr>
                <a:srgbClr val="F8FFF5"/>
              </a:buClr>
              <a:buSzPts val="1400"/>
              <a:buNone/>
              <a:defRPr sz="1400">
                <a:solidFill>
                  <a:srgbClr val="F8FFF5"/>
                </a:solidFill>
              </a:defRPr>
            </a:lvl4pPr>
            <a:lvl5pPr lvl="4" algn="ctr" rtl="0">
              <a:spcBef>
                <a:spcPts val="0"/>
              </a:spcBef>
              <a:spcAft>
                <a:spcPts val="0"/>
              </a:spcAft>
              <a:buClr>
                <a:srgbClr val="F8FFF5"/>
              </a:buClr>
              <a:buSzPts val="1400"/>
              <a:buNone/>
              <a:defRPr sz="1400">
                <a:solidFill>
                  <a:srgbClr val="F8FFF5"/>
                </a:solidFill>
              </a:defRPr>
            </a:lvl5pPr>
            <a:lvl6pPr lvl="5" algn="ctr" rtl="0">
              <a:spcBef>
                <a:spcPts val="0"/>
              </a:spcBef>
              <a:spcAft>
                <a:spcPts val="0"/>
              </a:spcAft>
              <a:buClr>
                <a:srgbClr val="F8FFF5"/>
              </a:buClr>
              <a:buSzPts val="1400"/>
              <a:buNone/>
              <a:defRPr sz="1400">
                <a:solidFill>
                  <a:srgbClr val="F8FFF5"/>
                </a:solidFill>
              </a:defRPr>
            </a:lvl6pPr>
            <a:lvl7pPr lvl="6" algn="ctr" rtl="0">
              <a:spcBef>
                <a:spcPts val="0"/>
              </a:spcBef>
              <a:spcAft>
                <a:spcPts val="0"/>
              </a:spcAft>
              <a:buClr>
                <a:srgbClr val="F8FFF5"/>
              </a:buClr>
              <a:buSzPts val="1400"/>
              <a:buNone/>
              <a:defRPr sz="1400">
                <a:solidFill>
                  <a:srgbClr val="F8FFF5"/>
                </a:solidFill>
              </a:defRPr>
            </a:lvl7pPr>
            <a:lvl8pPr lvl="7" algn="ctr" rtl="0">
              <a:spcBef>
                <a:spcPts val="0"/>
              </a:spcBef>
              <a:spcAft>
                <a:spcPts val="0"/>
              </a:spcAft>
              <a:buClr>
                <a:srgbClr val="F8FFF5"/>
              </a:buClr>
              <a:buSzPts val="1400"/>
              <a:buNone/>
              <a:defRPr sz="1400">
                <a:solidFill>
                  <a:srgbClr val="F8FFF5"/>
                </a:solidFill>
              </a:defRPr>
            </a:lvl8pPr>
            <a:lvl9pPr lvl="8" algn="ctr" rtl="0">
              <a:spcBef>
                <a:spcPts val="0"/>
              </a:spcBef>
              <a:spcAft>
                <a:spcPts val="0"/>
              </a:spcAft>
              <a:buClr>
                <a:srgbClr val="F8FFF5"/>
              </a:buClr>
              <a:buSzPts val="1400"/>
              <a:buNone/>
              <a:defRPr sz="1400">
                <a:solidFill>
                  <a:srgbClr val="F8FFF5"/>
                </a:solidFill>
              </a:defRPr>
            </a:lvl9pPr>
          </a:lstStyle>
          <a:p>
            <a:endParaRPr/>
          </a:p>
        </p:txBody>
      </p:sp>
      <p:sp>
        <p:nvSpPr>
          <p:cNvPr id="54" name="Google Shape;54;p9"/>
          <p:cNvSpPr txBox="1">
            <a:spLocks noGrp="1"/>
          </p:cNvSpPr>
          <p:nvPr>
            <p:ph type="subTitle" idx="6"/>
          </p:nvPr>
        </p:nvSpPr>
        <p:spPr>
          <a:xfrm>
            <a:off x="6542299" y="266595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solidFill>
                  <a:srgbClr val="F8FFF5"/>
                </a:solidFill>
              </a:defRPr>
            </a:lvl1pPr>
            <a:lvl2pPr lvl="1" algn="ctr" rtl="0">
              <a:spcBef>
                <a:spcPts val="0"/>
              </a:spcBef>
              <a:spcAft>
                <a:spcPts val="0"/>
              </a:spcAft>
              <a:buNone/>
              <a:defRPr sz="1100">
                <a:solidFill>
                  <a:srgbClr val="F8FFF5"/>
                </a:solidFill>
              </a:defRPr>
            </a:lvl2pPr>
            <a:lvl3pPr lvl="2" algn="ctr" rtl="0">
              <a:spcBef>
                <a:spcPts val="0"/>
              </a:spcBef>
              <a:spcAft>
                <a:spcPts val="0"/>
              </a:spcAft>
              <a:buNone/>
              <a:defRPr sz="1100">
                <a:solidFill>
                  <a:srgbClr val="F8FFF5"/>
                </a:solidFill>
              </a:defRPr>
            </a:lvl3pPr>
            <a:lvl4pPr lvl="3" algn="ctr" rtl="0">
              <a:spcBef>
                <a:spcPts val="0"/>
              </a:spcBef>
              <a:spcAft>
                <a:spcPts val="0"/>
              </a:spcAft>
              <a:buNone/>
              <a:defRPr sz="1100">
                <a:solidFill>
                  <a:srgbClr val="F8FFF5"/>
                </a:solidFill>
              </a:defRPr>
            </a:lvl4pPr>
            <a:lvl5pPr lvl="4" algn="ctr" rtl="0">
              <a:spcBef>
                <a:spcPts val="0"/>
              </a:spcBef>
              <a:spcAft>
                <a:spcPts val="0"/>
              </a:spcAft>
              <a:buNone/>
              <a:defRPr sz="1100">
                <a:solidFill>
                  <a:srgbClr val="F8FFF5"/>
                </a:solidFill>
              </a:defRPr>
            </a:lvl5pPr>
            <a:lvl6pPr lvl="5" algn="ctr" rtl="0">
              <a:spcBef>
                <a:spcPts val="0"/>
              </a:spcBef>
              <a:spcAft>
                <a:spcPts val="0"/>
              </a:spcAft>
              <a:buNone/>
              <a:defRPr sz="1100">
                <a:solidFill>
                  <a:srgbClr val="F8FFF5"/>
                </a:solidFill>
              </a:defRPr>
            </a:lvl6pPr>
            <a:lvl7pPr lvl="6" algn="ctr" rtl="0">
              <a:spcBef>
                <a:spcPts val="0"/>
              </a:spcBef>
              <a:spcAft>
                <a:spcPts val="0"/>
              </a:spcAft>
              <a:buNone/>
              <a:defRPr sz="1100">
                <a:solidFill>
                  <a:srgbClr val="F8FFF5"/>
                </a:solidFill>
              </a:defRPr>
            </a:lvl7pPr>
            <a:lvl8pPr lvl="7" algn="ctr" rtl="0">
              <a:spcBef>
                <a:spcPts val="0"/>
              </a:spcBef>
              <a:spcAft>
                <a:spcPts val="0"/>
              </a:spcAft>
              <a:buNone/>
              <a:defRPr sz="1100">
                <a:solidFill>
                  <a:srgbClr val="F8FFF5"/>
                </a:solidFill>
              </a:defRPr>
            </a:lvl8pPr>
            <a:lvl9pPr lvl="8" algn="ctr" rtl="0">
              <a:spcBef>
                <a:spcPts val="0"/>
              </a:spcBef>
              <a:spcAft>
                <a:spcPts val="0"/>
              </a:spcAft>
              <a:buNone/>
              <a:defRPr sz="1100">
                <a:solidFill>
                  <a:srgbClr val="F8FFF5"/>
                </a:solidFill>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269">
          <p15:clr>
            <a:srgbClr val="F9AD4C"/>
          </p15:clr>
        </p15:guide>
        <p15:guide id="2" pos="5491">
          <p15:clr>
            <a:srgbClr val="F9AD4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2">
  <p:cSld name="CUSTOM_12_2">
    <p:spTree>
      <p:nvGrpSpPr>
        <p:cNvPr id="1" name="Shape 66"/>
        <p:cNvGrpSpPr/>
        <p:nvPr/>
      </p:nvGrpSpPr>
      <p:grpSpPr>
        <a:xfrm>
          <a:off x="0" y="0"/>
          <a:ext cx="0" cy="0"/>
          <a:chOff x="0" y="0"/>
          <a:chExt cx="0" cy="0"/>
        </a:xfrm>
      </p:grpSpPr>
      <p:sp>
        <p:nvSpPr>
          <p:cNvPr id="67" name="Google Shape;67;p13"/>
          <p:cNvSpPr/>
          <p:nvPr/>
        </p:nvSpPr>
        <p:spPr>
          <a:xfrm flipH="1">
            <a:off x="1797300" y="1428100"/>
            <a:ext cx="2638500" cy="1377300"/>
          </a:xfrm>
          <a:prstGeom prst="rect">
            <a:avLst/>
          </a:pr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a:spLocks noGrp="1"/>
          </p:cNvSpPr>
          <p:nvPr>
            <p:ph type="title" hasCustomPrompt="1"/>
          </p:nvPr>
        </p:nvSpPr>
        <p:spPr>
          <a:xfrm flipH="1">
            <a:off x="2073650" y="1763206"/>
            <a:ext cx="2241600" cy="1239900"/>
          </a:xfrm>
          <a:prstGeom prst="rect">
            <a:avLst/>
          </a:prstGeom>
        </p:spPr>
        <p:txBody>
          <a:bodyPr spcFirstLastPara="1" wrap="square" lIns="0" tIns="0" rIns="0" bIns="0" anchor="ctr" anchorCtr="0">
            <a:noAutofit/>
          </a:bodyPr>
          <a:lstStyle>
            <a:lvl1pPr lvl="0" algn="r" rtl="0">
              <a:spcBef>
                <a:spcPts val="0"/>
              </a:spcBef>
              <a:spcAft>
                <a:spcPts val="0"/>
              </a:spcAft>
              <a:buClr>
                <a:srgbClr val="F8FFF5"/>
              </a:buClr>
              <a:buSzPts val="10000"/>
              <a:buNone/>
              <a:defRPr sz="10000">
                <a:solidFill>
                  <a:srgbClr val="F8FFF5"/>
                </a:solidFill>
              </a:defRPr>
            </a:lvl1pPr>
            <a:lvl2pPr lvl="1" algn="r" rtl="0">
              <a:spcBef>
                <a:spcPts val="0"/>
              </a:spcBef>
              <a:spcAft>
                <a:spcPts val="0"/>
              </a:spcAft>
              <a:buClr>
                <a:srgbClr val="F8FFF5"/>
              </a:buClr>
              <a:buSzPts val="6000"/>
              <a:buNone/>
              <a:defRPr sz="6000">
                <a:solidFill>
                  <a:srgbClr val="F8FFF5"/>
                </a:solidFill>
              </a:defRPr>
            </a:lvl2pPr>
            <a:lvl3pPr lvl="2" algn="r" rtl="0">
              <a:spcBef>
                <a:spcPts val="0"/>
              </a:spcBef>
              <a:spcAft>
                <a:spcPts val="0"/>
              </a:spcAft>
              <a:buClr>
                <a:srgbClr val="F8FFF5"/>
              </a:buClr>
              <a:buSzPts val="6000"/>
              <a:buNone/>
              <a:defRPr sz="6000">
                <a:solidFill>
                  <a:srgbClr val="F8FFF5"/>
                </a:solidFill>
              </a:defRPr>
            </a:lvl3pPr>
            <a:lvl4pPr lvl="3" algn="r" rtl="0">
              <a:spcBef>
                <a:spcPts val="0"/>
              </a:spcBef>
              <a:spcAft>
                <a:spcPts val="0"/>
              </a:spcAft>
              <a:buClr>
                <a:srgbClr val="F8FFF5"/>
              </a:buClr>
              <a:buSzPts val="6000"/>
              <a:buNone/>
              <a:defRPr sz="6000">
                <a:solidFill>
                  <a:srgbClr val="F8FFF5"/>
                </a:solidFill>
              </a:defRPr>
            </a:lvl4pPr>
            <a:lvl5pPr lvl="4" algn="r" rtl="0">
              <a:spcBef>
                <a:spcPts val="0"/>
              </a:spcBef>
              <a:spcAft>
                <a:spcPts val="0"/>
              </a:spcAft>
              <a:buClr>
                <a:srgbClr val="F8FFF5"/>
              </a:buClr>
              <a:buSzPts val="6000"/>
              <a:buNone/>
              <a:defRPr sz="6000">
                <a:solidFill>
                  <a:srgbClr val="F8FFF5"/>
                </a:solidFill>
              </a:defRPr>
            </a:lvl5pPr>
            <a:lvl6pPr lvl="5" algn="r" rtl="0">
              <a:spcBef>
                <a:spcPts val="0"/>
              </a:spcBef>
              <a:spcAft>
                <a:spcPts val="0"/>
              </a:spcAft>
              <a:buClr>
                <a:srgbClr val="F8FFF5"/>
              </a:buClr>
              <a:buSzPts val="6000"/>
              <a:buNone/>
              <a:defRPr sz="6000">
                <a:solidFill>
                  <a:srgbClr val="F8FFF5"/>
                </a:solidFill>
              </a:defRPr>
            </a:lvl6pPr>
            <a:lvl7pPr lvl="6" algn="r" rtl="0">
              <a:spcBef>
                <a:spcPts val="0"/>
              </a:spcBef>
              <a:spcAft>
                <a:spcPts val="0"/>
              </a:spcAft>
              <a:buClr>
                <a:srgbClr val="F8FFF5"/>
              </a:buClr>
              <a:buSzPts val="6000"/>
              <a:buNone/>
              <a:defRPr sz="6000">
                <a:solidFill>
                  <a:srgbClr val="F8FFF5"/>
                </a:solidFill>
              </a:defRPr>
            </a:lvl7pPr>
            <a:lvl8pPr lvl="7" algn="r" rtl="0">
              <a:spcBef>
                <a:spcPts val="0"/>
              </a:spcBef>
              <a:spcAft>
                <a:spcPts val="0"/>
              </a:spcAft>
              <a:buClr>
                <a:srgbClr val="F8FFF5"/>
              </a:buClr>
              <a:buSzPts val="6000"/>
              <a:buNone/>
              <a:defRPr sz="6000">
                <a:solidFill>
                  <a:srgbClr val="F8FFF5"/>
                </a:solidFill>
              </a:defRPr>
            </a:lvl8pPr>
            <a:lvl9pPr lvl="8" algn="r" rtl="0">
              <a:spcBef>
                <a:spcPts val="0"/>
              </a:spcBef>
              <a:spcAft>
                <a:spcPts val="0"/>
              </a:spcAft>
              <a:buClr>
                <a:srgbClr val="F8FFF5"/>
              </a:buClr>
              <a:buSzPts val="6000"/>
              <a:buNone/>
              <a:defRPr sz="6000">
                <a:solidFill>
                  <a:srgbClr val="F8FFF5"/>
                </a:solidFill>
              </a:defRPr>
            </a:lvl9pPr>
          </a:lstStyle>
          <a:p>
            <a:r>
              <a:t>xx%</a:t>
            </a:r>
          </a:p>
        </p:txBody>
      </p:sp>
      <p:sp>
        <p:nvSpPr>
          <p:cNvPr id="69" name="Google Shape;69;p13"/>
          <p:cNvSpPr txBox="1">
            <a:spLocks noGrp="1"/>
          </p:cNvSpPr>
          <p:nvPr>
            <p:ph type="title" idx="2"/>
          </p:nvPr>
        </p:nvSpPr>
        <p:spPr>
          <a:xfrm flipH="1">
            <a:off x="4697695" y="1763200"/>
            <a:ext cx="4456500" cy="6162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4D4F40"/>
              </a:buClr>
              <a:buSzPts val="2500"/>
              <a:buNone/>
              <a:defRPr sz="2500" i="0">
                <a:solidFill>
                  <a:srgbClr val="4D4F40"/>
                </a:solidFill>
              </a:defRPr>
            </a:lvl1pPr>
            <a:lvl2pPr lvl="1" rtl="0">
              <a:spcBef>
                <a:spcPts val="0"/>
              </a:spcBef>
              <a:spcAft>
                <a:spcPts val="0"/>
              </a:spcAft>
              <a:buClr>
                <a:srgbClr val="4D4F40"/>
              </a:buClr>
              <a:buSzPts val="2500"/>
              <a:buNone/>
              <a:defRPr sz="2500">
                <a:solidFill>
                  <a:srgbClr val="4D4F40"/>
                </a:solidFill>
              </a:defRPr>
            </a:lvl2pPr>
            <a:lvl3pPr lvl="2" rtl="0">
              <a:spcBef>
                <a:spcPts val="0"/>
              </a:spcBef>
              <a:spcAft>
                <a:spcPts val="0"/>
              </a:spcAft>
              <a:buClr>
                <a:srgbClr val="4D4F40"/>
              </a:buClr>
              <a:buSzPts val="2500"/>
              <a:buNone/>
              <a:defRPr sz="2500">
                <a:solidFill>
                  <a:srgbClr val="4D4F40"/>
                </a:solidFill>
              </a:defRPr>
            </a:lvl3pPr>
            <a:lvl4pPr lvl="3" rtl="0">
              <a:spcBef>
                <a:spcPts val="0"/>
              </a:spcBef>
              <a:spcAft>
                <a:spcPts val="0"/>
              </a:spcAft>
              <a:buClr>
                <a:srgbClr val="4D4F40"/>
              </a:buClr>
              <a:buSzPts val="2500"/>
              <a:buNone/>
              <a:defRPr sz="2500">
                <a:solidFill>
                  <a:srgbClr val="4D4F40"/>
                </a:solidFill>
              </a:defRPr>
            </a:lvl4pPr>
            <a:lvl5pPr lvl="4" rtl="0">
              <a:spcBef>
                <a:spcPts val="0"/>
              </a:spcBef>
              <a:spcAft>
                <a:spcPts val="0"/>
              </a:spcAft>
              <a:buClr>
                <a:srgbClr val="4D4F40"/>
              </a:buClr>
              <a:buSzPts val="2500"/>
              <a:buNone/>
              <a:defRPr sz="2500">
                <a:solidFill>
                  <a:srgbClr val="4D4F40"/>
                </a:solidFill>
              </a:defRPr>
            </a:lvl5pPr>
            <a:lvl6pPr lvl="5" rtl="0">
              <a:spcBef>
                <a:spcPts val="0"/>
              </a:spcBef>
              <a:spcAft>
                <a:spcPts val="0"/>
              </a:spcAft>
              <a:buClr>
                <a:srgbClr val="4D4F40"/>
              </a:buClr>
              <a:buSzPts val="2500"/>
              <a:buNone/>
              <a:defRPr sz="2500">
                <a:solidFill>
                  <a:srgbClr val="4D4F40"/>
                </a:solidFill>
              </a:defRPr>
            </a:lvl6pPr>
            <a:lvl7pPr lvl="6" rtl="0">
              <a:spcBef>
                <a:spcPts val="0"/>
              </a:spcBef>
              <a:spcAft>
                <a:spcPts val="0"/>
              </a:spcAft>
              <a:buClr>
                <a:srgbClr val="4D4F40"/>
              </a:buClr>
              <a:buSzPts val="2500"/>
              <a:buNone/>
              <a:defRPr sz="2500">
                <a:solidFill>
                  <a:srgbClr val="4D4F40"/>
                </a:solidFill>
              </a:defRPr>
            </a:lvl7pPr>
            <a:lvl8pPr lvl="7" rtl="0">
              <a:spcBef>
                <a:spcPts val="0"/>
              </a:spcBef>
              <a:spcAft>
                <a:spcPts val="0"/>
              </a:spcAft>
              <a:buClr>
                <a:srgbClr val="4D4F40"/>
              </a:buClr>
              <a:buSzPts val="2500"/>
              <a:buNone/>
              <a:defRPr sz="2500">
                <a:solidFill>
                  <a:srgbClr val="4D4F40"/>
                </a:solidFill>
              </a:defRPr>
            </a:lvl8pPr>
            <a:lvl9pPr lvl="8" rtl="0">
              <a:spcBef>
                <a:spcPts val="0"/>
              </a:spcBef>
              <a:spcAft>
                <a:spcPts val="0"/>
              </a:spcAft>
              <a:buClr>
                <a:srgbClr val="4D4F40"/>
              </a:buClr>
              <a:buSzPts val="2500"/>
              <a:buNone/>
              <a:defRPr sz="2500">
                <a:solidFill>
                  <a:srgbClr val="4D4F40"/>
                </a:solidFill>
              </a:defRPr>
            </a:lvl9pPr>
          </a:lstStyle>
          <a:p>
            <a:endParaRPr/>
          </a:p>
        </p:txBody>
      </p:sp>
      <p:sp>
        <p:nvSpPr>
          <p:cNvPr id="70" name="Google Shape;70;p13"/>
          <p:cNvSpPr txBox="1">
            <a:spLocks noGrp="1"/>
          </p:cNvSpPr>
          <p:nvPr>
            <p:ph type="subTitle" idx="1"/>
          </p:nvPr>
        </p:nvSpPr>
        <p:spPr>
          <a:xfrm flipH="1">
            <a:off x="4697695" y="2462575"/>
            <a:ext cx="2436000" cy="355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4D4F40"/>
                </a:solidFill>
              </a:defRPr>
            </a:lvl1pPr>
            <a:lvl2pPr lvl="1" rtl="0">
              <a:spcBef>
                <a:spcPts val="0"/>
              </a:spcBef>
              <a:spcAft>
                <a:spcPts val="0"/>
              </a:spcAft>
              <a:buNone/>
              <a:defRPr sz="600">
                <a:solidFill>
                  <a:srgbClr val="4D4F40"/>
                </a:solidFill>
              </a:defRPr>
            </a:lvl2pPr>
            <a:lvl3pPr lvl="2" rtl="0">
              <a:spcBef>
                <a:spcPts val="0"/>
              </a:spcBef>
              <a:spcAft>
                <a:spcPts val="0"/>
              </a:spcAft>
              <a:buNone/>
              <a:defRPr sz="600">
                <a:solidFill>
                  <a:srgbClr val="4D4F40"/>
                </a:solidFill>
              </a:defRPr>
            </a:lvl3pPr>
            <a:lvl4pPr lvl="3" rtl="0">
              <a:spcBef>
                <a:spcPts val="0"/>
              </a:spcBef>
              <a:spcAft>
                <a:spcPts val="0"/>
              </a:spcAft>
              <a:buNone/>
              <a:defRPr sz="600">
                <a:solidFill>
                  <a:srgbClr val="4D4F40"/>
                </a:solidFill>
              </a:defRPr>
            </a:lvl4pPr>
            <a:lvl5pPr lvl="4" rtl="0">
              <a:spcBef>
                <a:spcPts val="0"/>
              </a:spcBef>
              <a:spcAft>
                <a:spcPts val="0"/>
              </a:spcAft>
              <a:buNone/>
              <a:defRPr sz="600">
                <a:solidFill>
                  <a:srgbClr val="4D4F40"/>
                </a:solidFill>
              </a:defRPr>
            </a:lvl5pPr>
            <a:lvl6pPr lvl="5" rtl="0">
              <a:spcBef>
                <a:spcPts val="0"/>
              </a:spcBef>
              <a:spcAft>
                <a:spcPts val="0"/>
              </a:spcAft>
              <a:buNone/>
              <a:defRPr sz="600">
                <a:solidFill>
                  <a:srgbClr val="4D4F40"/>
                </a:solidFill>
              </a:defRPr>
            </a:lvl6pPr>
            <a:lvl7pPr lvl="6" rtl="0">
              <a:spcBef>
                <a:spcPts val="0"/>
              </a:spcBef>
              <a:spcAft>
                <a:spcPts val="0"/>
              </a:spcAft>
              <a:buNone/>
              <a:defRPr sz="600">
                <a:solidFill>
                  <a:srgbClr val="4D4F40"/>
                </a:solidFill>
              </a:defRPr>
            </a:lvl7pPr>
            <a:lvl8pPr lvl="7" rtl="0">
              <a:spcBef>
                <a:spcPts val="0"/>
              </a:spcBef>
              <a:spcAft>
                <a:spcPts val="0"/>
              </a:spcAft>
              <a:buNone/>
              <a:defRPr sz="600">
                <a:solidFill>
                  <a:srgbClr val="4D4F40"/>
                </a:solidFill>
              </a:defRPr>
            </a:lvl8pPr>
            <a:lvl9pPr lvl="8" rtl="0">
              <a:spcBef>
                <a:spcPts val="0"/>
              </a:spcBef>
              <a:spcAft>
                <a:spcPts val="0"/>
              </a:spcAft>
              <a:buNone/>
              <a:defRPr sz="600">
                <a:solidFill>
                  <a:srgbClr val="4D4F4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TLE &amp; BLANK SLIDE">
  <p:cSld name="CUSTOM_8">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08637" y="391777"/>
            <a:ext cx="85458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2500"/>
              <a:buNone/>
              <a:defRPr sz="2500" i="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F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D4F40"/>
              </a:buClr>
              <a:buSzPts val="700"/>
              <a:buFont typeface="Chau Philomene One"/>
              <a:buNone/>
              <a:defRPr sz="3300" i="0" u="none" strike="noStrike" cap="none">
                <a:solidFill>
                  <a:srgbClr val="4D4F40"/>
                </a:solidFill>
                <a:latin typeface="Chau Philomene One"/>
                <a:ea typeface="Chau Philomene One"/>
                <a:cs typeface="Chau Philomene One"/>
                <a:sym typeface="Chau Philomene One"/>
              </a:defRPr>
            </a:lvl1pPr>
            <a:lvl2pPr lvl="1">
              <a:spcBef>
                <a:spcPts val="0"/>
              </a:spcBef>
              <a:spcAft>
                <a:spcPts val="0"/>
              </a:spcAft>
              <a:buClr>
                <a:srgbClr val="4D4F40"/>
              </a:buClr>
              <a:buSzPts val="700"/>
              <a:buFont typeface="Chau Philomene One"/>
              <a:buNone/>
              <a:defRPr sz="900">
                <a:solidFill>
                  <a:srgbClr val="4D4F40"/>
                </a:solidFill>
                <a:latin typeface="Chau Philomene One"/>
                <a:ea typeface="Chau Philomene One"/>
                <a:cs typeface="Chau Philomene One"/>
                <a:sym typeface="Chau Philomene One"/>
              </a:defRPr>
            </a:lvl2pPr>
            <a:lvl3pPr lvl="2">
              <a:spcBef>
                <a:spcPts val="0"/>
              </a:spcBef>
              <a:spcAft>
                <a:spcPts val="0"/>
              </a:spcAft>
              <a:buClr>
                <a:srgbClr val="4D4F40"/>
              </a:buClr>
              <a:buSzPts val="700"/>
              <a:buFont typeface="Chau Philomene One"/>
              <a:buNone/>
              <a:defRPr sz="900">
                <a:solidFill>
                  <a:srgbClr val="4D4F40"/>
                </a:solidFill>
                <a:latin typeface="Chau Philomene One"/>
                <a:ea typeface="Chau Philomene One"/>
                <a:cs typeface="Chau Philomene One"/>
                <a:sym typeface="Chau Philomene One"/>
              </a:defRPr>
            </a:lvl3pPr>
            <a:lvl4pPr lvl="3">
              <a:spcBef>
                <a:spcPts val="0"/>
              </a:spcBef>
              <a:spcAft>
                <a:spcPts val="0"/>
              </a:spcAft>
              <a:buClr>
                <a:srgbClr val="4D4F40"/>
              </a:buClr>
              <a:buSzPts val="700"/>
              <a:buFont typeface="Chau Philomene One"/>
              <a:buNone/>
              <a:defRPr sz="900">
                <a:solidFill>
                  <a:srgbClr val="4D4F40"/>
                </a:solidFill>
                <a:latin typeface="Chau Philomene One"/>
                <a:ea typeface="Chau Philomene One"/>
                <a:cs typeface="Chau Philomene One"/>
                <a:sym typeface="Chau Philomene One"/>
              </a:defRPr>
            </a:lvl4pPr>
            <a:lvl5pPr lvl="4">
              <a:spcBef>
                <a:spcPts val="0"/>
              </a:spcBef>
              <a:spcAft>
                <a:spcPts val="0"/>
              </a:spcAft>
              <a:buClr>
                <a:srgbClr val="4D4F40"/>
              </a:buClr>
              <a:buSzPts val="700"/>
              <a:buFont typeface="Chau Philomene One"/>
              <a:buNone/>
              <a:defRPr sz="900">
                <a:solidFill>
                  <a:srgbClr val="4D4F40"/>
                </a:solidFill>
                <a:latin typeface="Chau Philomene One"/>
                <a:ea typeface="Chau Philomene One"/>
                <a:cs typeface="Chau Philomene One"/>
                <a:sym typeface="Chau Philomene One"/>
              </a:defRPr>
            </a:lvl5pPr>
            <a:lvl6pPr lvl="5">
              <a:spcBef>
                <a:spcPts val="0"/>
              </a:spcBef>
              <a:spcAft>
                <a:spcPts val="0"/>
              </a:spcAft>
              <a:buClr>
                <a:srgbClr val="4D4F40"/>
              </a:buClr>
              <a:buSzPts val="700"/>
              <a:buFont typeface="Chau Philomene One"/>
              <a:buNone/>
              <a:defRPr sz="900">
                <a:solidFill>
                  <a:srgbClr val="4D4F40"/>
                </a:solidFill>
                <a:latin typeface="Chau Philomene One"/>
                <a:ea typeface="Chau Philomene One"/>
                <a:cs typeface="Chau Philomene One"/>
                <a:sym typeface="Chau Philomene One"/>
              </a:defRPr>
            </a:lvl6pPr>
            <a:lvl7pPr lvl="6">
              <a:spcBef>
                <a:spcPts val="0"/>
              </a:spcBef>
              <a:spcAft>
                <a:spcPts val="0"/>
              </a:spcAft>
              <a:buClr>
                <a:srgbClr val="4D4F40"/>
              </a:buClr>
              <a:buSzPts val="700"/>
              <a:buFont typeface="Chau Philomene One"/>
              <a:buNone/>
              <a:defRPr sz="900">
                <a:solidFill>
                  <a:srgbClr val="4D4F40"/>
                </a:solidFill>
                <a:latin typeface="Chau Philomene One"/>
                <a:ea typeface="Chau Philomene One"/>
                <a:cs typeface="Chau Philomene One"/>
                <a:sym typeface="Chau Philomene One"/>
              </a:defRPr>
            </a:lvl7pPr>
            <a:lvl8pPr lvl="7">
              <a:spcBef>
                <a:spcPts val="0"/>
              </a:spcBef>
              <a:spcAft>
                <a:spcPts val="0"/>
              </a:spcAft>
              <a:buClr>
                <a:srgbClr val="4D4F40"/>
              </a:buClr>
              <a:buSzPts val="700"/>
              <a:buFont typeface="Chau Philomene One"/>
              <a:buNone/>
              <a:defRPr sz="900">
                <a:solidFill>
                  <a:srgbClr val="4D4F40"/>
                </a:solidFill>
                <a:latin typeface="Chau Philomene One"/>
                <a:ea typeface="Chau Philomene One"/>
                <a:cs typeface="Chau Philomene One"/>
                <a:sym typeface="Chau Philomene One"/>
              </a:defRPr>
            </a:lvl8pPr>
            <a:lvl9pPr lvl="8">
              <a:spcBef>
                <a:spcPts val="0"/>
              </a:spcBef>
              <a:spcAft>
                <a:spcPts val="0"/>
              </a:spcAft>
              <a:buClr>
                <a:srgbClr val="4D4F40"/>
              </a:buClr>
              <a:buSzPts val="700"/>
              <a:buFont typeface="Chau Philomene One"/>
              <a:buNone/>
              <a:defRPr sz="900">
                <a:solidFill>
                  <a:srgbClr val="4D4F40"/>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4D4F40"/>
              </a:buClr>
              <a:buSzPts val="1200"/>
              <a:buFont typeface="Rokkitt Light"/>
              <a:buNone/>
              <a:defRPr sz="1200" i="0" u="none" strike="noStrike" cap="none">
                <a:solidFill>
                  <a:srgbClr val="4D4F40"/>
                </a:solidFill>
                <a:latin typeface="Rokkitt Light"/>
                <a:ea typeface="Rokkitt Light"/>
                <a:cs typeface="Rokkitt Light"/>
                <a:sym typeface="Rokkitt Light"/>
              </a:defRPr>
            </a:lvl1pPr>
            <a:lvl2pPr marL="914400" marR="0" lvl="1" indent="-228600" algn="l" rtl="0">
              <a:spcBef>
                <a:spcPts val="0"/>
              </a:spcBef>
              <a:spcAft>
                <a:spcPts val="0"/>
              </a:spcAft>
              <a:buClr>
                <a:srgbClr val="4D4F40"/>
              </a:buClr>
              <a:buSzPts val="1200"/>
              <a:buFont typeface="Rokkitt Light"/>
              <a:buNone/>
              <a:defRPr sz="1200" i="0" u="none" strike="noStrike" cap="none">
                <a:solidFill>
                  <a:srgbClr val="4D4F40"/>
                </a:solidFill>
                <a:latin typeface="Rokkitt Light"/>
                <a:ea typeface="Rokkitt Light"/>
                <a:cs typeface="Rokkitt Light"/>
                <a:sym typeface="Rokkitt Light"/>
              </a:defRPr>
            </a:lvl2pPr>
            <a:lvl3pPr marL="1371600" marR="0" lvl="2" indent="-228600" algn="l" rtl="0">
              <a:spcBef>
                <a:spcPts val="0"/>
              </a:spcBef>
              <a:spcAft>
                <a:spcPts val="0"/>
              </a:spcAft>
              <a:buClr>
                <a:srgbClr val="4D4F40"/>
              </a:buClr>
              <a:buSzPts val="1200"/>
              <a:buFont typeface="Rokkitt Light"/>
              <a:buNone/>
              <a:defRPr sz="1200" i="0" u="none" strike="noStrike" cap="none">
                <a:solidFill>
                  <a:srgbClr val="4D4F40"/>
                </a:solidFill>
                <a:latin typeface="Rokkitt Light"/>
                <a:ea typeface="Rokkitt Light"/>
                <a:cs typeface="Rokkitt Light"/>
                <a:sym typeface="Rokkitt Light"/>
              </a:defRPr>
            </a:lvl3pPr>
            <a:lvl4pPr marL="1828800" marR="0" lvl="3" indent="-228600" algn="l" rtl="0">
              <a:spcBef>
                <a:spcPts val="0"/>
              </a:spcBef>
              <a:spcAft>
                <a:spcPts val="0"/>
              </a:spcAft>
              <a:buClr>
                <a:srgbClr val="4D4F40"/>
              </a:buClr>
              <a:buSzPts val="1200"/>
              <a:buFont typeface="Rokkitt Light"/>
              <a:buNone/>
              <a:defRPr sz="1200" i="0" u="none" strike="noStrike" cap="none">
                <a:solidFill>
                  <a:srgbClr val="4D4F40"/>
                </a:solidFill>
                <a:latin typeface="Rokkitt Light"/>
                <a:ea typeface="Rokkitt Light"/>
                <a:cs typeface="Rokkitt Light"/>
                <a:sym typeface="Rokkitt Light"/>
              </a:defRPr>
            </a:lvl4pPr>
            <a:lvl5pPr marL="2286000" marR="0" lvl="4" indent="-228600" algn="l" rtl="0">
              <a:spcBef>
                <a:spcPts val="0"/>
              </a:spcBef>
              <a:spcAft>
                <a:spcPts val="0"/>
              </a:spcAft>
              <a:buClr>
                <a:srgbClr val="4D4F40"/>
              </a:buClr>
              <a:buSzPts val="1200"/>
              <a:buFont typeface="Rokkitt Light"/>
              <a:buNone/>
              <a:defRPr sz="1200" i="0" u="none" strike="noStrike" cap="none">
                <a:solidFill>
                  <a:srgbClr val="4D4F40"/>
                </a:solidFill>
                <a:latin typeface="Rokkitt Light"/>
                <a:ea typeface="Rokkitt Light"/>
                <a:cs typeface="Rokkitt Light"/>
                <a:sym typeface="Rokkitt Light"/>
              </a:defRPr>
            </a:lvl5pPr>
            <a:lvl6pPr marL="2743200" marR="0" lvl="5" indent="-228600" algn="l" rtl="0">
              <a:spcBef>
                <a:spcPts val="0"/>
              </a:spcBef>
              <a:spcAft>
                <a:spcPts val="0"/>
              </a:spcAft>
              <a:buClr>
                <a:srgbClr val="4D4F40"/>
              </a:buClr>
              <a:buSzPts val="1200"/>
              <a:buFont typeface="Rokkitt Light"/>
              <a:buNone/>
              <a:defRPr sz="1200" i="0" u="none" strike="noStrike" cap="none">
                <a:solidFill>
                  <a:srgbClr val="4D4F40"/>
                </a:solidFill>
                <a:latin typeface="Rokkitt Light"/>
                <a:ea typeface="Rokkitt Light"/>
                <a:cs typeface="Rokkitt Light"/>
                <a:sym typeface="Rokkitt Light"/>
              </a:defRPr>
            </a:lvl6pPr>
            <a:lvl7pPr marL="3200400" marR="0" lvl="6" indent="-228600" algn="l" rtl="0">
              <a:spcBef>
                <a:spcPts val="0"/>
              </a:spcBef>
              <a:spcAft>
                <a:spcPts val="0"/>
              </a:spcAft>
              <a:buClr>
                <a:srgbClr val="4D4F40"/>
              </a:buClr>
              <a:buSzPts val="1200"/>
              <a:buFont typeface="Rokkitt Light"/>
              <a:buNone/>
              <a:defRPr sz="1200" i="0" u="none" strike="noStrike" cap="none">
                <a:solidFill>
                  <a:srgbClr val="4D4F40"/>
                </a:solidFill>
                <a:latin typeface="Rokkitt Light"/>
                <a:ea typeface="Rokkitt Light"/>
                <a:cs typeface="Rokkitt Light"/>
                <a:sym typeface="Rokkitt Light"/>
              </a:defRPr>
            </a:lvl7pPr>
            <a:lvl8pPr marL="3657600" marR="0" lvl="7" indent="-228600" algn="l" rtl="0">
              <a:spcBef>
                <a:spcPts val="0"/>
              </a:spcBef>
              <a:spcAft>
                <a:spcPts val="0"/>
              </a:spcAft>
              <a:buClr>
                <a:srgbClr val="4D4F40"/>
              </a:buClr>
              <a:buSzPts val="1200"/>
              <a:buFont typeface="Rokkitt Light"/>
              <a:buNone/>
              <a:defRPr sz="1200" i="0" u="none" strike="noStrike" cap="none">
                <a:solidFill>
                  <a:srgbClr val="4D4F40"/>
                </a:solidFill>
                <a:latin typeface="Rokkitt Light"/>
                <a:ea typeface="Rokkitt Light"/>
                <a:cs typeface="Rokkitt Light"/>
                <a:sym typeface="Rokkitt Light"/>
              </a:defRPr>
            </a:lvl8pPr>
            <a:lvl9pPr marL="4114800" marR="0" lvl="8" indent="-228600" algn="l" rtl="0">
              <a:spcBef>
                <a:spcPts val="0"/>
              </a:spcBef>
              <a:spcAft>
                <a:spcPts val="0"/>
              </a:spcAft>
              <a:buClr>
                <a:srgbClr val="4D4F40"/>
              </a:buClr>
              <a:buSzPts val="1200"/>
              <a:buFont typeface="Rokkitt Light"/>
              <a:buNone/>
              <a:defRPr sz="1200" i="0" u="none" strike="noStrike" cap="none">
                <a:solidFill>
                  <a:srgbClr val="4D4F40"/>
                </a:solidFill>
                <a:latin typeface="Rokkitt Light"/>
                <a:ea typeface="Rokkitt Light"/>
                <a:cs typeface="Rokkitt Light"/>
                <a:sym typeface="Rokkitt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9" r:id="rId8"/>
    <p:sldLayoutId id="2147483660" r:id="rId9"/>
    <p:sldLayoutId id="2147483664" r:id="rId10"/>
    <p:sldLayoutId id="2147483665" r:id="rId11"/>
    <p:sldLayoutId id="2147483667" r:id="rId12"/>
    <p:sldLayoutId id="2147483668" r:id="rId13"/>
    <p:sldLayoutId id="214748366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in/sanja-arsova-69151584/" TargetMode="External"/><Relationship Id="rId3" Type="http://schemas.openxmlformats.org/officeDocument/2006/relationships/image" Target="../media/image28.jpeg"/><Relationship Id="rId7" Type="http://schemas.openxmlformats.org/officeDocument/2006/relationships/hyperlink" Target="http://www.seerc.or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retrace-itn.eu/" TargetMode="External"/><Relationship Id="rId5" Type="http://schemas.openxmlformats.org/officeDocument/2006/relationships/hyperlink" Target="mailto:SArsova1@sheffield.ac.uk" TargetMode="External"/><Relationship Id="rId4" Type="http://schemas.openxmlformats.org/officeDocument/2006/relationships/hyperlink" Target="mailto:asanja@seerc.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webpages.uidaho.edu/~mbolin/thanuskodi-lpp.htm" TargetMode="External"/><Relationship Id="rId3" Type="http://schemas.openxmlformats.org/officeDocument/2006/relationships/hyperlink" Target="https://doi.org/10.3390/su11113025" TargetMode="External"/><Relationship Id="rId7" Type="http://schemas.openxmlformats.org/officeDocument/2006/relationships/hyperlink" Target="https://doi.org/10.3390/resources8020090"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doi.org/10.1111/jiec.12597" TargetMode="External"/><Relationship Id="rId5" Type="http://schemas.openxmlformats.org/officeDocument/2006/relationships/hyperlink" Target="https://doi.org/10.1016/j.jclepro.2019.04.193" TargetMode="External"/><Relationship Id="rId4" Type="http://schemas.openxmlformats.org/officeDocument/2006/relationships/hyperlink" Target="https://doi.org/10.3390/su10124398" TargetMode="External"/><Relationship Id="rId9" Type="http://schemas.openxmlformats.org/officeDocument/2006/relationships/hyperlink" Target="https://doi.org/10.2495/SDP-V14-N1-31-4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6"/>
          <p:cNvPicPr preferRelativeResize="0"/>
          <p:nvPr/>
        </p:nvPicPr>
        <p:blipFill rotWithShape="1">
          <a:blip r:embed="rId3">
            <a:alphaModFix/>
          </a:blip>
          <a:srcRect l="20233" t="12796" r="12921" b="30804"/>
          <a:stretch/>
        </p:blipFill>
        <p:spPr>
          <a:xfrm>
            <a:off x="0" y="0"/>
            <a:ext cx="9143998" cy="5143501"/>
          </a:xfrm>
          <a:prstGeom prst="rect">
            <a:avLst/>
          </a:prstGeom>
          <a:noFill/>
          <a:ln>
            <a:noFill/>
          </a:ln>
        </p:spPr>
      </p:pic>
      <p:sp>
        <p:nvSpPr>
          <p:cNvPr id="124" name="Google Shape;124;p26"/>
          <p:cNvSpPr/>
          <p:nvPr/>
        </p:nvSpPr>
        <p:spPr>
          <a:xfrm>
            <a:off x="0" y="-19200"/>
            <a:ext cx="9144000" cy="5162700"/>
          </a:xfrm>
          <a:prstGeom prst="rect">
            <a:avLst/>
          </a:prstGeom>
          <a:solidFill>
            <a:srgbClr val="FFFFFF">
              <a:alpha val="11150"/>
            </a:srgbClr>
          </a:solidFill>
          <a:ln>
            <a:noFill/>
          </a:ln>
        </p:spPr>
        <p:txBody>
          <a:bodyPr spcFirstLastPara="1" wrap="square" lIns="91425" tIns="91425" rIns="91425" bIns="91425" anchor="ctr" anchorCtr="0">
            <a:noAutofit/>
          </a:bodyPr>
          <a:lstStyle/>
          <a:p>
            <a:pPr lvl="0"/>
            <a:endParaRPr dirty="0"/>
          </a:p>
        </p:txBody>
      </p:sp>
      <p:sp>
        <p:nvSpPr>
          <p:cNvPr id="125" name="Google Shape;125;p26"/>
          <p:cNvSpPr txBox="1">
            <a:spLocks noGrp="1"/>
          </p:cNvSpPr>
          <p:nvPr>
            <p:ph type="title"/>
          </p:nvPr>
        </p:nvSpPr>
        <p:spPr>
          <a:xfrm>
            <a:off x="2036233" y="2030948"/>
            <a:ext cx="7319908" cy="1019490"/>
          </a:xfrm>
          <a:prstGeom prst="rect">
            <a:avLst/>
          </a:prstGeom>
        </p:spPr>
        <p:txBody>
          <a:bodyPr spcFirstLastPara="1" wrap="square" lIns="0" tIns="0" rIns="0" bIns="0" anchor="b" anchorCtr="0">
            <a:noAutofit/>
          </a:bodyPr>
          <a:lstStyle/>
          <a:p>
            <a:pPr lvl="0"/>
            <a:r>
              <a:rPr lang="en-US" sz="2500" dirty="0" smtClean="0">
                <a:solidFill>
                  <a:srgbClr val="F8FFF5"/>
                </a:solidFill>
              </a:rPr>
              <a:t>Circular Economy in the regional context: </a:t>
            </a:r>
            <a:br>
              <a:rPr lang="en-US" sz="2500" dirty="0" smtClean="0">
                <a:solidFill>
                  <a:srgbClr val="F8FFF5"/>
                </a:solidFill>
              </a:rPr>
            </a:br>
            <a:r>
              <a:rPr lang="en-US" sz="2500" dirty="0" smtClean="0">
                <a:solidFill>
                  <a:srgbClr val="F8FFF5"/>
                </a:solidFill>
              </a:rPr>
              <a:t>A systematic literature review and </a:t>
            </a:r>
            <a:r>
              <a:rPr lang="en-US" sz="2500" dirty="0" err="1" smtClean="0">
                <a:solidFill>
                  <a:srgbClr val="F8FFF5"/>
                </a:solidFill>
              </a:rPr>
              <a:t>bibliometric</a:t>
            </a:r>
            <a:r>
              <a:rPr lang="en-US" sz="2500" dirty="0" smtClean="0">
                <a:solidFill>
                  <a:srgbClr val="F8FFF5"/>
                </a:solidFill>
              </a:rPr>
              <a:t> analysis </a:t>
            </a:r>
            <a:endParaRPr sz="2500" dirty="0">
              <a:solidFill>
                <a:srgbClr val="F8FFF5"/>
              </a:solidFill>
            </a:endParaRPr>
          </a:p>
        </p:txBody>
      </p:sp>
      <p:sp>
        <p:nvSpPr>
          <p:cNvPr id="126" name="Google Shape;126;p26"/>
          <p:cNvSpPr txBox="1">
            <a:spLocks noGrp="1"/>
          </p:cNvSpPr>
          <p:nvPr>
            <p:ph type="subTitle" idx="1"/>
          </p:nvPr>
        </p:nvSpPr>
        <p:spPr>
          <a:xfrm>
            <a:off x="4059674" y="3103278"/>
            <a:ext cx="2863560" cy="995310"/>
          </a:xfrm>
          <a:prstGeom prst="rect">
            <a:avLst/>
          </a:prstGeom>
        </p:spPr>
        <p:txBody>
          <a:bodyPr spcFirstLastPara="1" wrap="square" lIns="0" tIns="0" rIns="0" bIns="0" anchor="t" anchorCtr="0">
            <a:noAutofit/>
          </a:bodyPr>
          <a:lstStyle/>
          <a:p>
            <a:pPr marL="0" indent="0"/>
            <a:r>
              <a:rPr lang="en-US" sz="1400" dirty="0" smtClean="0"/>
              <a:t>8th International Workshop  </a:t>
            </a:r>
          </a:p>
          <a:p>
            <a:pPr marL="0" indent="0"/>
            <a:r>
              <a:rPr lang="en-US" sz="1400" dirty="0" smtClean="0"/>
              <a:t>Advances in Cleaner Production</a:t>
            </a:r>
          </a:p>
          <a:p>
            <a:pPr marL="0" indent="0"/>
            <a:endParaRPr lang="en-US" sz="1400" dirty="0" smtClean="0"/>
          </a:p>
          <a:p>
            <a:pPr marL="0" indent="0"/>
            <a:r>
              <a:rPr lang="en-US" sz="1400" dirty="0" smtClean="0"/>
              <a:t>13 – 15 November 2019</a:t>
            </a:r>
          </a:p>
          <a:p>
            <a:pPr marL="0" indent="0"/>
            <a:r>
              <a:rPr lang="en-US" sz="1400" dirty="0" err="1" smtClean="0"/>
              <a:t>Sanya</a:t>
            </a:r>
            <a:r>
              <a:rPr lang="en-US" sz="1400" dirty="0" smtClean="0"/>
              <a:t>, China</a:t>
            </a:r>
          </a:p>
          <a:p>
            <a:pPr marL="0" indent="0"/>
            <a:endParaRPr lang="en-US" sz="1400" dirty="0" smtClean="0"/>
          </a:p>
          <a:p>
            <a:pPr marL="0" lvl="0" indent="0"/>
            <a:endParaRPr lang="en-US" sz="1400" dirty="0" smtClean="0">
              <a:solidFill>
                <a:srgbClr val="F8FFF5"/>
              </a:solidFill>
            </a:endParaRPr>
          </a:p>
        </p:txBody>
      </p:sp>
      <p:pic>
        <p:nvPicPr>
          <p:cNvPr id="8" name="Picture 7" descr="workshop-30072642.png"/>
          <p:cNvPicPr>
            <a:picLocks noChangeAspect="1"/>
          </p:cNvPicPr>
          <p:nvPr/>
        </p:nvPicPr>
        <p:blipFill>
          <a:blip r:embed="rId4"/>
          <a:stretch>
            <a:fillRect/>
          </a:stretch>
        </p:blipFill>
        <p:spPr>
          <a:xfrm>
            <a:off x="6237856" y="0"/>
            <a:ext cx="2906144" cy="998706"/>
          </a:xfrm>
          <a:prstGeom prst="rect">
            <a:avLst/>
          </a:prstGeom>
          <a:ln>
            <a:noFill/>
          </a:ln>
          <a:effectLst>
            <a:outerShdw blurRad="190500" algn="tl" rotWithShape="0">
              <a:srgbClr val="000000">
                <a:alpha val="70000"/>
              </a:srgbClr>
            </a:outerShdw>
          </a:effectLst>
        </p:spPr>
      </p:pic>
      <p:pic>
        <p:nvPicPr>
          <p:cNvPr id="9" name="Picture 8" descr="ReTRaCe-Logo-Final.jpg"/>
          <p:cNvPicPr>
            <a:picLocks noChangeAspect="1"/>
          </p:cNvPicPr>
          <p:nvPr/>
        </p:nvPicPr>
        <p:blipFill>
          <a:blip r:embed="rId5"/>
          <a:srcRect l="14477" t="33960" r="15946" b="31511"/>
          <a:stretch>
            <a:fillRect/>
          </a:stretch>
        </p:blipFill>
        <p:spPr>
          <a:xfrm>
            <a:off x="7321685" y="3977886"/>
            <a:ext cx="1822315" cy="639508"/>
          </a:xfrm>
          <a:prstGeom prst="rect">
            <a:avLst/>
          </a:prstGeom>
        </p:spPr>
      </p:pic>
      <p:pic>
        <p:nvPicPr>
          <p:cNvPr id="10" name="Picture 9" descr="seerc_high_resolution7.jpg"/>
          <p:cNvPicPr>
            <a:picLocks noChangeAspect="1"/>
          </p:cNvPicPr>
          <p:nvPr/>
        </p:nvPicPr>
        <p:blipFill>
          <a:blip r:embed="rId6"/>
          <a:stretch>
            <a:fillRect/>
          </a:stretch>
        </p:blipFill>
        <p:spPr>
          <a:xfrm>
            <a:off x="7330390" y="4643334"/>
            <a:ext cx="918666" cy="454768"/>
          </a:xfrm>
          <a:prstGeom prst="rect">
            <a:avLst/>
          </a:prstGeom>
        </p:spPr>
      </p:pic>
      <p:pic>
        <p:nvPicPr>
          <p:cNvPr id="11" name="Picture 10" descr="sheffield.png"/>
          <p:cNvPicPr>
            <a:picLocks noChangeAspect="1"/>
          </p:cNvPicPr>
          <p:nvPr/>
        </p:nvPicPr>
        <p:blipFill>
          <a:blip r:embed="rId7"/>
          <a:srcRect t="13431"/>
          <a:stretch>
            <a:fillRect/>
          </a:stretch>
        </p:blipFill>
        <p:spPr>
          <a:xfrm>
            <a:off x="8274996" y="4643334"/>
            <a:ext cx="869004" cy="451185"/>
          </a:xfrm>
          <a:prstGeom prst="rect">
            <a:avLst/>
          </a:prstGeom>
        </p:spPr>
      </p:pic>
      <p:sp>
        <p:nvSpPr>
          <p:cNvPr id="12" name="Google Shape;126;p26"/>
          <p:cNvSpPr txBox="1">
            <a:spLocks/>
          </p:cNvSpPr>
          <p:nvPr/>
        </p:nvSpPr>
        <p:spPr>
          <a:xfrm>
            <a:off x="19455" y="4905616"/>
            <a:ext cx="5317787" cy="237884"/>
          </a:xfrm>
          <a:prstGeom prst="rect">
            <a:avLst/>
          </a:prstGeom>
          <a:noFill/>
          <a:ln>
            <a:noFill/>
          </a:ln>
        </p:spPr>
        <p:txBody>
          <a:bodyPr spcFirstLastPara="1" wrap="square" lIns="0" tIns="0" rIns="0" bIns="0" anchor="t" anchorCtr="0">
            <a:noAutofit/>
          </a:bodyPr>
          <a:lstStyle/>
          <a:p>
            <a:pPr lvl="0">
              <a:buClr>
                <a:srgbClr val="4D4F40"/>
              </a:buClr>
              <a:buSzPts val="1200"/>
            </a:pPr>
            <a:r>
              <a:rPr lang="en-US" sz="800" b="1" dirty="0" smtClean="0">
                <a:solidFill>
                  <a:schemeClr val="bg1"/>
                </a:solidFill>
                <a:latin typeface="Rokkitt Light"/>
                <a:ea typeface="Rokkitt Light"/>
                <a:cs typeface="Rokkitt Light"/>
                <a:sym typeface="Rokkitt Light"/>
              </a:rPr>
              <a:t>The project has received funding from the European Union’s Horizon 2020 research and innovation </a:t>
            </a:r>
            <a:r>
              <a:rPr lang="en-US" sz="800" b="1" dirty="0" err="1" smtClean="0">
                <a:solidFill>
                  <a:schemeClr val="bg1"/>
                </a:solidFill>
                <a:latin typeface="Rokkitt Light"/>
                <a:ea typeface="Rokkitt Light"/>
                <a:cs typeface="Rokkitt Light"/>
                <a:sym typeface="Rokkitt Light"/>
              </a:rPr>
              <a:t>programme</a:t>
            </a:r>
            <a:r>
              <a:rPr lang="en-US" sz="800" b="1" dirty="0" smtClean="0">
                <a:solidFill>
                  <a:schemeClr val="bg1"/>
                </a:solidFill>
                <a:latin typeface="Rokkitt Light"/>
                <a:ea typeface="Rokkitt Light"/>
                <a:cs typeface="Rokkitt Light"/>
                <a:sym typeface="Rokkitt Light"/>
              </a:rPr>
              <a:t> under</a:t>
            </a:r>
          </a:p>
          <a:p>
            <a:pPr lvl="0">
              <a:buClr>
                <a:srgbClr val="4D4F40"/>
              </a:buClr>
              <a:buSzPts val="1200"/>
            </a:pPr>
            <a:r>
              <a:rPr lang="en-US" sz="800" b="1" dirty="0" smtClean="0">
                <a:solidFill>
                  <a:schemeClr val="bg1"/>
                </a:solidFill>
                <a:latin typeface="Rokkitt Light"/>
                <a:ea typeface="Rokkitt Light"/>
                <a:cs typeface="Rokkitt Light"/>
                <a:sym typeface="Rokkitt Light"/>
              </a:rPr>
              <a:t>the Marie </a:t>
            </a:r>
            <a:r>
              <a:rPr lang="en-US" sz="800" b="1" dirty="0" err="1" smtClean="0">
                <a:solidFill>
                  <a:schemeClr val="bg1"/>
                </a:solidFill>
                <a:latin typeface="Rokkitt Light"/>
                <a:ea typeface="Rokkitt Light"/>
                <a:cs typeface="Rokkitt Light"/>
                <a:sym typeface="Rokkitt Light"/>
              </a:rPr>
              <a:t>Skłodowska</a:t>
            </a:r>
            <a:r>
              <a:rPr lang="en-US" sz="800" b="1" dirty="0" smtClean="0">
                <a:solidFill>
                  <a:schemeClr val="bg1"/>
                </a:solidFill>
                <a:latin typeface="Rokkitt Light"/>
                <a:ea typeface="Rokkitt Light"/>
                <a:cs typeface="Rokkitt Light"/>
                <a:sym typeface="Rokkitt Light"/>
              </a:rPr>
              <a:t>-Curie European Training Networks grant agreement </a:t>
            </a:r>
            <a:r>
              <a:rPr lang="en-US" sz="800" b="1" dirty="0" err="1" smtClean="0">
                <a:solidFill>
                  <a:schemeClr val="bg1"/>
                </a:solidFill>
                <a:latin typeface="Rokkitt Light"/>
                <a:ea typeface="Rokkitt Light"/>
                <a:cs typeface="Rokkitt Light"/>
                <a:sym typeface="Rokkitt Light"/>
              </a:rPr>
              <a:t>ReTraCE</a:t>
            </a:r>
            <a:r>
              <a:rPr lang="en-US" sz="800" b="1" dirty="0" smtClean="0">
                <a:solidFill>
                  <a:schemeClr val="bg1"/>
                </a:solidFill>
                <a:latin typeface="Rokkitt Light"/>
                <a:ea typeface="Rokkitt Light"/>
                <a:cs typeface="Rokkitt Light"/>
                <a:sym typeface="Rokkitt Light"/>
              </a:rPr>
              <a:t> No 814247</a:t>
            </a:r>
            <a:endParaRPr kumimoji="0" lang="en-US" sz="800" b="1" i="0" u="none" strike="noStrike" kern="0" cap="none" spc="0" normalizeH="0" baseline="0" noProof="0" dirty="0" smtClean="0">
              <a:ln>
                <a:noFill/>
              </a:ln>
              <a:solidFill>
                <a:schemeClr val="bg1"/>
              </a:solidFill>
              <a:effectLst/>
              <a:uLnTx/>
              <a:uFillTx/>
              <a:latin typeface="Rokkitt Light"/>
              <a:ea typeface="Rokkitt Light"/>
              <a:cs typeface="Rokkitt Light"/>
              <a:sym typeface="Rokkitt Light"/>
            </a:endParaRPr>
          </a:p>
          <a:p>
            <a:pPr marL="0" marR="0" lvl="0" indent="0" defTabSz="914400" rtl="0" eaLnBrk="1" fontAlgn="auto" latinLnBrk="0" hangingPunct="1">
              <a:lnSpc>
                <a:spcPct val="100000"/>
              </a:lnSpc>
              <a:spcBef>
                <a:spcPts val="0"/>
              </a:spcBef>
              <a:spcAft>
                <a:spcPts val="0"/>
              </a:spcAft>
              <a:buClr>
                <a:srgbClr val="4D4F40"/>
              </a:buClr>
              <a:buSzPts val="1200"/>
              <a:buFont typeface="Rokkitt Light"/>
              <a:buNone/>
              <a:tabLst/>
              <a:defRPr/>
            </a:pPr>
            <a:endParaRPr kumimoji="0" lang="en-US" sz="1050" b="0" i="0" u="none" strike="noStrike" kern="0" cap="none" spc="0" normalizeH="0" baseline="0" noProof="0" dirty="0" smtClean="0">
              <a:ln>
                <a:noFill/>
              </a:ln>
              <a:solidFill>
                <a:schemeClr val="bg1"/>
              </a:solidFill>
              <a:effectLst/>
              <a:uLnTx/>
              <a:uFillTx/>
              <a:latin typeface="Rokkitt Light"/>
              <a:ea typeface="Rokkitt Light"/>
              <a:cs typeface="Rokkitt Light"/>
              <a:sym typeface="Rokkitt Light"/>
            </a:endParaRPr>
          </a:p>
        </p:txBody>
      </p:sp>
      <p:pic>
        <p:nvPicPr>
          <p:cNvPr id="13" name="Picture 12" descr="European_Commission-logo-90D40D91EA-seeklogo.com.png"/>
          <p:cNvPicPr>
            <a:picLocks noChangeAspect="1"/>
          </p:cNvPicPr>
          <p:nvPr/>
        </p:nvPicPr>
        <p:blipFill>
          <a:blip r:embed="rId8"/>
          <a:stretch>
            <a:fillRect/>
          </a:stretch>
        </p:blipFill>
        <p:spPr>
          <a:xfrm>
            <a:off x="5252936" y="4893207"/>
            <a:ext cx="384848" cy="237323"/>
          </a:xfrm>
          <a:prstGeom prst="rect">
            <a:avLst/>
          </a:prstGeom>
        </p:spPr>
      </p:pic>
      <p:sp>
        <p:nvSpPr>
          <p:cNvPr id="14" name="Google Shape;125;p26"/>
          <p:cNvSpPr txBox="1">
            <a:spLocks/>
          </p:cNvSpPr>
          <p:nvPr/>
        </p:nvSpPr>
        <p:spPr>
          <a:xfrm>
            <a:off x="19455" y="3819724"/>
            <a:ext cx="2555132" cy="1044102"/>
          </a:xfrm>
          <a:prstGeom prst="rect">
            <a:avLst/>
          </a:prstGeom>
          <a:solidFill>
            <a:schemeClr val="tx1">
              <a:lumMod val="50000"/>
              <a:lumOff val="50000"/>
              <a:alpha val="79000"/>
            </a:schemeClr>
          </a:solidFill>
          <a:ln>
            <a:noFill/>
          </a:ln>
        </p:spPr>
        <p:txBody>
          <a:bodyPr spcFirstLastPara="1" wrap="square" lIns="0" tIns="0" rIns="0" bIns="0" anchor="b" anchorCtr="0">
            <a:noAutofit/>
          </a:bodyPr>
          <a:lstStyle/>
          <a:p>
            <a:pPr marL="0" marR="0" lvl="0" indent="0" defTabSz="914400" rtl="0" eaLnBrk="1" fontAlgn="auto" latinLnBrk="0" hangingPunct="1">
              <a:lnSpc>
                <a:spcPct val="100000"/>
              </a:lnSpc>
              <a:spcBef>
                <a:spcPts val="0"/>
              </a:spcBef>
              <a:spcAft>
                <a:spcPts val="0"/>
              </a:spcAft>
              <a:buClr>
                <a:srgbClr val="C6D9BB"/>
              </a:buClr>
              <a:buSzPts val="3300"/>
              <a:buFont typeface="Chau Philomene One"/>
              <a:buNone/>
              <a:tabLst/>
              <a:defRPr/>
            </a:pPr>
            <a:r>
              <a:rPr kumimoji="0" lang="en-US" sz="1600" i="0" u="none" strike="noStrike" kern="0" cap="none" spc="0" normalizeH="0" baseline="0" noProof="0" dirty="0" err="1" smtClean="0">
                <a:ln>
                  <a:noFill/>
                </a:ln>
                <a:solidFill>
                  <a:srgbClr val="F8FFF5"/>
                </a:solidFill>
                <a:uLnTx/>
                <a:uFillTx/>
                <a:latin typeface="Chau Philomene One"/>
                <a:ea typeface="Chau Philomene One"/>
                <a:cs typeface="Chau Philomene One"/>
                <a:sym typeface="Chau Philomene One"/>
              </a:rPr>
              <a:t>Sanja</a:t>
            </a:r>
            <a:r>
              <a:rPr kumimoji="0" lang="en-US" sz="1600" i="0" u="none" strike="noStrike" kern="0" cap="none" spc="0" normalizeH="0" baseline="0" noProof="0" dirty="0" smtClean="0">
                <a:ln>
                  <a:noFill/>
                </a:ln>
                <a:solidFill>
                  <a:srgbClr val="F8FFF5"/>
                </a:solidFill>
                <a:uLnTx/>
                <a:uFillTx/>
                <a:latin typeface="Chau Philomene One"/>
                <a:ea typeface="Chau Philomene One"/>
                <a:cs typeface="Chau Philomene One"/>
                <a:sym typeface="Chau Philomene One"/>
              </a:rPr>
              <a:t> </a:t>
            </a:r>
            <a:r>
              <a:rPr kumimoji="0" lang="en-US" sz="1600" i="0" u="none" strike="noStrike" kern="0" cap="none" spc="0" normalizeH="0" baseline="0" noProof="0" dirty="0" err="1" smtClean="0">
                <a:ln>
                  <a:noFill/>
                </a:ln>
                <a:solidFill>
                  <a:srgbClr val="F8FFF5"/>
                </a:solidFill>
                <a:uLnTx/>
                <a:uFillTx/>
                <a:latin typeface="Chau Philomene One"/>
                <a:ea typeface="Chau Philomene One"/>
                <a:cs typeface="Chau Philomene One"/>
                <a:sym typeface="Chau Philomene One"/>
              </a:rPr>
              <a:t>Arsova</a:t>
            </a:r>
            <a:r>
              <a:rPr kumimoji="0" lang="en-US" sz="1600" i="0" u="none" strike="noStrike" kern="0" cap="none" spc="0" normalizeH="0" baseline="0" noProof="0" dirty="0" smtClean="0">
                <a:ln>
                  <a:noFill/>
                </a:ln>
                <a:solidFill>
                  <a:srgbClr val="F8FFF5"/>
                </a:solidFill>
                <a:uLnTx/>
                <a:uFillTx/>
                <a:latin typeface="Chau Philomene One"/>
                <a:ea typeface="Chau Philomene One"/>
                <a:cs typeface="Chau Philomene One"/>
                <a:sym typeface="Chau Philomene One"/>
              </a:rPr>
              <a:t>, PhD Candidate</a:t>
            </a:r>
          </a:p>
          <a:p>
            <a:pPr marL="0" marR="0" lvl="0" indent="0" defTabSz="914400" rtl="0" eaLnBrk="1" fontAlgn="auto" latinLnBrk="0" hangingPunct="1">
              <a:lnSpc>
                <a:spcPct val="100000"/>
              </a:lnSpc>
              <a:spcBef>
                <a:spcPts val="0"/>
              </a:spcBef>
              <a:spcAft>
                <a:spcPts val="0"/>
              </a:spcAft>
              <a:buClr>
                <a:srgbClr val="C6D9BB"/>
              </a:buClr>
              <a:buSzPts val="3300"/>
              <a:buFont typeface="Chau Philomene One"/>
              <a:buNone/>
              <a:tabLst/>
              <a:defRPr/>
            </a:pPr>
            <a:r>
              <a:rPr lang="en-US" sz="1600" dirty="0" smtClean="0">
                <a:solidFill>
                  <a:srgbClr val="F8FFF5"/>
                </a:solidFill>
                <a:latin typeface="Chau Philomene One"/>
                <a:ea typeface="Chau Philomene One"/>
                <a:cs typeface="Chau Philomene One"/>
                <a:sym typeface="Chau Philomene One"/>
              </a:rPr>
              <a:t>Prof. Andrea Genovese</a:t>
            </a:r>
          </a:p>
          <a:p>
            <a:pPr marL="0" marR="0" lvl="0" indent="0" defTabSz="914400" rtl="0" eaLnBrk="1" fontAlgn="auto" latinLnBrk="0" hangingPunct="1">
              <a:lnSpc>
                <a:spcPct val="100000"/>
              </a:lnSpc>
              <a:spcBef>
                <a:spcPts val="0"/>
              </a:spcBef>
              <a:spcAft>
                <a:spcPts val="0"/>
              </a:spcAft>
              <a:buClr>
                <a:srgbClr val="C6D9BB"/>
              </a:buClr>
              <a:buSzPts val="3300"/>
              <a:buFont typeface="Chau Philomene One"/>
              <a:buNone/>
              <a:tabLst/>
              <a:defRPr/>
            </a:pPr>
            <a:r>
              <a:rPr kumimoji="0" lang="en-US" sz="1600" i="0" u="none" strike="noStrike" kern="0" cap="none" spc="0" normalizeH="0" baseline="0" noProof="0" dirty="0" smtClean="0">
                <a:ln>
                  <a:noFill/>
                </a:ln>
                <a:solidFill>
                  <a:srgbClr val="F8FFF5"/>
                </a:solidFill>
                <a:uLnTx/>
                <a:uFillTx/>
                <a:latin typeface="Chau Philomene One"/>
                <a:ea typeface="Chau Philomene One"/>
                <a:cs typeface="Chau Philomene One"/>
                <a:sym typeface="Chau Philomene One"/>
              </a:rPr>
              <a:t>Prof.</a:t>
            </a:r>
            <a:r>
              <a:rPr kumimoji="0" lang="en-US" sz="1600" i="0" u="none" strike="noStrike" kern="0" cap="none" spc="0" normalizeH="0" noProof="0" dirty="0" smtClean="0">
                <a:ln>
                  <a:noFill/>
                </a:ln>
                <a:solidFill>
                  <a:srgbClr val="F8FFF5"/>
                </a:solidFill>
                <a:uLnTx/>
                <a:uFillTx/>
                <a:latin typeface="Chau Philomene One"/>
                <a:ea typeface="Chau Philomene One"/>
                <a:cs typeface="Chau Philomene One"/>
                <a:sym typeface="Chau Philomene One"/>
              </a:rPr>
              <a:t> </a:t>
            </a:r>
            <a:r>
              <a:rPr kumimoji="0" lang="en-US" sz="1600" i="0" u="none" strike="noStrike" kern="0" cap="none" spc="0" normalizeH="0" noProof="0" dirty="0" err="1" smtClean="0">
                <a:ln>
                  <a:noFill/>
                </a:ln>
                <a:solidFill>
                  <a:srgbClr val="F8FFF5"/>
                </a:solidFill>
                <a:uLnTx/>
                <a:uFillTx/>
                <a:latin typeface="Chau Philomene One"/>
                <a:ea typeface="Chau Philomene One"/>
                <a:cs typeface="Chau Philomene One"/>
                <a:sym typeface="Chau Philomene One"/>
              </a:rPr>
              <a:t>Panagiotis</a:t>
            </a:r>
            <a:r>
              <a:rPr kumimoji="0" lang="en-US" sz="1600" i="0" u="none" strike="noStrike" kern="0" cap="none" spc="0" normalizeH="0" noProof="0" dirty="0" smtClean="0">
                <a:ln>
                  <a:noFill/>
                </a:ln>
                <a:solidFill>
                  <a:srgbClr val="F8FFF5"/>
                </a:solidFill>
                <a:uLnTx/>
                <a:uFillTx/>
                <a:latin typeface="Chau Philomene One"/>
                <a:ea typeface="Chau Philomene One"/>
                <a:cs typeface="Chau Philomene One"/>
                <a:sym typeface="Chau Philomene One"/>
              </a:rPr>
              <a:t> </a:t>
            </a:r>
            <a:r>
              <a:rPr kumimoji="0" lang="en-US" sz="1600" i="0" u="none" strike="noStrike" kern="0" cap="none" spc="0" normalizeH="0" noProof="0" dirty="0" err="1" smtClean="0">
                <a:ln>
                  <a:noFill/>
                </a:ln>
                <a:solidFill>
                  <a:srgbClr val="F8FFF5"/>
                </a:solidFill>
                <a:uLnTx/>
                <a:uFillTx/>
                <a:latin typeface="Chau Philomene One"/>
                <a:ea typeface="Chau Philomene One"/>
                <a:cs typeface="Chau Philomene One"/>
                <a:sym typeface="Chau Philomene One"/>
              </a:rPr>
              <a:t>Ketikidis</a:t>
            </a:r>
            <a:endParaRPr kumimoji="0" lang="en-US" sz="1600" i="0" u="none" strike="noStrike" kern="0" cap="none" spc="0" normalizeH="0" noProof="0" dirty="0" smtClean="0">
              <a:ln>
                <a:noFill/>
              </a:ln>
              <a:solidFill>
                <a:srgbClr val="F8FFF5"/>
              </a:solidFill>
              <a:uLnTx/>
              <a:uFillTx/>
              <a:latin typeface="Chau Philomene One"/>
              <a:ea typeface="Chau Philomene One"/>
              <a:cs typeface="Chau Philomene One"/>
              <a:sym typeface="Chau Philomene One"/>
            </a:endParaRPr>
          </a:p>
          <a:p>
            <a:pPr marL="0" marR="0" lvl="0" indent="0" defTabSz="914400" rtl="0" eaLnBrk="1" fontAlgn="auto" latinLnBrk="0" hangingPunct="1">
              <a:lnSpc>
                <a:spcPct val="100000"/>
              </a:lnSpc>
              <a:spcBef>
                <a:spcPts val="0"/>
              </a:spcBef>
              <a:spcAft>
                <a:spcPts val="0"/>
              </a:spcAft>
              <a:buClr>
                <a:srgbClr val="C6D9BB"/>
              </a:buClr>
              <a:buSzPts val="3300"/>
              <a:buFont typeface="Chau Philomene One"/>
              <a:buNone/>
              <a:tabLst/>
              <a:defRPr/>
            </a:pPr>
            <a:r>
              <a:rPr lang="en-US" sz="1600" baseline="0" dirty="0" smtClean="0">
                <a:solidFill>
                  <a:srgbClr val="F8FFF5"/>
                </a:solidFill>
                <a:latin typeface="Chau Philomene One"/>
                <a:ea typeface="Chau Philomene One"/>
                <a:cs typeface="Chau Philomene One"/>
                <a:sym typeface="Chau Philomene One"/>
              </a:rPr>
              <a:t>Dr.</a:t>
            </a:r>
            <a:r>
              <a:rPr lang="en-US" sz="1600" dirty="0" smtClean="0">
                <a:solidFill>
                  <a:srgbClr val="F8FFF5"/>
                </a:solidFill>
                <a:latin typeface="Chau Philomene One"/>
                <a:ea typeface="Chau Philomene One"/>
                <a:cs typeface="Chau Philomene One"/>
                <a:sym typeface="Chau Philomene One"/>
              </a:rPr>
              <a:t> Adrian Solomon</a:t>
            </a:r>
            <a:endParaRPr kumimoji="0" lang="en-US" sz="1600" i="0" u="none" strike="noStrike" kern="0" cap="none" spc="0" normalizeH="0" baseline="0" noProof="0" dirty="0">
              <a:ln>
                <a:noFill/>
              </a:ln>
              <a:solidFill>
                <a:srgbClr val="F8FFF5"/>
              </a:solidFill>
              <a:uLnTx/>
              <a:uFillTx/>
              <a:latin typeface="Chau Philomene One"/>
              <a:ea typeface="Chau Philomene One"/>
              <a:cs typeface="Chau Philomene One"/>
              <a:sym typeface="Chau Philomene On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1"/>
          <p:cNvSpPr txBox="1">
            <a:spLocks noGrp="1"/>
          </p:cNvSpPr>
          <p:nvPr>
            <p:ph type="title"/>
          </p:nvPr>
        </p:nvSpPr>
        <p:spPr>
          <a:xfrm>
            <a:off x="379376" y="91854"/>
            <a:ext cx="8545800" cy="40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smtClean="0"/>
              <a:t>CITATIONS AND IMPACT</a:t>
            </a:r>
            <a:endParaRPr dirty="0"/>
          </a:p>
        </p:txBody>
      </p:sp>
      <p:pic>
        <p:nvPicPr>
          <p:cNvPr id="1027" name="Picture 3"/>
          <p:cNvPicPr>
            <a:picLocks noChangeAspect="1" noChangeArrowheads="1"/>
          </p:cNvPicPr>
          <p:nvPr/>
        </p:nvPicPr>
        <p:blipFill>
          <a:blip r:embed="rId3"/>
          <a:srcRect/>
          <a:stretch>
            <a:fillRect/>
          </a:stretch>
        </p:blipFill>
        <p:spPr bwMode="auto">
          <a:xfrm>
            <a:off x="488953" y="3105465"/>
            <a:ext cx="2590745" cy="2001460"/>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153620" y="773530"/>
            <a:ext cx="5669280" cy="2055032"/>
          </a:xfrm>
          <a:prstGeom prst="rect">
            <a:avLst/>
          </a:prstGeom>
          <a:noFill/>
          <a:ln w="9525">
            <a:noFill/>
            <a:miter lim="800000"/>
            <a:headEnd/>
            <a:tailEnd/>
          </a:ln>
        </p:spPr>
      </p:pic>
      <p:sp>
        <p:nvSpPr>
          <p:cNvPr id="7" name="Google Shape;372;p41"/>
          <p:cNvSpPr txBox="1">
            <a:spLocks/>
          </p:cNvSpPr>
          <p:nvPr/>
        </p:nvSpPr>
        <p:spPr>
          <a:xfrm>
            <a:off x="195277" y="471026"/>
            <a:ext cx="2643021" cy="260494"/>
          </a:xfrm>
          <a:prstGeom prst="rect">
            <a:avLst/>
          </a:prstGeom>
          <a:noFill/>
          <a:ln>
            <a:noFill/>
          </a:ln>
        </p:spPr>
        <p:txBody>
          <a:bodyPr spcFirstLastPara="1" wrap="square" lIns="0" tIns="0" rIns="0" bIns="0" anchor="t" anchorCtr="0">
            <a:noAutofit/>
          </a:bodyPr>
          <a:lstStyle/>
          <a:p>
            <a:pPr marL="0" marR="0" lvl="0" indent="0" defTabSz="914400" rtl="0" eaLnBrk="1" fontAlgn="auto" latinLnBrk="0" hangingPunct="1">
              <a:lnSpc>
                <a:spcPct val="100000"/>
              </a:lnSpc>
              <a:spcBef>
                <a:spcPts val="0"/>
              </a:spcBef>
              <a:spcAft>
                <a:spcPts val="0"/>
              </a:spcAft>
              <a:buClr>
                <a:srgbClr val="4D4F40"/>
              </a:buClr>
              <a:buSzPts val="2500"/>
              <a:buFont typeface="Chau Philomene One"/>
              <a:buNone/>
              <a:tabLst/>
              <a:defRPr/>
            </a:pPr>
            <a:r>
              <a:rPr kumimoji="0" lang="en-US" sz="1800" b="0" i="0" u="none" strike="noStrike" kern="0" cap="none" spc="0" normalizeH="0" baseline="0" noProof="0" dirty="0" smtClean="0">
                <a:ln>
                  <a:noFill/>
                </a:ln>
                <a:solidFill>
                  <a:srgbClr val="4D4F40"/>
                </a:solidFill>
                <a:effectLst/>
                <a:uLnTx/>
                <a:uFillTx/>
                <a:latin typeface="Chau Philomene One"/>
                <a:ea typeface="Chau Philomene One"/>
                <a:cs typeface="Chau Philomene One"/>
                <a:sym typeface="Chau Philomene One"/>
              </a:rPr>
              <a:t>Most cited</a:t>
            </a:r>
            <a:r>
              <a:rPr kumimoji="0" lang="en-US" sz="1800" b="0" i="0" u="none" strike="noStrike" kern="0" cap="none" spc="0" normalizeH="0" noProof="0" dirty="0" smtClean="0">
                <a:ln>
                  <a:noFill/>
                </a:ln>
                <a:solidFill>
                  <a:srgbClr val="4D4F40"/>
                </a:solidFill>
                <a:effectLst/>
                <a:uLnTx/>
                <a:uFillTx/>
                <a:latin typeface="Chau Philomene One"/>
                <a:ea typeface="Chau Philomene One"/>
                <a:cs typeface="Chau Philomene One"/>
                <a:sym typeface="Chau Philomene One"/>
              </a:rPr>
              <a:t> articles</a:t>
            </a:r>
            <a:endParaRPr kumimoji="0" lang="en-US" sz="1800" b="0" i="0" u="none" strike="noStrike" kern="0" cap="none" spc="0" normalizeH="0" baseline="0" noProof="0" dirty="0">
              <a:ln>
                <a:noFill/>
              </a:ln>
              <a:solidFill>
                <a:srgbClr val="4D4F40"/>
              </a:solidFill>
              <a:effectLst/>
              <a:uLnTx/>
              <a:uFillTx/>
              <a:latin typeface="Chau Philomene One"/>
              <a:ea typeface="Chau Philomene One"/>
              <a:cs typeface="Chau Philomene One"/>
              <a:sym typeface="Chau Philomene One"/>
            </a:endParaRPr>
          </a:p>
        </p:txBody>
      </p:sp>
      <p:sp>
        <p:nvSpPr>
          <p:cNvPr id="8" name="Rectangle 7"/>
          <p:cNvSpPr/>
          <p:nvPr/>
        </p:nvSpPr>
        <p:spPr>
          <a:xfrm>
            <a:off x="124359" y="738834"/>
            <a:ext cx="5939943" cy="9509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30139" y="899770"/>
            <a:ext cx="2691992" cy="474489"/>
          </a:xfrm>
          <a:prstGeom prst="rect">
            <a:avLst/>
          </a:prstGeom>
          <a:noFill/>
        </p:spPr>
        <p:txBody>
          <a:bodyPr wrap="square" rtlCol="0">
            <a:spAutoFit/>
          </a:bodyPr>
          <a:lstStyle/>
          <a:p>
            <a:pPr>
              <a:spcBef>
                <a:spcPts val="100"/>
              </a:spcBef>
            </a:pPr>
            <a:r>
              <a:rPr lang="en-US" sz="1200" dirty="0" smtClean="0">
                <a:solidFill>
                  <a:srgbClr val="4D4F40"/>
                </a:solidFill>
                <a:latin typeface="Rokkitt Light"/>
                <a:ea typeface="Rokkitt Light"/>
                <a:cs typeface="Rokkitt Light"/>
                <a:sym typeface="Rokkitt Light"/>
              </a:rPr>
              <a:t>Published in:</a:t>
            </a:r>
          </a:p>
          <a:p>
            <a:pPr>
              <a:spcBef>
                <a:spcPts val="100"/>
              </a:spcBef>
            </a:pPr>
            <a:r>
              <a:rPr lang="en-US" sz="1200" b="1" dirty="0" smtClean="0">
                <a:solidFill>
                  <a:srgbClr val="4D4F40"/>
                </a:solidFill>
                <a:latin typeface="Rokkitt Light"/>
                <a:ea typeface="Rokkitt Light"/>
                <a:cs typeface="Rokkitt Light"/>
                <a:sym typeface="Rokkitt Light"/>
              </a:rPr>
              <a:t>Journal of Cleaner Production</a:t>
            </a:r>
            <a:endParaRPr lang="en-US" sz="1200" b="1" dirty="0">
              <a:solidFill>
                <a:srgbClr val="4D4F40"/>
              </a:solidFill>
              <a:latin typeface="Rokkitt Light"/>
              <a:ea typeface="Rokkitt Light"/>
              <a:cs typeface="Rokkitt Light"/>
              <a:sym typeface="Rokkitt Light"/>
            </a:endParaRPr>
          </a:p>
        </p:txBody>
      </p:sp>
      <p:pic>
        <p:nvPicPr>
          <p:cNvPr id="1029" name="Picture 5"/>
          <p:cNvPicPr>
            <a:picLocks noChangeAspect="1" noChangeArrowheads="1"/>
          </p:cNvPicPr>
          <p:nvPr/>
        </p:nvPicPr>
        <p:blipFill>
          <a:blip r:embed="rId5"/>
          <a:srcRect/>
          <a:stretch>
            <a:fillRect/>
          </a:stretch>
        </p:blipFill>
        <p:spPr bwMode="auto">
          <a:xfrm>
            <a:off x="3511297" y="3065147"/>
            <a:ext cx="2266501" cy="1923820"/>
          </a:xfrm>
          <a:prstGeom prst="rect">
            <a:avLst/>
          </a:prstGeom>
          <a:noFill/>
          <a:ln w="9525">
            <a:noFill/>
            <a:miter lim="800000"/>
            <a:headEnd/>
            <a:tailEnd/>
          </a:ln>
        </p:spPr>
      </p:pic>
      <p:pic>
        <p:nvPicPr>
          <p:cNvPr id="1030" name="Picture 6"/>
          <p:cNvPicPr>
            <a:picLocks noChangeAspect="1" noChangeArrowheads="1"/>
          </p:cNvPicPr>
          <p:nvPr/>
        </p:nvPicPr>
        <p:blipFill>
          <a:blip r:embed="rId6"/>
          <a:srcRect/>
          <a:stretch>
            <a:fillRect/>
          </a:stretch>
        </p:blipFill>
        <p:spPr bwMode="auto">
          <a:xfrm>
            <a:off x="6195363" y="3057753"/>
            <a:ext cx="2334160" cy="1779269"/>
          </a:xfrm>
          <a:prstGeom prst="rect">
            <a:avLst/>
          </a:prstGeom>
          <a:noFill/>
          <a:ln w="9525">
            <a:noFill/>
            <a:miter lim="800000"/>
            <a:headEnd/>
            <a:tailEnd/>
          </a:ln>
        </p:spPr>
      </p:pic>
      <p:grpSp>
        <p:nvGrpSpPr>
          <p:cNvPr id="12" name="Ομάδα 56"/>
          <p:cNvGrpSpPr/>
          <p:nvPr/>
        </p:nvGrpSpPr>
        <p:grpSpPr>
          <a:xfrm>
            <a:off x="3215080" y="2984601"/>
            <a:ext cx="296217" cy="329185"/>
            <a:chOff x="6593950" y="2087220"/>
            <a:chExt cx="1803151" cy="1692613"/>
          </a:xfrm>
        </p:grpSpPr>
        <p:sp>
          <p:nvSpPr>
            <p:cNvPr id="13" name="Google Shape;134;p27"/>
            <p:cNvSpPr/>
            <p:nvPr/>
          </p:nvSpPr>
          <p:spPr>
            <a:xfrm>
              <a:off x="6733570" y="2087220"/>
              <a:ext cx="1626460"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14" name="Google Shape;171;p30"/>
            <p:cNvSpPr txBox="1">
              <a:spLocks/>
            </p:cNvSpPr>
            <p:nvPr/>
          </p:nvSpPr>
          <p:spPr>
            <a:xfrm>
              <a:off x="6593950" y="2262294"/>
              <a:ext cx="1803151" cy="114208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b="1" dirty="0" smtClean="0">
                  <a:solidFill>
                    <a:srgbClr val="F8FFF5"/>
                  </a:solidFill>
                </a:rPr>
                <a:t>02</a:t>
              </a:r>
              <a:endParaRPr lang="en-US" sz="1100" b="1" dirty="0">
                <a:solidFill>
                  <a:srgbClr val="F8FFF5"/>
                </a:solidFill>
              </a:endParaRPr>
            </a:p>
          </p:txBody>
        </p:sp>
      </p:grpSp>
      <p:grpSp>
        <p:nvGrpSpPr>
          <p:cNvPr id="15" name="Ομάδα 56"/>
          <p:cNvGrpSpPr/>
          <p:nvPr/>
        </p:nvGrpSpPr>
        <p:grpSpPr>
          <a:xfrm>
            <a:off x="214627" y="2954120"/>
            <a:ext cx="296217" cy="329185"/>
            <a:chOff x="6772057" y="2124833"/>
            <a:chExt cx="1803150" cy="1692614"/>
          </a:xfrm>
        </p:grpSpPr>
        <p:sp>
          <p:nvSpPr>
            <p:cNvPr id="16" name="Google Shape;134;p27"/>
            <p:cNvSpPr/>
            <p:nvPr/>
          </p:nvSpPr>
          <p:spPr>
            <a:xfrm>
              <a:off x="6822625" y="2124833"/>
              <a:ext cx="1626461" cy="1692614"/>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17" name="Google Shape;171;p30"/>
            <p:cNvSpPr txBox="1">
              <a:spLocks/>
            </p:cNvSpPr>
            <p:nvPr/>
          </p:nvSpPr>
          <p:spPr>
            <a:xfrm>
              <a:off x="6772057" y="2262300"/>
              <a:ext cx="1803150" cy="114208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b="1" dirty="0" smtClean="0">
                  <a:solidFill>
                    <a:srgbClr val="F8FFF5"/>
                  </a:solidFill>
                </a:rPr>
                <a:t>01</a:t>
              </a:r>
              <a:endParaRPr lang="en-US" sz="1100" b="1" dirty="0">
                <a:solidFill>
                  <a:srgbClr val="F8FFF5"/>
                </a:solidFill>
              </a:endParaRPr>
            </a:p>
          </p:txBody>
        </p:sp>
      </p:grpSp>
      <p:grpSp>
        <p:nvGrpSpPr>
          <p:cNvPr id="18" name="Ομάδα 56"/>
          <p:cNvGrpSpPr/>
          <p:nvPr/>
        </p:nvGrpSpPr>
        <p:grpSpPr>
          <a:xfrm>
            <a:off x="5911950" y="2967531"/>
            <a:ext cx="296217" cy="329185"/>
            <a:chOff x="6683001" y="2087220"/>
            <a:chExt cx="1803150" cy="1692613"/>
          </a:xfrm>
        </p:grpSpPr>
        <p:sp>
          <p:nvSpPr>
            <p:cNvPr id="19" name="Google Shape;134;p27"/>
            <p:cNvSpPr/>
            <p:nvPr/>
          </p:nvSpPr>
          <p:spPr>
            <a:xfrm>
              <a:off x="6733570" y="2087220"/>
              <a:ext cx="1626460"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20" name="Google Shape;171;p30"/>
            <p:cNvSpPr txBox="1">
              <a:spLocks/>
            </p:cNvSpPr>
            <p:nvPr/>
          </p:nvSpPr>
          <p:spPr>
            <a:xfrm>
              <a:off x="6683001" y="2224687"/>
              <a:ext cx="1803150" cy="114208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b="1" dirty="0" smtClean="0">
                  <a:solidFill>
                    <a:srgbClr val="F8FFF5"/>
                  </a:solidFill>
                </a:rPr>
                <a:t>03</a:t>
              </a:r>
              <a:endParaRPr lang="en-US" sz="1100" b="1" dirty="0">
                <a:solidFill>
                  <a:srgbClr val="F8FFF5"/>
                </a:solidFill>
              </a:endParaRPr>
            </a:p>
          </p:txBody>
        </p:sp>
      </p:grpSp>
      <p:sp>
        <p:nvSpPr>
          <p:cNvPr id="21" name="Rectangle 20"/>
          <p:cNvSpPr/>
          <p:nvPr/>
        </p:nvSpPr>
        <p:spPr>
          <a:xfrm>
            <a:off x="167031" y="2946806"/>
            <a:ext cx="8538057" cy="7839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1311;p59"/>
          <p:cNvSpPr/>
          <p:nvPr/>
        </p:nvSpPr>
        <p:spPr>
          <a:xfrm rot="1631705" flipH="1">
            <a:off x="6024399" y="1520144"/>
            <a:ext cx="1537283" cy="1213953"/>
          </a:xfrm>
          <a:custGeom>
            <a:avLst/>
            <a:gdLst/>
            <a:ahLst/>
            <a:cxnLst/>
            <a:rect l="l" t="t" r="r" b="b"/>
            <a:pathLst>
              <a:path w="20063" h="15295" extrusionOk="0">
                <a:moveTo>
                  <a:pt x="10657" y="1"/>
                </a:moveTo>
                <a:cubicBezTo>
                  <a:pt x="5482" y="1"/>
                  <a:pt x="1229" y="4371"/>
                  <a:pt x="2698" y="11301"/>
                </a:cubicBezTo>
                <a:lnTo>
                  <a:pt x="1" y="11404"/>
                </a:lnTo>
                <a:lnTo>
                  <a:pt x="5762" y="15295"/>
                </a:lnTo>
                <a:lnTo>
                  <a:pt x="6899" y="9166"/>
                </a:lnTo>
                <a:lnTo>
                  <a:pt x="4924" y="10543"/>
                </a:lnTo>
                <a:cubicBezTo>
                  <a:pt x="2470" y="5336"/>
                  <a:pt x="6367" y="689"/>
                  <a:pt x="11516" y="689"/>
                </a:cubicBezTo>
                <a:cubicBezTo>
                  <a:pt x="14266" y="689"/>
                  <a:pt x="17374" y="2014"/>
                  <a:pt x="20063" y="5287"/>
                </a:cubicBezTo>
                <a:cubicBezTo>
                  <a:pt x="17311" y="1626"/>
                  <a:pt x="13813" y="1"/>
                  <a:pt x="10657" y="1"/>
                </a:cubicBez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Ομάδα 56"/>
          <p:cNvGrpSpPr/>
          <p:nvPr/>
        </p:nvGrpSpPr>
        <p:grpSpPr>
          <a:xfrm>
            <a:off x="8119873" y="0"/>
            <a:ext cx="1082649" cy="1126541"/>
            <a:chOff x="6638473" y="2087220"/>
            <a:chExt cx="1803150" cy="1692613"/>
          </a:xfrm>
        </p:grpSpPr>
        <p:sp>
          <p:nvSpPr>
            <p:cNvPr id="24" name="Google Shape;134;p27"/>
            <p:cNvSpPr/>
            <p:nvPr/>
          </p:nvSpPr>
          <p:spPr>
            <a:xfrm>
              <a:off x="6721386" y="2087220"/>
              <a:ext cx="1626461"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25" name="Google Shape;171;p30"/>
            <p:cNvSpPr txBox="1">
              <a:spLocks/>
            </p:cNvSpPr>
            <p:nvPr/>
          </p:nvSpPr>
          <p:spPr>
            <a:xfrm>
              <a:off x="6638473" y="2563197"/>
              <a:ext cx="1803150" cy="114208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dirty="0" smtClean="0">
                  <a:solidFill>
                    <a:srgbClr val="F8FFF5"/>
                  </a:solidFill>
                </a:rPr>
                <a:t>03</a:t>
              </a:r>
              <a:endParaRPr lang="en-US" sz="6600" dirty="0">
                <a:solidFill>
                  <a:srgbClr val="F8FFF5"/>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fade">
                                      <p:cBhvr>
                                        <p:cTn id="29" dur="1000"/>
                                        <p:tgtEl>
                                          <p:spTgt spid="1029"/>
                                        </p:tgtEl>
                                      </p:cBhvr>
                                    </p:animEffect>
                                    <p:anim calcmode="lin" valueType="num">
                                      <p:cBhvr>
                                        <p:cTn id="30" dur="1000" fill="hold"/>
                                        <p:tgtEl>
                                          <p:spTgt spid="1029"/>
                                        </p:tgtEl>
                                        <p:attrNameLst>
                                          <p:attrName>ppt_x</p:attrName>
                                        </p:attrNameLst>
                                      </p:cBhvr>
                                      <p:tavLst>
                                        <p:tav tm="0">
                                          <p:val>
                                            <p:strVal val="#ppt_x"/>
                                          </p:val>
                                        </p:tav>
                                        <p:tav tm="100000">
                                          <p:val>
                                            <p:strVal val="#ppt_x"/>
                                          </p:val>
                                        </p:tav>
                                      </p:tavLst>
                                    </p:anim>
                                    <p:anim calcmode="lin" valueType="num">
                                      <p:cBhvr>
                                        <p:cTn id="31"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1000"/>
                                        <p:tgtEl>
                                          <p:spTgt spid="1030"/>
                                        </p:tgtEl>
                                      </p:cBhvr>
                                    </p:animEffect>
                                    <p:anim calcmode="lin" valueType="num">
                                      <p:cBhvr>
                                        <p:cTn id="42" dur="1000" fill="hold"/>
                                        <p:tgtEl>
                                          <p:spTgt spid="1030"/>
                                        </p:tgtEl>
                                        <p:attrNameLst>
                                          <p:attrName>ppt_x</p:attrName>
                                        </p:attrNameLst>
                                      </p:cBhvr>
                                      <p:tavLst>
                                        <p:tav tm="0">
                                          <p:val>
                                            <p:strVal val="#ppt_x"/>
                                          </p:val>
                                        </p:tav>
                                        <p:tav tm="100000">
                                          <p:val>
                                            <p:strVal val="#ppt_x"/>
                                          </p:val>
                                        </p:tav>
                                      </p:tavLst>
                                    </p:anim>
                                    <p:anim calcmode="lin" valueType="num">
                                      <p:cBhvr>
                                        <p:cTn id="4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1"/>
          <p:cNvSpPr/>
          <p:nvPr/>
        </p:nvSpPr>
        <p:spPr>
          <a:xfrm flipH="1">
            <a:off x="6207900" y="0"/>
            <a:ext cx="2936100" cy="5143500"/>
          </a:xfrm>
          <a:prstGeom prst="rect">
            <a:avLst/>
          </a:pr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1"/>
          <p:cNvSpPr txBox="1">
            <a:spLocks noGrp="1"/>
          </p:cNvSpPr>
          <p:nvPr>
            <p:ph type="title"/>
          </p:nvPr>
        </p:nvSpPr>
        <p:spPr>
          <a:xfrm>
            <a:off x="1445147" y="914400"/>
            <a:ext cx="3580395" cy="62179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solidFill>
                  <a:srgbClr val="4D4F40"/>
                </a:solidFill>
              </a:rPr>
              <a:t>TOP FOUR JOURNALS</a:t>
            </a:r>
            <a:endParaRPr dirty="0">
              <a:solidFill>
                <a:srgbClr val="F8FFF5"/>
              </a:solidFill>
            </a:endParaRPr>
          </a:p>
        </p:txBody>
      </p:sp>
      <p:sp>
        <p:nvSpPr>
          <p:cNvPr id="805" name="Google Shape;805;p51"/>
          <p:cNvSpPr txBox="1">
            <a:spLocks noGrp="1"/>
          </p:cNvSpPr>
          <p:nvPr>
            <p:ph type="subTitle" idx="1"/>
          </p:nvPr>
        </p:nvSpPr>
        <p:spPr>
          <a:xfrm>
            <a:off x="6247180" y="1875871"/>
            <a:ext cx="2677363" cy="984372"/>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tx2"/>
              </a:buClr>
              <a:buFont typeface="Wingdings" pitchFamily="2" charset="2"/>
              <a:buChar char="v"/>
            </a:pPr>
            <a:r>
              <a:rPr lang="en-US" sz="1200" b="1" dirty="0" smtClean="0"/>
              <a:t> Most of the papers are published in </a:t>
            </a:r>
          </a:p>
          <a:p>
            <a:pPr marL="0" lvl="0" indent="0" algn="l" rtl="0">
              <a:spcBef>
                <a:spcPts val="0"/>
              </a:spcBef>
              <a:spcAft>
                <a:spcPts val="0"/>
              </a:spcAft>
              <a:buNone/>
            </a:pPr>
            <a:r>
              <a:rPr lang="en-US" sz="1200" b="1" dirty="0" smtClean="0"/>
              <a:t>Journal of Cleaner Production (37%)</a:t>
            </a:r>
          </a:p>
          <a:p>
            <a:pPr marL="0" lvl="0" indent="0" algn="l" rtl="0">
              <a:spcBef>
                <a:spcPts val="0"/>
              </a:spcBef>
              <a:spcAft>
                <a:spcPts val="0"/>
              </a:spcAft>
              <a:buNone/>
            </a:pPr>
            <a:endParaRPr lang="en-US" sz="1200" b="1" dirty="0" smtClean="0">
              <a:solidFill>
                <a:srgbClr val="F8FFF5"/>
              </a:solidFill>
            </a:endParaRPr>
          </a:p>
          <a:p>
            <a:pPr marL="0" lvl="0" indent="0" algn="l" rtl="0">
              <a:spcBef>
                <a:spcPts val="0"/>
              </a:spcBef>
              <a:spcAft>
                <a:spcPts val="0"/>
              </a:spcAft>
              <a:buClr>
                <a:schemeClr val="tx2"/>
              </a:buClr>
              <a:buFont typeface="Wingdings" pitchFamily="2" charset="2"/>
              <a:buChar char="v"/>
            </a:pPr>
            <a:r>
              <a:rPr lang="en-US" sz="1200" b="1" dirty="0" smtClean="0"/>
              <a:t> More than half of the papers are published in only 4 Journals (61%)</a:t>
            </a:r>
          </a:p>
          <a:p>
            <a:pPr marL="0" lvl="0" indent="0" algn="l" rtl="0">
              <a:spcBef>
                <a:spcPts val="0"/>
              </a:spcBef>
              <a:spcAft>
                <a:spcPts val="0"/>
              </a:spcAft>
              <a:buClr>
                <a:schemeClr val="tx2"/>
              </a:buClr>
              <a:buFont typeface="Wingdings" pitchFamily="2" charset="2"/>
              <a:buChar char="v"/>
            </a:pPr>
            <a:endParaRPr lang="en-US" sz="1200" b="1" dirty="0" smtClean="0">
              <a:solidFill>
                <a:srgbClr val="F8FFF5"/>
              </a:solidFill>
            </a:endParaRPr>
          </a:p>
          <a:p>
            <a:pPr marL="0" lvl="0" indent="0" algn="l" rtl="0">
              <a:spcBef>
                <a:spcPts val="0"/>
              </a:spcBef>
              <a:spcAft>
                <a:spcPts val="0"/>
              </a:spcAft>
              <a:buClr>
                <a:schemeClr val="tx2"/>
              </a:buClr>
            </a:pPr>
            <a:endParaRPr sz="1200" b="1" dirty="0">
              <a:solidFill>
                <a:srgbClr val="F8FFF5"/>
              </a:solidFill>
            </a:endParaRPr>
          </a:p>
        </p:txBody>
      </p:sp>
      <p:sp>
        <p:nvSpPr>
          <p:cNvPr id="806" name="Google Shape;806;p51"/>
          <p:cNvSpPr/>
          <p:nvPr/>
        </p:nvSpPr>
        <p:spPr>
          <a:xfrm flipH="1">
            <a:off x="75" y="1650600"/>
            <a:ext cx="1152300" cy="3492900"/>
          </a:xfrm>
          <a:prstGeom prst="rect">
            <a:avLst/>
          </a:pr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3" name="Google Shape;813;p51"/>
          <p:cNvPicPr preferRelativeResize="0"/>
          <p:nvPr/>
        </p:nvPicPr>
        <p:blipFill rotWithShape="1">
          <a:blip r:embed="rId3">
            <a:alphaModFix/>
          </a:blip>
          <a:srcRect l="13016" t="110" r="62247" b="47329"/>
          <a:stretch/>
        </p:blipFill>
        <p:spPr>
          <a:xfrm>
            <a:off x="0" y="1650601"/>
            <a:ext cx="1152298" cy="3492894"/>
          </a:xfrm>
          <a:prstGeom prst="rect">
            <a:avLst/>
          </a:prstGeom>
          <a:noFill/>
          <a:ln>
            <a:noFill/>
          </a:ln>
        </p:spPr>
      </p:pic>
      <p:sp>
        <p:nvSpPr>
          <p:cNvPr id="814" name="Google Shape;814;p51"/>
          <p:cNvSpPr/>
          <p:nvPr/>
        </p:nvSpPr>
        <p:spPr>
          <a:xfrm flipH="1">
            <a:off x="0" y="1650600"/>
            <a:ext cx="1152300" cy="3492900"/>
          </a:xfrm>
          <a:prstGeom prst="rect">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p:cNvPicPr>
            <a:picLocks noChangeAspect="1" noChangeArrowheads="1"/>
          </p:cNvPicPr>
          <p:nvPr/>
        </p:nvPicPr>
        <p:blipFill>
          <a:blip r:embed="rId4"/>
          <a:srcRect/>
          <a:stretch>
            <a:fillRect/>
          </a:stretch>
        </p:blipFill>
        <p:spPr bwMode="auto">
          <a:xfrm>
            <a:off x="1241376" y="1748332"/>
            <a:ext cx="4866817" cy="1325651"/>
          </a:xfrm>
          <a:prstGeom prst="rect">
            <a:avLst/>
          </a:prstGeom>
          <a:noFill/>
          <a:ln w="9525">
            <a:noFill/>
            <a:miter lim="800000"/>
            <a:headEnd/>
            <a:tailEnd/>
          </a:ln>
        </p:spPr>
      </p:pic>
      <p:grpSp>
        <p:nvGrpSpPr>
          <p:cNvPr id="17" name="Ομάδα 56"/>
          <p:cNvGrpSpPr/>
          <p:nvPr/>
        </p:nvGrpSpPr>
        <p:grpSpPr>
          <a:xfrm>
            <a:off x="1079039" y="3906304"/>
            <a:ext cx="1386183" cy="1237196"/>
            <a:chOff x="6638473" y="2087220"/>
            <a:chExt cx="1803150" cy="1692613"/>
          </a:xfrm>
        </p:grpSpPr>
        <p:sp>
          <p:nvSpPr>
            <p:cNvPr id="18" name="Google Shape;134;p27"/>
            <p:cNvSpPr/>
            <p:nvPr/>
          </p:nvSpPr>
          <p:spPr>
            <a:xfrm>
              <a:off x="6733570" y="2087220"/>
              <a:ext cx="1626460"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19" name="Google Shape;171;p30"/>
            <p:cNvSpPr txBox="1">
              <a:spLocks/>
            </p:cNvSpPr>
            <p:nvPr/>
          </p:nvSpPr>
          <p:spPr>
            <a:xfrm>
              <a:off x="6638473" y="2563197"/>
              <a:ext cx="1803150" cy="114208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dirty="0" smtClean="0">
                  <a:solidFill>
                    <a:srgbClr val="F8FFF5"/>
                  </a:solidFill>
                </a:rPr>
                <a:t>03</a:t>
              </a:r>
              <a:endParaRPr lang="en-US" sz="6600" dirty="0">
                <a:solidFill>
                  <a:srgbClr val="F8FFF5"/>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3"/>
          <p:cNvSpPr txBox="1">
            <a:spLocks noGrp="1"/>
          </p:cNvSpPr>
          <p:nvPr>
            <p:ph type="title"/>
          </p:nvPr>
        </p:nvSpPr>
        <p:spPr>
          <a:xfrm>
            <a:off x="408637" y="391777"/>
            <a:ext cx="8545800" cy="40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smtClean="0"/>
              <a:t>DIMENSIONS ANALYSED </a:t>
            </a:r>
            <a:endParaRPr dirty="0"/>
          </a:p>
        </p:txBody>
      </p:sp>
      <p:sp>
        <p:nvSpPr>
          <p:cNvPr id="654" name="Google Shape;654;p43"/>
          <p:cNvSpPr txBox="1"/>
          <p:nvPr/>
        </p:nvSpPr>
        <p:spPr>
          <a:xfrm>
            <a:off x="155344" y="3061259"/>
            <a:ext cx="1944115" cy="1386384"/>
          </a:xfrm>
          <a:prstGeom prst="rect">
            <a:avLst/>
          </a:prstGeom>
          <a:noFill/>
          <a:ln>
            <a:noFill/>
          </a:ln>
        </p:spPr>
        <p:txBody>
          <a:bodyPr spcFirstLastPara="1" wrap="square" lIns="0" tIns="6700" rIns="0" bIns="0" anchor="t" anchorCtr="0">
            <a:noAutofit/>
          </a:bodyPr>
          <a:lstStyle/>
          <a:p>
            <a:pPr marL="12700" marR="0" lvl="0" indent="0" rtl="0">
              <a:lnSpc>
                <a:spcPct val="100000"/>
              </a:lnSpc>
              <a:spcBef>
                <a:spcPts val="800"/>
              </a:spcBef>
              <a:spcAft>
                <a:spcPts val="0"/>
              </a:spcAft>
              <a:buFontTx/>
              <a:buChar char="-"/>
            </a:pPr>
            <a:r>
              <a:rPr lang="en-US" sz="1100" dirty="0" smtClean="0">
                <a:solidFill>
                  <a:srgbClr val="4D4F40"/>
                </a:solidFill>
                <a:latin typeface="Rokkitt Light"/>
                <a:ea typeface="Rokkitt Light"/>
                <a:cs typeface="Rokkitt Light"/>
                <a:sym typeface="Rokkitt Light"/>
              </a:rPr>
              <a:t> Type of Paper</a:t>
            </a:r>
          </a:p>
          <a:p>
            <a:pPr marL="12700" marR="0" lvl="0" indent="0" rtl="0">
              <a:lnSpc>
                <a:spcPct val="100000"/>
              </a:lnSpc>
              <a:spcBef>
                <a:spcPts val="800"/>
              </a:spcBef>
              <a:spcAft>
                <a:spcPts val="0"/>
              </a:spcAft>
              <a:buFontTx/>
              <a:buChar char="-"/>
            </a:pPr>
            <a:r>
              <a:rPr lang="en-US" sz="1100" dirty="0" smtClean="0">
                <a:solidFill>
                  <a:srgbClr val="4D4F40"/>
                </a:solidFill>
                <a:latin typeface="Rokkitt Light"/>
                <a:ea typeface="Rokkitt Light"/>
                <a:cs typeface="Rokkitt Light"/>
                <a:sym typeface="Rokkitt Light"/>
              </a:rPr>
              <a:t> Applied Research Methods</a:t>
            </a:r>
          </a:p>
          <a:p>
            <a:pPr marL="12700" marR="0" lvl="0" indent="0" rtl="0">
              <a:lnSpc>
                <a:spcPct val="100000"/>
              </a:lnSpc>
              <a:spcBef>
                <a:spcPts val="800"/>
              </a:spcBef>
              <a:spcAft>
                <a:spcPts val="0"/>
              </a:spcAft>
              <a:buFontTx/>
              <a:buChar char="-"/>
            </a:pPr>
            <a:r>
              <a:rPr lang="en-US" sz="1100" dirty="0" smtClean="0">
                <a:solidFill>
                  <a:srgbClr val="4D4F40"/>
                </a:solidFill>
                <a:latin typeface="Rokkitt Light"/>
                <a:ea typeface="Rokkitt Light"/>
                <a:cs typeface="Rokkitt Light"/>
                <a:sym typeface="Rokkitt Light"/>
              </a:rPr>
              <a:t> Social Theories used/mentioned</a:t>
            </a:r>
          </a:p>
          <a:p>
            <a:pPr marL="12700" marR="0" lvl="0" indent="0" rtl="0">
              <a:lnSpc>
                <a:spcPct val="100000"/>
              </a:lnSpc>
              <a:spcBef>
                <a:spcPts val="800"/>
              </a:spcBef>
              <a:spcAft>
                <a:spcPts val="0"/>
              </a:spcAft>
              <a:buFontTx/>
              <a:buChar char="-"/>
            </a:pPr>
            <a:r>
              <a:rPr lang="en-US" sz="1100" dirty="0" smtClean="0">
                <a:solidFill>
                  <a:srgbClr val="4D4F40"/>
                </a:solidFill>
                <a:latin typeface="Rokkitt Light"/>
                <a:ea typeface="Rokkitt Light"/>
                <a:cs typeface="Rokkitt Light"/>
                <a:sym typeface="Rokkitt Light"/>
              </a:rPr>
              <a:t> Level of Analysis </a:t>
            </a:r>
            <a:endParaRPr sz="1100" dirty="0">
              <a:solidFill>
                <a:srgbClr val="4D4F40"/>
              </a:solidFill>
              <a:latin typeface="Rokkitt Light"/>
              <a:ea typeface="Rokkitt Light"/>
              <a:cs typeface="Rokkitt Light"/>
              <a:sym typeface="Rokkitt Light"/>
            </a:endParaRPr>
          </a:p>
        </p:txBody>
      </p:sp>
      <p:sp>
        <p:nvSpPr>
          <p:cNvPr id="655" name="Google Shape;655;p43"/>
          <p:cNvSpPr txBox="1"/>
          <p:nvPr/>
        </p:nvSpPr>
        <p:spPr>
          <a:xfrm>
            <a:off x="4137605" y="3127098"/>
            <a:ext cx="1524357" cy="1035254"/>
          </a:xfrm>
          <a:prstGeom prst="rect">
            <a:avLst/>
          </a:prstGeom>
          <a:noFill/>
          <a:ln>
            <a:noFill/>
          </a:ln>
        </p:spPr>
        <p:txBody>
          <a:bodyPr spcFirstLastPara="1" wrap="square" lIns="0" tIns="6700" rIns="0" bIns="0" anchor="t" anchorCtr="0">
            <a:noAutofit/>
          </a:bodyPr>
          <a:lstStyle/>
          <a:p>
            <a:pPr marL="12700" marR="0" lvl="0" indent="0" rtl="0">
              <a:lnSpc>
                <a:spcPct val="100000"/>
              </a:lnSpc>
              <a:spcBef>
                <a:spcPts val="800"/>
              </a:spcBef>
              <a:spcAft>
                <a:spcPts val="0"/>
              </a:spcAft>
              <a:buFontTx/>
              <a:buChar char="-"/>
            </a:pPr>
            <a:r>
              <a:rPr lang="en-US" sz="1100" dirty="0" smtClean="0">
                <a:solidFill>
                  <a:srgbClr val="4D4F40"/>
                </a:solidFill>
                <a:latin typeface="Rokkitt Light"/>
                <a:ea typeface="Rokkitt Light"/>
                <a:cs typeface="Rokkitt Light"/>
                <a:sym typeface="Rokkitt Light"/>
              </a:rPr>
              <a:t> Stakeholder groups</a:t>
            </a:r>
          </a:p>
          <a:p>
            <a:pPr marL="12700" marR="0" lvl="0" indent="0" rtl="0">
              <a:lnSpc>
                <a:spcPct val="100000"/>
              </a:lnSpc>
              <a:spcBef>
                <a:spcPts val="800"/>
              </a:spcBef>
              <a:spcAft>
                <a:spcPts val="0"/>
              </a:spcAft>
              <a:buFontTx/>
              <a:buChar char="-"/>
            </a:pPr>
            <a:r>
              <a:rPr lang="en-US" sz="1100" dirty="0" smtClean="0">
                <a:solidFill>
                  <a:srgbClr val="4D4F40"/>
                </a:solidFill>
                <a:latin typeface="Rokkitt Light"/>
                <a:ea typeface="Rokkitt Light"/>
                <a:cs typeface="Rokkitt Light"/>
                <a:sym typeface="Rokkitt Light"/>
              </a:rPr>
              <a:t> Individual Stakeholders</a:t>
            </a:r>
          </a:p>
          <a:p>
            <a:pPr marL="12700" marR="0" lvl="0" indent="0" rtl="0">
              <a:lnSpc>
                <a:spcPct val="100000"/>
              </a:lnSpc>
              <a:spcBef>
                <a:spcPts val="800"/>
              </a:spcBef>
              <a:spcAft>
                <a:spcPts val="0"/>
              </a:spcAft>
              <a:buFontTx/>
              <a:buChar char="-"/>
            </a:pPr>
            <a:r>
              <a:rPr lang="en-US" sz="1100" dirty="0" smtClean="0">
                <a:solidFill>
                  <a:srgbClr val="4D4F40"/>
                </a:solidFill>
                <a:latin typeface="Rokkitt Light"/>
                <a:ea typeface="Rokkitt Light"/>
                <a:cs typeface="Rokkitt Light"/>
                <a:sym typeface="Rokkitt Light"/>
              </a:rPr>
              <a:t> Regional Stakeholders</a:t>
            </a:r>
            <a:endParaRPr sz="1100" dirty="0">
              <a:solidFill>
                <a:srgbClr val="4D4F40"/>
              </a:solidFill>
              <a:latin typeface="Rokkitt Light"/>
              <a:ea typeface="Rokkitt Light"/>
              <a:cs typeface="Rokkitt Light"/>
              <a:sym typeface="Rokkitt Light"/>
            </a:endParaRPr>
          </a:p>
        </p:txBody>
      </p:sp>
      <p:cxnSp>
        <p:nvCxnSpPr>
          <p:cNvPr id="656" name="Google Shape;656;p43"/>
          <p:cNvCxnSpPr/>
          <p:nvPr/>
        </p:nvCxnSpPr>
        <p:spPr>
          <a:xfrm>
            <a:off x="270662" y="2574950"/>
            <a:ext cx="8558784" cy="7316"/>
          </a:xfrm>
          <a:prstGeom prst="straightConnector1">
            <a:avLst/>
          </a:prstGeom>
          <a:noFill/>
          <a:ln w="19050" cap="flat" cmpd="sng">
            <a:solidFill>
              <a:srgbClr val="4D4F40"/>
            </a:solidFill>
            <a:prstDash val="solid"/>
            <a:round/>
            <a:headEnd type="oval" w="med" len="med"/>
            <a:tailEnd type="oval" w="med" len="med"/>
          </a:ln>
        </p:spPr>
      </p:cxnSp>
      <p:grpSp>
        <p:nvGrpSpPr>
          <p:cNvPr id="657" name="Google Shape;657;p43"/>
          <p:cNvGrpSpPr/>
          <p:nvPr/>
        </p:nvGrpSpPr>
        <p:grpSpPr>
          <a:xfrm>
            <a:off x="501512" y="2041817"/>
            <a:ext cx="598260" cy="780000"/>
            <a:chOff x="5270475" y="3516975"/>
            <a:chExt cx="1143900" cy="1491397"/>
          </a:xfrm>
        </p:grpSpPr>
        <p:sp>
          <p:nvSpPr>
            <p:cNvPr id="658" name="Google Shape;658;p43"/>
            <p:cNvSpPr/>
            <p:nvPr/>
          </p:nvSpPr>
          <p:spPr>
            <a:xfrm>
              <a:off x="5270475" y="3519550"/>
              <a:ext cx="626075" cy="592525"/>
            </a:xfrm>
            <a:custGeom>
              <a:avLst/>
              <a:gdLst/>
              <a:ahLst/>
              <a:cxnLst/>
              <a:rect l="l" t="t" r="r" b="b"/>
              <a:pathLst>
                <a:path w="25043" h="23701" extrusionOk="0">
                  <a:moveTo>
                    <a:pt x="1414" y="0"/>
                  </a:moveTo>
                  <a:lnTo>
                    <a:pt x="1414" y="0"/>
                  </a:lnTo>
                  <a:cubicBezTo>
                    <a:pt x="1413" y="1"/>
                    <a:pt x="1" y="9391"/>
                    <a:pt x="7817" y="17208"/>
                  </a:cubicBezTo>
                  <a:cubicBezTo>
                    <a:pt x="13583" y="22960"/>
                    <a:pt x="20286" y="23700"/>
                    <a:pt x="23354" y="23700"/>
                  </a:cubicBezTo>
                  <a:cubicBezTo>
                    <a:pt x="24416" y="23700"/>
                    <a:pt x="25043" y="23611"/>
                    <a:pt x="25043" y="23611"/>
                  </a:cubicBezTo>
                  <a:lnTo>
                    <a:pt x="1414" y="0"/>
                  </a:ln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3"/>
            <p:cNvSpPr/>
            <p:nvPr/>
          </p:nvSpPr>
          <p:spPr>
            <a:xfrm>
              <a:off x="5305800" y="3516975"/>
              <a:ext cx="624300" cy="592875"/>
            </a:xfrm>
            <a:custGeom>
              <a:avLst/>
              <a:gdLst/>
              <a:ahLst/>
              <a:cxnLst/>
              <a:rect l="l" t="t" r="r" b="b"/>
              <a:pathLst>
                <a:path w="24972" h="23715" extrusionOk="0">
                  <a:moveTo>
                    <a:pt x="1808" y="1"/>
                  </a:moveTo>
                  <a:cubicBezTo>
                    <a:pt x="673" y="1"/>
                    <a:pt x="1" y="103"/>
                    <a:pt x="1" y="103"/>
                  </a:cubicBezTo>
                  <a:lnTo>
                    <a:pt x="23630" y="23714"/>
                  </a:lnTo>
                  <a:cubicBezTo>
                    <a:pt x="23630" y="23714"/>
                    <a:pt x="24971" y="14252"/>
                    <a:pt x="17226" y="6507"/>
                  </a:cubicBezTo>
                  <a:cubicBezTo>
                    <a:pt x="11488" y="768"/>
                    <a:pt x="4914" y="1"/>
                    <a:pt x="1808"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3"/>
            <p:cNvSpPr/>
            <p:nvPr/>
          </p:nvSpPr>
          <p:spPr>
            <a:xfrm>
              <a:off x="5989550" y="3707350"/>
              <a:ext cx="424825" cy="403925"/>
            </a:xfrm>
            <a:custGeom>
              <a:avLst/>
              <a:gdLst/>
              <a:ahLst/>
              <a:cxnLst/>
              <a:rect l="l" t="t" r="r" b="b"/>
              <a:pathLst>
                <a:path w="16993" h="16157" extrusionOk="0">
                  <a:moveTo>
                    <a:pt x="16027" y="1"/>
                  </a:moveTo>
                  <a:lnTo>
                    <a:pt x="0" y="16099"/>
                  </a:lnTo>
                  <a:cubicBezTo>
                    <a:pt x="0" y="16099"/>
                    <a:pt x="412" y="16157"/>
                    <a:pt x="1112" y="16157"/>
                  </a:cubicBezTo>
                  <a:cubicBezTo>
                    <a:pt x="3178" y="16157"/>
                    <a:pt x="7758" y="15658"/>
                    <a:pt x="11698" y="11717"/>
                  </a:cubicBezTo>
                  <a:cubicBezTo>
                    <a:pt x="16993" y="6423"/>
                    <a:pt x="16027" y="1"/>
                    <a:pt x="16027" y="1"/>
                  </a:cubicBez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3"/>
            <p:cNvSpPr/>
            <p:nvPr/>
          </p:nvSpPr>
          <p:spPr>
            <a:xfrm>
              <a:off x="5965400" y="3705925"/>
              <a:ext cx="424850" cy="403925"/>
            </a:xfrm>
            <a:custGeom>
              <a:avLst/>
              <a:gdLst/>
              <a:ahLst/>
              <a:cxnLst/>
              <a:rect l="l" t="t" r="r" b="b"/>
              <a:pathLst>
                <a:path w="16994" h="16157" extrusionOk="0">
                  <a:moveTo>
                    <a:pt x="15889" y="1"/>
                  </a:moveTo>
                  <a:cubicBezTo>
                    <a:pt x="13830" y="1"/>
                    <a:pt x="9253" y="501"/>
                    <a:pt x="5295" y="4458"/>
                  </a:cubicBezTo>
                  <a:cubicBezTo>
                    <a:pt x="0" y="9753"/>
                    <a:pt x="966" y="16156"/>
                    <a:pt x="966" y="16156"/>
                  </a:cubicBezTo>
                  <a:lnTo>
                    <a:pt x="16993" y="58"/>
                  </a:lnTo>
                  <a:cubicBezTo>
                    <a:pt x="16993" y="58"/>
                    <a:pt x="16585" y="1"/>
                    <a:pt x="15889"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3"/>
            <p:cNvSpPr/>
            <p:nvPr/>
          </p:nvSpPr>
          <p:spPr>
            <a:xfrm>
              <a:off x="5481098" y="4220103"/>
              <a:ext cx="909153" cy="788269"/>
            </a:xfrm>
            <a:custGeom>
              <a:avLst/>
              <a:gdLst/>
              <a:ahLst/>
              <a:cxnLst/>
              <a:rect l="l" t="t" r="r" b="b"/>
              <a:pathLst>
                <a:path w="19516" h="16922" extrusionOk="0">
                  <a:moveTo>
                    <a:pt x="0" y="1"/>
                  </a:moveTo>
                  <a:lnTo>
                    <a:pt x="9749" y="16922"/>
                  </a:lnTo>
                  <a:lnTo>
                    <a:pt x="19515" y="1"/>
                  </a:ln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43"/>
          <p:cNvSpPr txBox="1"/>
          <p:nvPr/>
        </p:nvSpPr>
        <p:spPr>
          <a:xfrm>
            <a:off x="2164314" y="3090515"/>
            <a:ext cx="1566437" cy="1262025"/>
          </a:xfrm>
          <a:prstGeom prst="rect">
            <a:avLst/>
          </a:prstGeom>
          <a:noFill/>
          <a:ln>
            <a:noFill/>
          </a:ln>
        </p:spPr>
        <p:txBody>
          <a:bodyPr spcFirstLastPara="1" wrap="square" lIns="0" tIns="6700" rIns="0" bIns="0" anchor="t" anchorCtr="0">
            <a:noAutofit/>
          </a:bodyPr>
          <a:lstStyle/>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Existence of indicators</a:t>
            </a:r>
          </a:p>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Review/Design</a:t>
            </a:r>
          </a:p>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Type of indicators </a:t>
            </a:r>
          </a:p>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Tested (data, databases)</a:t>
            </a:r>
          </a:p>
          <a:p>
            <a:pPr marL="12700" marR="0" lvl="0" indent="0" rtl="0">
              <a:lnSpc>
                <a:spcPct val="100000"/>
              </a:lnSpc>
              <a:spcBef>
                <a:spcPts val="800"/>
              </a:spcBef>
              <a:spcAft>
                <a:spcPts val="0"/>
              </a:spcAft>
              <a:buSzPts val="1100"/>
            </a:pPr>
            <a:endParaRPr sz="1100" dirty="0">
              <a:solidFill>
                <a:srgbClr val="4D4F40"/>
              </a:solidFill>
              <a:latin typeface="Rokkitt Light"/>
              <a:ea typeface="Rokkitt Light"/>
              <a:cs typeface="Rokkitt Light"/>
              <a:sym typeface="Rokkitt Light"/>
            </a:endParaRPr>
          </a:p>
        </p:txBody>
      </p:sp>
      <p:sp>
        <p:nvSpPr>
          <p:cNvPr id="664" name="Google Shape;664;p43"/>
          <p:cNvSpPr txBox="1"/>
          <p:nvPr/>
        </p:nvSpPr>
        <p:spPr>
          <a:xfrm>
            <a:off x="5730510" y="3141725"/>
            <a:ext cx="1877297" cy="1035254"/>
          </a:xfrm>
          <a:prstGeom prst="rect">
            <a:avLst/>
          </a:prstGeom>
          <a:noFill/>
          <a:ln>
            <a:noFill/>
          </a:ln>
        </p:spPr>
        <p:txBody>
          <a:bodyPr spcFirstLastPara="1" wrap="square" lIns="0" tIns="6700" rIns="0" bIns="0" anchor="t" anchorCtr="0">
            <a:noAutofit/>
          </a:bodyPr>
          <a:lstStyle/>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Refers to policies</a:t>
            </a:r>
          </a:p>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Refers to Directives </a:t>
            </a:r>
          </a:p>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Refers to Strategic Documents</a:t>
            </a:r>
          </a:p>
          <a:p>
            <a:pPr marL="12700" marR="0" lvl="0" indent="0" rtl="0">
              <a:lnSpc>
                <a:spcPct val="100000"/>
              </a:lnSpc>
              <a:spcBef>
                <a:spcPts val="800"/>
              </a:spcBef>
              <a:spcAft>
                <a:spcPts val="0"/>
              </a:spcAft>
              <a:buSzPts val="1100"/>
            </a:pPr>
            <a:endParaRPr sz="1100" dirty="0">
              <a:solidFill>
                <a:srgbClr val="4D4F40"/>
              </a:solidFill>
              <a:latin typeface="Rokkitt Light"/>
              <a:ea typeface="Rokkitt Light"/>
              <a:cs typeface="Rokkitt Light"/>
              <a:sym typeface="Rokkitt Light"/>
            </a:endParaRPr>
          </a:p>
        </p:txBody>
      </p:sp>
      <p:sp>
        <p:nvSpPr>
          <p:cNvPr id="683" name="Google Shape;683;p43"/>
          <p:cNvSpPr txBox="1"/>
          <p:nvPr/>
        </p:nvSpPr>
        <p:spPr>
          <a:xfrm>
            <a:off x="666946" y="2373485"/>
            <a:ext cx="391500" cy="316500"/>
          </a:xfrm>
          <a:prstGeom prst="rect">
            <a:avLst/>
          </a:prstGeom>
          <a:noFill/>
          <a:ln>
            <a:noFill/>
          </a:ln>
        </p:spPr>
        <p:txBody>
          <a:bodyPr spcFirstLastPara="1" wrap="square" lIns="0" tIns="6700" rIns="0" bIns="0" anchor="ctr" anchorCtr="0">
            <a:noAutofit/>
          </a:bodyPr>
          <a:lstStyle/>
          <a:p>
            <a:pPr marL="12700" marR="0" lvl="0" indent="0" algn="ctr" rtl="0">
              <a:lnSpc>
                <a:spcPct val="100000"/>
              </a:lnSpc>
              <a:spcBef>
                <a:spcPts val="800"/>
              </a:spcBef>
              <a:spcAft>
                <a:spcPts val="0"/>
              </a:spcAft>
              <a:buNone/>
            </a:pPr>
            <a:r>
              <a:rPr lang="en-US" sz="1100" dirty="0">
                <a:solidFill>
                  <a:srgbClr val="F8FFF5"/>
                </a:solidFill>
                <a:latin typeface="Chau Philomene One"/>
                <a:ea typeface="Chau Philomene One"/>
                <a:cs typeface="Chau Philomene One"/>
                <a:sym typeface="Chau Philomene One"/>
              </a:rPr>
              <a:t>1</a:t>
            </a:r>
            <a:endParaRPr sz="1100" dirty="0">
              <a:solidFill>
                <a:srgbClr val="F8FFF5"/>
              </a:solidFill>
              <a:latin typeface="Chau Philomene One"/>
              <a:ea typeface="Chau Philomene One"/>
              <a:cs typeface="Chau Philomene One"/>
              <a:sym typeface="Chau Philomene One"/>
            </a:endParaRPr>
          </a:p>
        </p:txBody>
      </p:sp>
      <p:grpSp>
        <p:nvGrpSpPr>
          <p:cNvPr id="42" name="Group 41"/>
          <p:cNvGrpSpPr/>
          <p:nvPr/>
        </p:nvGrpSpPr>
        <p:grpSpPr>
          <a:xfrm>
            <a:off x="2310708" y="2019873"/>
            <a:ext cx="598260" cy="780000"/>
            <a:chOff x="3247054" y="2034503"/>
            <a:chExt cx="598260" cy="780000"/>
          </a:xfrm>
        </p:grpSpPr>
        <p:grpSp>
          <p:nvGrpSpPr>
            <p:cNvPr id="665" name="Google Shape;665;p43"/>
            <p:cNvGrpSpPr/>
            <p:nvPr/>
          </p:nvGrpSpPr>
          <p:grpSpPr>
            <a:xfrm>
              <a:off x="3247054" y="2034503"/>
              <a:ext cx="598260" cy="780000"/>
              <a:chOff x="5270475" y="3516975"/>
              <a:chExt cx="1143900" cy="1491397"/>
            </a:xfrm>
          </p:grpSpPr>
          <p:sp>
            <p:nvSpPr>
              <p:cNvPr id="666" name="Google Shape;666;p43"/>
              <p:cNvSpPr/>
              <p:nvPr/>
            </p:nvSpPr>
            <p:spPr>
              <a:xfrm>
                <a:off x="5270475" y="3519550"/>
                <a:ext cx="626075" cy="592525"/>
              </a:xfrm>
              <a:custGeom>
                <a:avLst/>
                <a:gdLst/>
                <a:ahLst/>
                <a:cxnLst/>
                <a:rect l="l" t="t" r="r" b="b"/>
                <a:pathLst>
                  <a:path w="25043" h="23701" extrusionOk="0">
                    <a:moveTo>
                      <a:pt x="1414" y="0"/>
                    </a:moveTo>
                    <a:lnTo>
                      <a:pt x="1414" y="0"/>
                    </a:lnTo>
                    <a:cubicBezTo>
                      <a:pt x="1413" y="1"/>
                      <a:pt x="1" y="9391"/>
                      <a:pt x="7817" y="17208"/>
                    </a:cubicBezTo>
                    <a:cubicBezTo>
                      <a:pt x="13583" y="22960"/>
                      <a:pt x="20286" y="23700"/>
                      <a:pt x="23354" y="23700"/>
                    </a:cubicBezTo>
                    <a:cubicBezTo>
                      <a:pt x="24416" y="23700"/>
                      <a:pt x="25043" y="23611"/>
                      <a:pt x="25043" y="23611"/>
                    </a:cubicBezTo>
                    <a:lnTo>
                      <a:pt x="1414" y="0"/>
                    </a:ln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3"/>
              <p:cNvSpPr/>
              <p:nvPr/>
            </p:nvSpPr>
            <p:spPr>
              <a:xfrm>
                <a:off x="5305800" y="3516975"/>
                <a:ext cx="624300" cy="592875"/>
              </a:xfrm>
              <a:custGeom>
                <a:avLst/>
                <a:gdLst/>
                <a:ahLst/>
                <a:cxnLst/>
                <a:rect l="l" t="t" r="r" b="b"/>
                <a:pathLst>
                  <a:path w="24972" h="23715" extrusionOk="0">
                    <a:moveTo>
                      <a:pt x="1808" y="1"/>
                    </a:moveTo>
                    <a:cubicBezTo>
                      <a:pt x="673" y="1"/>
                      <a:pt x="1" y="103"/>
                      <a:pt x="1" y="103"/>
                    </a:cubicBezTo>
                    <a:lnTo>
                      <a:pt x="23630" y="23714"/>
                    </a:lnTo>
                    <a:cubicBezTo>
                      <a:pt x="23630" y="23714"/>
                      <a:pt x="24971" y="14252"/>
                      <a:pt x="17226" y="6507"/>
                    </a:cubicBezTo>
                    <a:cubicBezTo>
                      <a:pt x="11488" y="768"/>
                      <a:pt x="4914" y="1"/>
                      <a:pt x="1808"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3"/>
              <p:cNvSpPr/>
              <p:nvPr/>
            </p:nvSpPr>
            <p:spPr>
              <a:xfrm>
                <a:off x="5989550" y="3707350"/>
                <a:ext cx="424825" cy="403925"/>
              </a:xfrm>
              <a:custGeom>
                <a:avLst/>
                <a:gdLst/>
                <a:ahLst/>
                <a:cxnLst/>
                <a:rect l="l" t="t" r="r" b="b"/>
                <a:pathLst>
                  <a:path w="16993" h="16157" extrusionOk="0">
                    <a:moveTo>
                      <a:pt x="16027" y="1"/>
                    </a:moveTo>
                    <a:lnTo>
                      <a:pt x="0" y="16099"/>
                    </a:lnTo>
                    <a:cubicBezTo>
                      <a:pt x="0" y="16099"/>
                      <a:pt x="412" y="16157"/>
                      <a:pt x="1112" y="16157"/>
                    </a:cubicBezTo>
                    <a:cubicBezTo>
                      <a:pt x="3178" y="16157"/>
                      <a:pt x="7758" y="15658"/>
                      <a:pt x="11698" y="11717"/>
                    </a:cubicBezTo>
                    <a:cubicBezTo>
                      <a:pt x="16993" y="6423"/>
                      <a:pt x="16027" y="1"/>
                      <a:pt x="16027" y="1"/>
                    </a:cubicBez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3"/>
              <p:cNvSpPr/>
              <p:nvPr/>
            </p:nvSpPr>
            <p:spPr>
              <a:xfrm>
                <a:off x="5965400" y="3705925"/>
                <a:ext cx="424850" cy="403925"/>
              </a:xfrm>
              <a:custGeom>
                <a:avLst/>
                <a:gdLst/>
                <a:ahLst/>
                <a:cxnLst/>
                <a:rect l="l" t="t" r="r" b="b"/>
                <a:pathLst>
                  <a:path w="16994" h="16157" extrusionOk="0">
                    <a:moveTo>
                      <a:pt x="15889" y="1"/>
                    </a:moveTo>
                    <a:cubicBezTo>
                      <a:pt x="13830" y="1"/>
                      <a:pt x="9253" y="501"/>
                      <a:pt x="5295" y="4458"/>
                    </a:cubicBezTo>
                    <a:cubicBezTo>
                      <a:pt x="0" y="9753"/>
                      <a:pt x="966" y="16156"/>
                      <a:pt x="966" y="16156"/>
                    </a:cubicBezTo>
                    <a:lnTo>
                      <a:pt x="16993" y="58"/>
                    </a:lnTo>
                    <a:cubicBezTo>
                      <a:pt x="16993" y="58"/>
                      <a:pt x="16585" y="1"/>
                      <a:pt x="15889"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3"/>
              <p:cNvSpPr/>
              <p:nvPr/>
            </p:nvSpPr>
            <p:spPr>
              <a:xfrm>
                <a:off x="5481098" y="4220103"/>
                <a:ext cx="909153" cy="788269"/>
              </a:xfrm>
              <a:custGeom>
                <a:avLst/>
                <a:gdLst/>
                <a:ahLst/>
                <a:cxnLst/>
                <a:rect l="l" t="t" r="r" b="b"/>
                <a:pathLst>
                  <a:path w="19516" h="16922" extrusionOk="0">
                    <a:moveTo>
                      <a:pt x="0" y="1"/>
                    </a:moveTo>
                    <a:lnTo>
                      <a:pt x="9749" y="16922"/>
                    </a:lnTo>
                    <a:lnTo>
                      <a:pt x="19515" y="1"/>
                    </a:ln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43"/>
            <p:cNvSpPr txBox="1"/>
            <p:nvPr/>
          </p:nvSpPr>
          <p:spPr>
            <a:xfrm>
              <a:off x="3400118" y="2344225"/>
              <a:ext cx="391500" cy="316500"/>
            </a:xfrm>
            <a:prstGeom prst="rect">
              <a:avLst/>
            </a:prstGeom>
            <a:noFill/>
            <a:ln>
              <a:noFill/>
            </a:ln>
          </p:spPr>
          <p:txBody>
            <a:bodyPr spcFirstLastPara="1" wrap="square" lIns="0" tIns="6700" rIns="0" bIns="0" anchor="ctr" anchorCtr="0">
              <a:noAutofit/>
            </a:bodyPr>
            <a:lstStyle/>
            <a:p>
              <a:pPr marL="12700" marR="0" lvl="0" indent="0" algn="ctr" rtl="0">
                <a:lnSpc>
                  <a:spcPct val="100000"/>
                </a:lnSpc>
                <a:spcBef>
                  <a:spcPts val="800"/>
                </a:spcBef>
                <a:spcAft>
                  <a:spcPts val="0"/>
                </a:spcAft>
                <a:buNone/>
              </a:pPr>
              <a:r>
                <a:rPr lang="en-US" sz="1100" dirty="0">
                  <a:solidFill>
                    <a:srgbClr val="F8FFF5"/>
                  </a:solidFill>
                  <a:latin typeface="Chau Philomene One"/>
                  <a:ea typeface="Chau Philomene One"/>
                  <a:cs typeface="Chau Philomene One"/>
                  <a:sym typeface="Chau Philomene One"/>
                </a:rPr>
                <a:t>2</a:t>
              </a:r>
              <a:endParaRPr sz="1100" dirty="0">
                <a:solidFill>
                  <a:srgbClr val="F8FFF5"/>
                </a:solidFill>
                <a:latin typeface="Chau Philomene One"/>
                <a:ea typeface="Chau Philomene One"/>
                <a:cs typeface="Chau Philomene One"/>
                <a:sym typeface="Chau Philomene One"/>
              </a:endParaRPr>
            </a:p>
          </p:txBody>
        </p:sp>
      </p:grpSp>
      <p:grpSp>
        <p:nvGrpSpPr>
          <p:cNvPr id="43" name="Group 42"/>
          <p:cNvGrpSpPr/>
          <p:nvPr/>
        </p:nvGrpSpPr>
        <p:grpSpPr>
          <a:xfrm>
            <a:off x="4374009" y="2041821"/>
            <a:ext cx="598260" cy="780000"/>
            <a:chOff x="5273779" y="2034503"/>
            <a:chExt cx="598260" cy="780000"/>
          </a:xfrm>
        </p:grpSpPr>
        <p:grpSp>
          <p:nvGrpSpPr>
            <p:cNvPr id="671" name="Google Shape;671;p43"/>
            <p:cNvGrpSpPr/>
            <p:nvPr/>
          </p:nvGrpSpPr>
          <p:grpSpPr>
            <a:xfrm>
              <a:off x="5273779" y="2034503"/>
              <a:ext cx="598260" cy="780000"/>
              <a:chOff x="5270475" y="3516975"/>
              <a:chExt cx="1143900" cy="1491397"/>
            </a:xfrm>
          </p:grpSpPr>
          <p:sp>
            <p:nvSpPr>
              <p:cNvPr id="672" name="Google Shape;672;p43"/>
              <p:cNvSpPr/>
              <p:nvPr/>
            </p:nvSpPr>
            <p:spPr>
              <a:xfrm>
                <a:off x="5270475" y="3519550"/>
                <a:ext cx="626075" cy="592525"/>
              </a:xfrm>
              <a:custGeom>
                <a:avLst/>
                <a:gdLst/>
                <a:ahLst/>
                <a:cxnLst/>
                <a:rect l="l" t="t" r="r" b="b"/>
                <a:pathLst>
                  <a:path w="25043" h="23701" extrusionOk="0">
                    <a:moveTo>
                      <a:pt x="1414" y="0"/>
                    </a:moveTo>
                    <a:lnTo>
                      <a:pt x="1414" y="0"/>
                    </a:lnTo>
                    <a:cubicBezTo>
                      <a:pt x="1413" y="1"/>
                      <a:pt x="1" y="9391"/>
                      <a:pt x="7817" y="17208"/>
                    </a:cubicBezTo>
                    <a:cubicBezTo>
                      <a:pt x="13583" y="22960"/>
                      <a:pt x="20286" y="23700"/>
                      <a:pt x="23354" y="23700"/>
                    </a:cubicBezTo>
                    <a:cubicBezTo>
                      <a:pt x="24416" y="23700"/>
                      <a:pt x="25043" y="23611"/>
                      <a:pt x="25043" y="23611"/>
                    </a:cubicBezTo>
                    <a:lnTo>
                      <a:pt x="1414" y="0"/>
                    </a:ln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3"/>
              <p:cNvSpPr/>
              <p:nvPr/>
            </p:nvSpPr>
            <p:spPr>
              <a:xfrm>
                <a:off x="5305800" y="3516975"/>
                <a:ext cx="624300" cy="592875"/>
              </a:xfrm>
              <a:custGeom>
                <a:avLst/>
                <a:gdLst/>
                <a:ahLst/>
                <a:cxnLst/>
                <a:rect l="l" t="t" r="r" b="b"/>
                <a:pathLst>
                  <a:path w="24972" h="23715" extrusionOk="0">
                    <a:moveTo>
                      <a:pt x="1808" y="1"/>
                    </a:moveTo>
                    <a:cubicBezTo>
                      <a:pt x="673" y="1"/>
                      <a:pt x="1" y="103"/>
                      <a:pt x="1" y="103"/>
                    </a:cubicBezTo>
                    <a:lnTo>
                      <a:pt x="23630" y="23714"/>
                    </a:lnTo>
                    <a:cubicBezTo>
                      <a:pt x="23630" y="23714"/>
                      <a:pt x="24971" y="14252"/>
                      <a:pt x="17226" y="6507"/>
                    </a:cubicBezTo>
                    <a:cubicBezTo>
                      <a:pt x="11488" y="768"/>
                      <a:pt x="4914" y="1"/>
                      <a:pt x="1808"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3"/>
              <p:cNvSpPr/>
              <p:nvPr/>
            </p:nvSpPr>
            <p:spPr>
              <a:xfrm>
                <a:off x="5989550" y="3707350"/>
                <a:ext cx="424825" cy="403925"/>
              </a:xfrm>
              <a:custGeom>
                <a:avLst/>
                <a:gdLst/>
                <a:ahLst/>
                <a:cxnLst/>
                <a:rect l="l" t="t" r="r" b="b"/>
                <a:pathLst>
                  <a:path w="16993" h="16157" extrusionOk="0">
                    <a:moveTo>
                      <a:pt x="16027" y="1"/>
                    </a:moveTo>
                    <a:lnTo>
                      <a:pt x="0" y="16099"/>
                    </a:lnTo>
                    <a:cubicBezTo>
                      <a:pt x="0" y="16099"/>
                      <a:pt x="412" y="16157"/>
                      <a:pt x="1112" y="16157"/>
                    </a:cubicBezTo>
                    <a:cubicBezTo>
                      <a:pt x="3178" y="16157"/>
                      <a:pt x="7758" y="15658"/>
                      <a:pt x="11698" y="11717"/>
                    </a:cubicBezTo>
                    <a:cubicBezTo>
                      <a:pt x="16993" y="6423"/>
                      <a:pt x="16027" y="1"/>
                      <a:pt x="16027" y="1"/>
                    </a:cubicBez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3"/>
              <p:cNvSpPr/>
              <p:nvPr/>
            </p:nvSpPr>
            <p:spPr>
              <a:xfrm>
                <a:off x="5965400" y="3705925"/>
                <a:ext cx="424850" cy="403925"/>
              </a:xfrm>
              <a:custGeom>
                <a:avLst/>
                <a:gdLst/>
                <a:ahLst/>
                <a:cxnLst/>
                <a:rect l="l" t="t" r="r" b="b"/>
                <a:pathLst>
                  <a:path w="16994" h="16157" extrusionOk="0">
                    <a:moveTo>
                      <a:pt x="15889" y="1"/>
                    </a:moveTo>
                    <a:cubicBezTo>
                      <a:pt x="13830" y="1"/>
                      <a:pt x="9253" y="501"/>
                      <a:pt x="5295" y="4458"/>
                    </a:cubicBezTo>
                    <a:cubicBezTo>
                      <a:pt x="0" y="9753"/>
                      <a:pt x="966" y="16156"/>
                      <a:pt x="966" y="16156"/>
                    </a:cubicBezTo>
                    <a:lnTo>
                      <a:pt x="16993" y="58"/>
                    </a:lnTo>
                    <a:cubicBezTo>
                      <a:pt x="16993" y="58"/>
                      <a:pt x="16585" y="1"/>
                      <a:pt x="15889"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3"/>
              <p:cNvSpPr/>
              <p:nvPr/>
            </p:nvSpPr>
            <p:spPr>
              <a:xfrm>
                <a:off x="5481098" y="4220103"/>
                <a:ext cx="909153" cy="788269"/>
              </a:xfrm>
              <a:custGeom>
                <a:avLst/>
                <a:gdLst/>
                <a:ahLst/>
                <a:cxnLst/>
                <a:rect l="l" t="t" r="r" b="b"/>
                <a:pathLst>
                  <a:path w="19516" h="16922" extrusionOk="0">
                    <a:moveTo>
                      <a:pt x="0" y="1"/>
                    </a:moveTo>
                    <a:lnTo>
                      <a:pt x="9749" y="16922"/>
                    </a:lnTo>
                    <a:lnTo>
                      <a:pt x="19515" y="1"/>
                    </a:ln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43"/>
            <p:cNvSpPr txBox="1"/>
            <p:nvPr/>
          </p:nvSpPr>
          <p:spPr>
            <a:xfrm>
              <a:off x="5424636" y="2344225"/>
              <a:ext cx="391500" cy="316500"/>
            </a:xfrm>
            <a:prstGeom prst="rect">
              <a:avLst/>
            </a:prstGeom>
            <a:noFill/>
            <a:ln>
              <a:noFill/>
            </a:ln>
          </p:spPr>
          <p:txBody>
            <a:bodyPr spcFirstLastPara="1" wrap="square" lIns="0" tIns="6700" rIns="0" bIns="0" anchor="ctr" anchorCtr="0">
              <a:noAutofit/>
            </a:bodyPr>
            <a:lstStyle/>
            <a:p>
              <a:pPr marL="12700" marR="0" lvl="0" indent="0" algn="ctr" rtl="0">
                <a:lnSpc>
                  <a:spcPct val="100000"/>
                </a:lnSpc>
                <a:spcBef>
                  <a:spcPts val="800"/>
                </a:spcBef>
                <a:spcAft>
                  <a:spcPts val="0"/>
                </a:spcAft>
                <a:buNone/>
              </a:pPr>
              <a:r>
                <a:rPr lang="en-US" sz="1100" dirty="0">
                  <a:solidFill>
                    <a:srgbClr val="F8FFF5"/>
                  </a:solidFill>
                  <a:latin typeface="Chau Philomene One"/>
                  <a:ea typeface="Chau Philomene One"/>
                  <a:cs typeface="Chau Philomene One"/>
                  <a:sym typeface="Chau Philomene One"/>
                </a:rPr>
                <a:t>3</a:t>
              </a:r>
              <a:endParaRPr sz="1100" dirty="0">
                <a:solidFill>
                  <a:srgbClr val="F8FFF5"/>
                </a:solidFill>
                <a:latin typeface="Chau Philomene One"/>
                <a:ea typeface="Chau Philomene One"/>
                <a:cs typeface="Chau Philomene One"/>
                <a:sym typeface="Chau Philomene One"/>
              </a:endParaRPr>
            </a:p>
          </p:txBody>
        </p:sp>
      </p:grpSp>
      <p:grpSp>
        <p:nvGrpSpPr>
          <p:cNvPr id="44" name="Group 43"/>
          <p:cNvGrpSpPr/>
          <p:nvPr/>
        </p:nvGrpSpPr>
        <p:grpSpPr>
          <a:xfrm>
            <a:off x="6298322" y="2027189"/>
            <a:ext cx="598260" cy="780000"/>
            <a:chOff x="7300504" y="2034503"/>
            <a:chExt cx="598260" cy="780000"/>
          </a:xfrm>
        </p:grpSpPr>
        <p:grpSp>
          <p:nvGrpSpPr>
            <p:cNvPr id="677" name="Google Shape;677;p43"/>
            <p:cNvGrpSpPr/>
            <p:nvPr/>
          </p:nvGrpSpPr>
          <p:grpSpPr>
            <a:xfrm>
              <a:off x="7300504" y="2034503"/>
              <a:ext cx="598260" cy="780000"/>
              <a:chOff x="5270475" y="3516975"/>
              <a:chExt cx="1143900" cy="1491397"/>
            </a:xfrm>
          </p:grpSpPr>
          <p:sp>
            <p:nvSpPr>
              <p:cNvPr id="678" name="Google Shape;678;p43"/>
              <p:cNvSpPr/>
              <p:nvPr/>
            </p:nvSpPr>
            <p:spPr>
              <a:xfrm>
                <a:off x="5270475" y="3519550"/>
                <a:ext cx="626075" cy="592525"/>
              </a:xfrm>
              <a:custGeom>
                <a:avLst/>
                <a:gdLst/>
                <a:ahLst/>
                <a:cxnLst/>
                <a:rect l="l" t="t" r="r" b="b"/>
                <a:pathLst>
                  <a:path w="25043" h="23701" extrusionOk="0">
                    <a:moveTo>
                      <a:pt x="1414" y="0"/>
                    </a:moveTo>
                    <a:lnTo>
                      <a:pt x="1414" y="0"/>
                    </a:lnTo>
                    <a:cubicBezTo>
                      <a:pt x="1413" y="1"/>
                      <a:pt x="1" y="9391"/>
                      <a:pt x="7817" y="17208"/>
                    </a:cubicBezTo>
                    <a:cubicBezTo>
                      <a:pt x="13583" y="22960"/>
                      <a:pt x="20286" y="23700"/>
                      <a:pt x="23354" y="23700"/>
                    </a:cubicBezTo>
                    <a:cubicBezTo>
                      <a:pt x="24416" y="23700"/>
                      <a:pt x="25043" y="23611"/>
                      <a:pt x="25043" y="23611"/>
                    </a:cubicBezTo>
                    <a:lnTo>
                      <a:pt x="1414" y="0"/>
                    </a:ln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5305800" y="3516975"/>
                <a:ext cx="624300" cy="592875"/>
              </a:xfrm>
              <a:custGeom>
                <a:avLst/>
                <a:gdLst/>
                <a:ahLst/>
                <a:cxnLst/>
                <a:rect l="l" t="t" r="r" b="b"/>
                <a:pathLst>
                  <a:path w="24972" h="23715" extrusionOk="0">
                    <a:moveTo>
                      <a:pt x="1808" y="1"/>
                    </a:moveTo>
                    <a:cubicBezTo>
                      <a:pt x="673" y="1"/>
                      <a:pt x="1" y="103"/>
                      <a:pt x="1" y="103"/>
                    </a:cubicBezTo>
                    <a:lnTo>
                      <a:pt x="23630" y="23714"/>
                    </a:lnTo>
                    <a:cubicBezTo>
                      <a:pt x="23630" y="23714"/>
                      <a:pt x="24971" y="14252"/>
                      <a:pt x="17226" y="6507"/>
                    </a:cubicBezTo>
                    <a:cubicBezTo>
                      <a:pt x="11488" y="768"/>
                      <a:pt x="4914" y="1"/>
                      <a:pt x="1808"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5989550" y="3707350"/>
                <a:ext cx="424825" cy="403925"/>
              </a:xfrm>
              <a:custGeom>
                <a:avLst/>
                <a:gdLst/>
                <a:ahLst/>
                <a:cxnLst/>
                <a:rect l="l" t="t" r="r" b="b"/>
                <a:pathLst>
                  <a:path w="16993" h="16157" extrusionOk="0">
                    <a:moveTo>
                      <a:pt x="16027" y="1"/>
                    </a:moveTo>
                    <a:lnTo>
                      <a:pt x="0" y="16099"/>
                    </a:lnTo>
                    <a:cubicBezTo>
                      <a:pt x="0" y="16099"/>
                      <a:pt x="412" y="16157"/>
                      <a:pt x="1112" y="16157"/>
                    </a:cubicBezTo>
                    <a:cubicBezTo>
                      <a:pt x="3178" y="16157"/>
                      <a:pt x="7758" y="15658"/>
                      <a:pt x="11698" y="11717"/>
                    </a:cubicBezTo>
                    <a:cubicBezTo>
                      <a:pt x="16993" y="6423"/>
                      <a:pt x="16027" y="1"/>
                      <a:pt x="16027" y="1"/>
                    </a:cubicBez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5965400" y="3705925"/>
                <a:ext cx="424850" cy="403925"/>
              </a:xfrm>
              <a:custGeom>
                <a:avLst/>
                <a:gdLst/>
                <a:ahLst/>
                <a:cxnLst/>
                <a:rect l="l" t="t" r="r" b="b"/>
                <a:pathLst>
                  <a:path w="16994" h="16157" extrusionOk="0">
                    <a:moveTo>
                      <a:pt x="15889" y="1"/>
                    </a:moveTo>
                    <a:cubicBezTo>
                      <a:pt x="13830" y="1"/>
                      <a:pt x="9253" y="501"/>
                      <a:pt x="5295" y="4458"/>
                    </a:cubicBezTo>
                    <a:cubicBezTo>
                      <a:pt x="0" y="9753"/>
                      <a:pt x="966" y="16156"/>
                      <a:pt x="966" y="16156"/>
                    </a:cubicBezTo>
                    <a:lnTo>
                      <a:pt x="16993" y="58"/>
                    </a:lnTo>
                    <a:cubicBezTo>
                      <a:pt x="16993" y="58"/>
                      <a:pt x="16585" y="1"/>
                      <a:pt x="15889"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5481098" y="4220103"/>
                <a:ext cx="909153" cy="788269"/>
              </a:xfrm>
              <a:custGeom>
                <a:avLst/>
                <a:gdLst/>
                <a:ahLst/>
                <a:cxnLst/>
                <a:rect l="l" t="t" r="r" b="b"/>
                <a:pathLst>
                  <a:path w="19516" h="16922" extrusionOk="0">
                    <a:moveTo>
                      <a:pt x="0" y="1"/>
                    </a:moveTo>
                    <a:lnTo>
                      <a:pt x="9749" y="16922"/>
                    </a:lnTo>
                    <a:lnTo>
                      <a:pt x="19515" y="1"/>
                    </a:ln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43"/>
            <p:cNvSpPr txBox="1"/>
            <p:nvPr/>
          </p:nvSpPr>
          <p:spPr>
            <a:xfrm>
              <a:off x="7449136" y="2344225"/>
              <a:ext cx="391500" cy="316500"/>
            </a:xfrm>
            <a:prstGeom prst="rect">
              <a:avLst/>
            </a:prstGeom>
            <a:noFill/>
            <a:ln>
              <a:noFill/>
            </a:ln>
          </p:spPr>
          <p:txBody>
            <a:bodyPr spcFirstLastPara="1" wrap="square" lIns="0" tIns="6700" rIns="0" bIns="0" anchor="ctr" anchorCtr="0">
              <a:noAutofit/>
            </a:bodyPr>
            <a:lstStyle/>
            <a:p>
              <a:pPr marL="12700" marR="0" lvl="0" indent="0" algn="ctr" rtl="0">
                <a:lnSpc>
                  <a:spcPct val="100000"/>
                </a:lnSpc>
                <a:spcBef>
                  <a:spcPts val="800"/>
                </a:spcBef>
                <a:spcAft>
                  <a:spcPts val="0"/>
                </a:spcAft>
                <a:buNone/>
              </a:pPr>
              <a:r>
                <a:rPr lang="en-US" sz="1100" dirty="0">
                  <a:solidFill>
                    <a:srgbClr val="F8FFF5"/>
                  </a:solidFill>
                  <a:latin typeface="Chau Philomene One"/>
                  <a:ea typeface="Chau Philomene One"/>
                  <a:cs typeface="Chau Philomene One"/>
                  <a:sym typeface="Chau Philomene One"/>
                </a:rPr>
                <a:t>4</a:t>
              </a:r>
              <a:endParaRPr sz="1100" dirty="0">
                <a:solidFill>
                  <a:srgbClr val="F8FFF5"/>
                </a:solidFill>
                <a:latin typeface="Chau Philomene One"/>
                <a:ea typeface="Chau Philomene One"/>
                <a:cs typeface="Chau Philomene One"/>
                <a:sym typeface="Chau Philomene One"/>
              </a:endParaRPr>
            </a:p>
          </p:txBody>
        </p:sp>
      </p:grpSp>
      <p:sp>
        <p:nvSpPr>
          <p:cNvPr id="687" name="Google Shape;687;p43"/>
          <p:cNvSpPr txBox="1"/>
          <p:nvPr/>
        </p:nvSpPr>
        <p:spPr>
          <a:xfrm>
            <a:off x="-14630" y="2811634"/>
            <a:ext cx="1761223" cy="2862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US" sz="1200" dirty="0" smtClean="0">
                <a:solidFill>
                  <a:srgbClr val="4D4F40"/>
                </a:solidFill>
                <a:latin typeface="Chau Philomene One"/>
                <a:ea typeface="Chau Philomene One"/>
                <a:cs typeface="Chau Philomene One"/>
                <a:sym typeface="Chau Philomene One"/>
              </a:rPr>
              <a:t>GENERAL</a:t>
            </a:r>
            <a:endParaRPr sz="1200" dirty="0">
              <a:solidFill>
                <a:srgbClr val="4D4F40"/>
              </a:solidFill>
              <a:latin typeface="Chau Philomene One"/>
              <a:ea typeface="Chau Philomene One"/>
              <a:cs typeface="Chau Philomene One"/>
              <a:sym typeface="Chau Philomene One"/>
            </a:endParaRPr>
          </a:p>
        </p:txBody>
      </p:sp>
      <p:sp>
        <p:nvSpPr>
          <p:cNvPr id="688" name="Google Shape;688;p43"/>
          <p:cNvSpPr txBox="1"/>
          <p:nvPr/>
        </p:nvSpPr>
        <p:spPr>
          <a:xfrm>
            <a:off x="4013253" y="2877471"/>
            <a:ext cx="1517100" cy="2862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US" sz="1200" dirty="0" smtClean="0">
                <a:solidFill>
                  <a:srgbClr val="4D4F40"/>
                </a:solidFill>
                <a:latin typeface="Chau Philomene One"/>
                <a:ea typeface="Chau Philomene One"/>
                <a:cs typeface="Chau Philomene One"/>
                <a:sym typeface="Chau Philomene One"/>
              </a:rPr>
              <a:t>STAKEHOLDERS</a:t>
            </a:r>
            <a:endParaRPr sz="1200" dirty="0">
              <a:solidFill>
                <a:srgbClr val="4D4F40"/>
              </a:solidFill>
              <a:latin typeface="Chau Philomene One"/>
              <a:ea typeface="Chau Philomene One"/>
              <a:cs typeface="Chau Philomene One"/>
              <a:sym typeface="Chau Philomene One"/>
            </a:endParaRPr>
          </a:p>
        </p:txBody>
      </p:sp>
      <p:sp>
        <p:nvSpPr>
          <p:cNvPr id="689" name="Google Shape;689;p43"/>
          <p:cNvSpPr txBox="1"/>
          <p:nvPr/>
        </p:nvSpPr>
        <p:spPr>
          <a:xfrm>
            <a:off x="1966814" y="2840895"/>
            <a:ext cx="1517100" cy="2862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SzPts val="1100"/>
              <a:buNone/>
            </a:pPr>
            <a:r>
              <a:rPr lang="en-US" sz="1200" dirty="0" smtClean="0">
                <a:solidFill>
                  <a:srgbClr val="4D4F40"/>
                </a:solidFill>
                <a:latin typeface="Chau Philomene One"/>
                <a:ea typeface="Chau Philomene One"/>
                <a:cs typeface="Chau Philomene One"/>
                <a:sym typeface="Chau Philomene One"/>
              </a:rPr>
              <a:t>MEASUREMENT</a:t>
            </a:r>
            <a:endParaRPr sz="1200" dirty="0">
              <a:solidFill>
                <a:srgbClr val="4D4F40"/>
              </a:solidFill>
              <a:latin typeface="Chau Philomene One"/>
              <a:ea typeface="Chau Philomene One"/>
              <a:cs typeface="Chau Philomene One"/>
              <a:sym typeface="Chau Philomene One"/>
            </a:endParaRPr>
          </a:p>
        </p:txBody>
      </p:sp>
      <p:sp>
        <p:nvSpPr>
          <p:cNvPr id="690" name="Google Shape;690;p43"/>
          <p:cNvSpPr txBox="1"/>
          <p:nvPr/>
        </p:nvSpPr>
        <p:spPr>
          <a:xfrm>
            <a:off x="5884142" y="2884786"/>
            <a:ext cx="1517100" cy="2862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SzPts val="1100"/>
              <a:buNone/>
            </a:pPr>
            <a:r>
              <a:rPr lang="en-US" sz="1200" dirty="0" smtClean="0">
                <a:solidFill>
                  <a:srgbClr val="4D4F40"/>
                </a:solidFill>
                <a:latin typeface="Chau Philomene One"/>
                <a:ea typeface="Chau Philomene One"/>
                <a:cs typeface="Chau Philomene One"/>
                <a:sym typeface="Chau Philomene One"/>
              </a:rPr>
              <a:t>LEGISLATION</a:t>
            </a:r>
            <a:endParaRPr sz="1200" dirty="0">
              <a:solidFill>
                <a:srgbClr val="4D4F40"/>
              </a:solidFill>
              <a:latin typeface="Chau Philomene One"/>
              <a:ea typeface="Chau Philomene One"/>
              <a:cs typeface="Chau Philomene One"/>
              <a:sym typeface="Chau Philomene One"/>
            </a:endParaRPr>
          </a:p>
        </p:txBody>
      </p:sp>
      <p:grpSp>
        <p:nvGrpSpPr>
          <p:cNvPr id="45" name="Group 44"/>
          <p:cNvGrpSpPr/>
          <p:nvPr/>
        </p:nvGrpSpPr>
        <p:grpSpPr>
          <a:xfrm>
            <a:off x="8082012" y="2018654"/>
            <a:ext cx="598260" cy="780000"/>
            <a:chOff x="7300504" y="2034503"/>
            <a:chExt cx="598260" cy="780000"/>
          </a:xfrm>
        </p:grpSpPr>
        <p:grpSp>
          <p:nvGrpSpPr>
            <p:cNvPr id="46" name="Google Shape;677;p43"/>
            <p:cNvGrpSpPr/>
            <p:nvPr/>
          </p:nvGrpSpPr>
          <p:grpSpPr>
            <a:xfrm>
              <a:off x="7300504" y="2034503"/>
              <a:ext cx="598260" cy="780000"/>
              <a:chOff x="5270475" y="3516975"/>
              <a:chExt cx="1143900" cy="1491397"/>
            </a:xfrm>
          </p:grpSpPr>
          <p:sp>
            <p:nvSpPr>
              <p:cNvPr id="48" name="Google Shape;678;p43"/>
              <p:cNvSpPr/>
              <p:nvPr/>
            </p:nvSpPr>
            <p:spPr>
              <a:xfrm>
                <a:off x="5270475" y="3519550"/>
                <a:ext cx="626075" cy="592525"/>
              </a:xfrm>
              <a:custGeom>
                <a:avLst/>
                <a:gdLst/>
                <a:ahLst/>
                <a:cxnLst/>
                <a:rect l="l" t="t" r="r" b="b"/>
                <a:pathLst>
                  <a:path w="25043" h="23701" extrusionOk="0">
                    <a:moveTo>
                      <a:pt x="1414" y="0"/>
                    </a:moveTo>
                    <a:lnTo>
                      <a:pt x="1414" y="0"/>
                    </a:lnTo>
                    <a:cubicBezTo>
                      <a:pt x="1413" y="1"/>
                      <a:pt x="1" y="9391"/>
                      <a:pt x="7817" y="17208"/>
                    </a:cubicBezTo>
                    <a:cubicBezTo>
                      <a:pt x="13583" y="22960"/>
                      <a:pt x="20286" y="23700"/>
                      <a:pt x="23354" y="23700"/>
                    </a:cubicBezTo>
                    <a:cubicBezTo>
                      <a:pt x="24416" y="23700"/>
                      <a:pt x="25043" y="23611"/>
                      <a:pt x="25043" y="23611"/>
                    </a:cubicBezTo>
                    <a:lnTo>
                      <a:pt x="1414" y="0"/>
                    </a:ln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9;p43"/>
              <p:cNvSpPr/>
              <p:nvPr/>
            </p:nvSpPr>
            <p:spPr>
              <a:xfrm>
                <a:off x="5305800" y="3516975"/>
                <a:ext cx="624300" cy="592875"/>
              </a:xfrm>
              <a:custGeom>
                <a:avLst/>
                <a:gdLst/>
                <a:ahLst/>
                <a:cxnLst/>
                <a:rect l="l" t="t" r="r" b="b"/>
                <a:pathLst>
                  <a:path w="24972" h="23715" extrusionOk="0">
                    <a:moveTo>
                      <a:pt x="1808" y="1"/>
                    </a:moveTo>
                    <a:cubicBezTo>
                      <a:pt x="673" y="1"/>
                      <a:pt x="1" y="103"/>
                      <a:pt x="1" y="103"/>
                    </a:cubicBezTo>
                    <a:lnTo>
                      <a:pt x="23630" y="23714"/>
                    </a:lnTo>
                    <a:cubicBezTo>
                      <a:pt x="23630" y="23714"/>
                      <a:pt x="24971" y="14252"/>
                      <a:pt x="17226" y="6507"/>
                    </a:cubicBezTo>
                    <a:cubicBezTo>
                      <a:pt x="11488" y="768"/>
                      <a:pt x="4914" y="1"/>
                      <a:pt x="1808"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80;p43"/>
              <p:cNvSpPr/>
              <p:nvPr/>
            </p:nvSpPr>
            <p:spPr>
              <a:xfrm>
                <a:off x="5989550" y="3707350"/>
                <a:ext cx="424825" cy="403925"/>
              </a:xfrm>
              <a:custGeom>
                <a:avLst/>
                <a:gdLst/>
                <a:ahLst/>
                <a:cxnLst/>
                <a:rect l="l" t="t" r="r" b="b"/>
                <a:pathLst>
                  <a:path w="16993" h="16157" extrusionOk="0">
                    <a:moveTo>
                      <a:pt x="16027" y="1"/>
                    </a:moveTo>
                    <a:lnTo>
                      <a:pt x="0" y="16099"/>
                    </a:lnTo>
                    <a:cubicBezTo>
                      <a:pt x="0" y="16099"/>
                      <a:pt x="412" y="16157"/>
                      <a:pt x="1112" y="16157"/>
                    </a:cubicBezTo>
                    <a:cubicBezTo>
                      <a:pt x="3178" y="16157"/>
                      <a:pt x="7758" y="15658"/>
                      <a:pt x="11698" y="11717"/>
                    </a:cubicBezTo>
                    <a:cubicBezTo>
                      <a:pt x="16993" y="6423"/>
                      <a:pt x="16027" y="1"/>
                      <a:pt x="16027" y="1"/>
                    </a:cubicBezTo>
                    <a:close/>
                  </a:path>
                </a:pathLst>
              </a:cu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81;p43"/>
              <p:cNvSpPr/>
              <p:nvPr/>
            </p:nvSpPr>
            <p:spPr>
              <a:xfrm>
                <a:off x="5965400" y="3705925"/>
                <a:ext cx="424850" cy="403925"/>
              </a:xfrm>
              <a:custGeom>
                <a:avLst/>
                <a:gdLst/>
                <a:ahLst/>
                <a:cxnLst/>
                <a:rect l="l" t="t" r="r" b="b"/>
                <a:pathLst>
                  <a:path w="16994" h="16157" extrusionOk="0">
                    <a:moveTo>
                      <a:pt x="15889" y="1"/>
                    </a:moveTo>
                    <a:cubicBezTo>
                      <a:pt x="13830" y="1"/>
                      <a:pt x="9253" y="501"/>
                      <a:pt x="5295" y="4458"/>
                    </a:cubicBezTo>
                    <a:cubicBezTo>
                      <a:pt x="0" y="9753"/>
                      <a:pt x="966" y="16156"/>
                      <a:pt x="966" y="16156"/>
                    </a:cubicBezTo>
                    <a:lnTo>
                      <a:pt x="16993" y="58"/>
                    </a:lnTo>
                    <a:cubicBezTo>
                      <a:pt x="16993" y="58"/>
                      <a:pt x="16585" y="1"/>
                      <a:pt x="15889"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82;p43"/>
              <p:cNvSpPr/>
              <p:nvPr/>
            </p:nvSpPr>
            <p:spPr>
              <a:xfrm>
                <a:off x="5481098" y="4220103"/>
                <a:ext cx="909153" cy="788269"/>
              </a:xfrm>
              <a:custGeom>
                <a:avLst/>
                <a:gdLst/>
                <a:ahLst/>
                <a:cxnLst/>
                <a:rect l="l" t="t" r="r" b="b"/>
                <a:pathLst>
                  <a:path w="19516" h="16922" extrusionOk="0">
                    <a:moveTo>
                      <a:pt x="0" y="1"/>
                    </a:moveTo>
                    <a:lnTo>
                      <a:pt x="9749" y="16922"/>
                    </a:lnTo>
                    <a:lnTo>
                      <a:pt x="19515" y="1"/>
                    </a:ln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686;p43"/>
            <p:cNvSpPr txBox="1"/>
            <p:nvPr/>
          </p:nvSpPr>
          <p:spPr>
            <a:xfrm>
              <a:off x="7449136" y="2344225"/>
              <a:ext cx="391500" cy="316500"/>
            </a:xfrm>
            <a:prstGeom prst="rect">
              <a:avLst/>
            </a:prstGeom>
            <a:noFill/>
            <a:ln>
              <a:noFill/>
            </a:ln>
          </p:spPr>
          <p:txBody>
            <a:bodyPr spcFirstLastPara="1" wrap="square" lIns="0" tIns="6700" rIns="0" bIns="0" anchor="ctr" anchorCtr="0">
              <a:noAutofit/>
            </a:bodyPr>
            <a:lstStyle/>
            <a:p>
              <a:pPr marL="12700" marR="0" lvl="0" indent="0" algn="ctr" rtl="0">
                <a:lnSpc>
                  <a:spcPct val="100000"/>
                </a:lnSpc>
                <a:spcBef>
                  <a:spcPts val="800"/>
                </a:spcBef>
                <a:spcAft>
                  <a:spcPts val="0"/>
                </a:spcAft>
                <a:buNone/>
              </a:pPr>
              <a:r>
                <a:rPr lang="en-US" sz="1100" dirty="0" smtClean="0">
                  <a:solidFill>
                    <a:srgbClr val="F8FFF5"/>
                  </a:solidFill>
                  <a:latin typeface="Chau Philomene One"/>
                  <a:ea typeface="Chau Philomene One"/>
                  <a:cs typeface="Chau Philomene One"/>
                  <a:sym typeface="Chau Philomene One"/>
                </a:rPr>
                <a:t>5</a:t>
              </a:r>
              <a:endParaRPr sz="1100" dirty="0">
                <a:solidFill>
                  <a:srgbClr val="F8FFF5"/>
                </a:solidFill>
                <a:latin typeface="Chau Philomene One"/>
                <a:ea typeface="Chau Philomene One"/>
                <a:cs typeface="Chau Philomene One"/>
                <a:sym typeface="Chau Philomene One"/>
              </a:endParaRPr>
            </a:p>
          </p:txBody>
        </p:sp>
      </p:grpSp>
      <p:sp>
        <p:nvSpPr>
          <p:cNvPr id="53" name="Google Shape;690;p43"/>
          <p:cNvSpPr txBox="1"/>
          <p:nvPr/>
        </p:nvSpPr>
        <p:spPr>
          <a:xfrm>
            <a:off x="7626900" y="2861621"/>
            <a:ext cx="1517100" cy="2862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SzPts val="1100"/>
              <a:buNone/>
            </a:pPr>
            <a:r>
              <a:rPr lang="en-US" sz="1200" dirty="0" smtClean="0">
                <a:solidFill>
                  <a:srgbClr val="4D4F40"/>
                </a:solidFill>
                <a:latin typeface="Chau Philomene One"/>
                <a:ea typeface="Chau Philomene One"/>
                <a:cs typeface="Chau Philomene One"/>
                <a:sym typeface="Chau Philomene One"/>
              </a:rPr>
              <a:t>DRIVERS/BARRIERS</a:t>
            </a:r>
            <a:endParaRPr sz="1200" dirty="0">
              <a:solidFill>
                <a:srgbClr val="4D4F40"/>
              </a:solidFill>
              <a:latin typeface="Chau Philomene One"/>
              <a:ea typeface="Chau Philomene One"/>
              <a:cs typeface="Chau Philomene One"/>
              <a:sym typeface="Chau Philomene One"/>
            </a:endParaRPr>
          </a:p>
        </p:txBody>
      </p:sp>
      <p:sp>
        <p:nvSpPr>
          <p:cNvPr id="54" name="Google Shape;664;p43"/>
          <p:cNvSpPr txBox="1"/>
          <p:nvPr/>
        </p:nvSpPr>
        <p:spPr>
          <a:xfrm>
            <a:off x="7616613" y="3125874"/>
            <a:ext cx="1877297" cy="1035254"/>
          </a:xfrm>
          <a:prstGeom prst="rect">
            <a:avLst/>
          </a:prstGeom>
          <a:noFill/>
          <a:ln>
            <a:noFill/>
          </a:ln>
        </p:spPr>
        <p:txBody>
          <a:bodyPr spcFirstLastPara="1" wrap="square" lIns="0" tIns="6700" rIns="0" bIns="0" anchor="t" anchorCtr="0">
            <a:noAutofit/>
          </a:bodyPr>
          <a:lstStyle/>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Drivers/Opportunities</a:t>
            </a:r>
          </a:p>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Barriers/Challenges</a:t>
            </a:r>
          </a:p>
          <a:p>
            <a:pPr marL="12700" marR="0" lvl="0" indent="0" rtl="0">
              <a:lnSpc>
                <a:spcPct val="100000"/>
              </a:lnSpc>
              <a:spcBef>
                <a:spcPts val="800"/>
              </a:spcBef>
              <a:spcAft>
                <a:spcPts val="0"/>
              </a:spcAft>
              <a:buSzPts val="1100"/>
              <a:buFontTx/>
              <a:buChar char="-"/>
            </a:pPr>
            <a:r>
              <a:rPr lang="en-US" sz="1100" dirty="0" smtClean="0">
                <a:solidFill>
                  <a:srgbClr val="4D4F40"/>
                </a:solidFill>
                <a:latin typeface="Rokkitt Light"/>
                <a:ea typeface="Rokkitt Light"/>
                <a:cs typeface="Rokkitt Light"/>
                <a:sym typeface="Rokkitt Light"/>
              </a:rPr>
              <a:t> Incentives/ Instruments</a:t>
            </a:r>
          </a:p>
          <a:p>
            <a:pPr marL="12700" marR="0" lvl="0" indent="0" rtl="0">
              <a:lnSpc>
                <a:spcPct val="100000"/>
              </a:lnSpc>
              <a:spcBef>
                <a:spcPts val="800"/>
              </a:spcBef>
              <a:spcAft>
                <a:spcPts val="0"/>
              </a:spcAft>
              <a:buSzPts val="1100"/>
            </a:pPr>
            <a:endParaRPr sz="1100" dirty="0">
              <a:solidFill>
                <a:srgbClr val="4D4F40"/>
              </a:solidFill>
              <a:latin typeface="Rokkitt Light"/>
              <a:ea typeface="Rokkitt Light"/>
              <a:cs typeface="Rokkitt Light"/>
              <a:sym typeface="Rokkitt Ligh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9"/>
          <p:cNvSpPr/>
          <p:nvPr/>
        </p:nvSpPr>
        <p:spPr>
          <a:xfrm>
            <a:off x="-10419" y="1536192"/>
            <a:ext cx="9144000" cy="3623233"/>
          </a:xfrm>
          <a:prstGeom prst="rect">
            <a:avLst/>
          </a:prstGeom>
          <a:solidFill>
            <a:srgbClr val="A2A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49"/>
          <p:cNvSpPr/>
          <p:nvPr/>
        </p:nvSpPr>
        <p:spPr>
          <a:xfrm>
            <a:off x="39451" y="2111762"/>
            <a:ext cx="2052695" cy="2810998"/>
          </a:xfrm>
          <a:prstGeom prst="rect">
            <a:avLst/>
          </a:prstGeom>
          <a:noFill/>
          <a:ln w="19050" cap="flat" cmpd="sng">
            <a:solidFill>
              <a:srgbClr val="F8FFF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9"/>
          <p:cNvSpPr/>
          <p:nvPr/>
        </p:nvSpPr>
        <p:spPr>
          <a:xfrm>
            <a:off x="5142436" y="2123900"/>
            <a:ext cx="1818600" cy="2212200"/>
          </a:xfrm>
          <a:prstGeom prst="rect">
            <a:avLst/>
          </a:prstGeom>
          <a:noFill/>
          <a:ln w="19050" cap="flat" cmpd="sng">
            <a:solidFill>
              <a:srgbClr val="F8FFF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9"/>
          <p:cNvSpPr/>
          <p:nvPr/>
        </p:nvSpPr>
        <p:spPr>
          <a:xfrm>
            <a:off x="7255221" y="2111986"/>
            <a:ext cx="1818600" cy="2212200"/>
          </a:xfrm>
          <a:prstGeom prst="rect">
            <a:avLst/>
          </a:prstGeom>
          <a:noFill/>
          <a:ln w="19050" cap="flat" cmpd="sng">
            <a:solidFill>
              <a:srgbClr val="F8FFF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0" name="Google Shape;770;p49"/>
          <p:cNvPicPr preferRelativeResize="0"/>
          <p:nvPr/>
        </p:nvPicPr>
        <p:blipFill rotWithShape="1">
          <a:blip r:embed="rId3">
            <a:alphaModFix/>
          </a:blip>
          <a:srcRect l="13419" r="13411"/>
          <a:stretch/>
        </p:blipFill>
        <p:spPr>
          <a:xfrm>
            <a:off x="351465" y="699730"/>
            <a:ext cx="1269000" cy="1300800"/>
          </a:xfrm>
          <a:prstGeom prst="ellipse">
            <a:avLst/>
          </a:prstGeom>
          <a:noFill/>
          <a:ln>
            <a:noFill/>
          </a:ln>
        </p:spPr>
      </p:pic>
      <p:sp>
        <p:nvSpPr>
          <p:cNvPr id="771" name="Google Shape;771;p49"/>
          <p:cNvSpPr txBox="1"/>
          <p:nvPr/>
        </p:nvSpPr>
        <p:spPr>
          <a:xfrm>
            <a:off x="323079" y="4697396"/>
            <a:ext cx="1260173" cy="410684"/>
          </a:xfrm>
          <a:prstGeom prst="rect">
            <a:avLst/>
          </a:prstGeom>
          <a:solidFill>
            <a:srgbClr val="F8FFF5"/>
          </a:solidFill>
          <a:ln>
            <a:noFill/>
          </a:ln>
        </p:spPr>
        <p:txBody>
          <a:bodyPr spcFirstLastPara="1" wrap="square" lIns="0" tIns="67600" rIns="0" bIns="0" anchor="t" anchorCtr="0">
            <a:noAutofit/>
          </a:bodyPr>
          <a:lstStyle/>
          <a:p>
            <a:pPr marL="0" marR="0" lvl="0" indent="0" algn="ctr" rtl="0">
              <a:lnSpc>
                <a:spcPct val="100000"/>
              </a:lnSpc>
              <a:spcBef>
                <a:spcPts val="0"/>
              </a:spcBef>
              <a:spcAft>
                <a:spcPts val="0"/>
              </a:spcAft>
              <a:buNone/>
            </a:pPr>
            <a:r>
              <a:rPr lang="en-US" sz="1050" dirty="0" smtClean="0">
                <a:solidFill>
                  <a:srgbClr val="4D4F40"/>
                </a:solidFill>
                <a:latin typeface="Chau Philomene One"/>
                <a:ea typeface="Chau Philomene One"/>
                <a:cs typeface="Chau Philomene One"/>
                <a:sym typeface="Chau Philomene One"/>
              </a:rPr>
              <a:t>Inconsistent use of the term </a:t>
            </a:r>
            <a:r>
              <a:rPr lang="en-US" sz="1050" b="1" dirty="0" smtClean="0">
                <a:solidFill>
                  <a:srgbClr val="4D4F40"/>
                </a:solidFill>
                <a:latin typeface="Chau Philomene One"/>
                <a:ea typeface="Chau Philomene One"/>
                <a:cs typeface="Chau Philomene One"/>
                <a:sym typeface="Chau Philomene One"/>
              </a:rPr>
              <a:t>region</a:t>
            </a:r>
            <a:endParaRPr sz="1050" b="1" dirty="0">
              <a:solidFill>
                <a:srgbClr val="4D4F40"/>
              </a:solidFill>
              <a:latin typeface="Chau Philomene One"/>
              <a:ea typeface="Chau Philomene One"/>
              <a:cs typeface="Chau Philomene One"/>
              <a:sym typeface="Chau Philomene One"/>
            </a:endParaRPr>
          </a:p>
        </p:txBody>
      </p:sp>
      <p:sp>
        <p:nvSpPr>
          <p:cNvPr id="772" name="Google Shape;772;p49"/>
          <p:cNvSpPr txBox="1"/>
          <p:nvPr/>
        </p:nvSpPr>
        <p:spPr>
          <a:xfrm>
            <a:off x="102413" y="2528903"/>
            <a:ext cx="1989733" cy="2517465"/>
          </a:xfrm>
          <a:prstGeom prst="rect">
            <a:avLst/>
          </a:prstGeom>
          <a:noFill/>
          <a:ln>
            <a:noFill/>
          </a:ln>
        </p:spPr>
        <p:txBody>
          <a:bodyPr spcFirstLastPara="1" wrap="square" lIns="0" tIns="6025" rIns="0" bIns="0" anchor="ctr" anchorCtr="0">
            <a:noAutofit/>
          </a:bodyPr>
          <a:lstStyle/>
          <a:p>
            <a:pPr marL="0" marR="0" lvl="0" indent="0" rtl="0">
              <a:lnSpc>
                <a:spcPct val="100000"/>
              </a:lnSpc>
              <a:spcBef>
                <a:spcPts val="0"/>
              </a:spcBef>
              <a:spcAft>
                <a:spcPts val="0"/>
              </a:spcAft>
              <a:buNone/>
            </a:pPr>
            <a:r>
              <a:rPr lang="en-US" sz="1000" dirty="0" smtClean="0">
                <a:solidFill>
                  <a:srgbClr val="F8FFF5"/>
                </a:solidFill>
                <a:latin typeface="Rokkitt Light"/>
                <a:ea typeface="Rokkitt Light"/>
                <a:cs typeface="Rokkitt Light"/>
                <a:sym typeface="Rokkitt Light"/>
              </a:rPr>
              <a:t>Term </a:t>
            </a:r>
            <a:r>
              <a:rPr lang="en-US" sz="1000" b="1" dirty="0" smtClean="0">
                <a:solidFill>
                  <a:srgbClr val="F8FFF5"/>
                </a:solidFill>
                <a:latin typeface="Rokkitt Light"/>
                <a:ea typeface="Rokkitt Light"/>
                <a:cs typeface="Rokkitt Light"/>
                <a:sym typeface="Rokkitt Light"/>
              </a:rPr>
              <a:t>region</a:t>
            </a:r>
            <a:r>
              <a:rPr lang="en-US" sz="1000" dirty="0" smtClean="0">
                <a:solidFill>
                  <a:srgbClr val="F8FFF5"/>
                </a:solidFill>
                <a:latin typeface="Rokkitt Light"/>
                <a:ea typeface="Rokkitt Light"/>
                <a:cs typeface="Rokkitt Light"/>
                <a:sym typeface="Rokkitt Light"/>
              </a:rPr>
              <a:t> used for:</a:t>
            </a:r>
          </a:p>
          <a:p>
            <a:pPr marL="171450" lvl="0" indent="-171450">
              <a:buFont typeface="Arial" panose="020B0604020202020204" pitchFamily="34" charset="0"/>
              <a:buChar char="•"/>
            </a:pPr>
            <a:r>
              <a:rPr lang="en-US" sz="1000" dirty="0" smtClean="0">
                <a:solidFill>
                  <a:srgbClr val="F8FFF5"/>
                </a:solidFill>
                <a:latin typeface="Rokkitt Light"/>
                <a:ea typeface="Rokkitt Light"/>
                <a:cs typeface="Rokkitt Light"/>
                <a:sym typeface="Rokkitt Light"/>
              </a:rPr>
              <a:t>EU, Asia, USA </a:t>
            </a:r>
            <a:r>
              <a:rPr lang="en-US" sz="700" i="1" dirty="0" smtClean="0">
                <a:solidFill>
                  <a:srgbClr val="F8FFF5"/>
                </a:solidFill>
                <a:latin typeface="Rokkitt Light"/>
                <a:ea typeface="Rokkitt Light"/>
                <a:cs typeface="Rokkitt Light"/>
                <a:sym typeface="Rokkitt Light"/>
              </a:rPr>
              <a:t>(</a:t>
            </a:r>
            <a:r>
              <a:rPr lang="en-US" sz="700" i="1" dirty="0" err="1" smtClean="0">
                <a:solidFill>
                  <a:srgbClr val="F8FFF5"/>
                </a:solidFill>
                <a:latin typeface="Rokkitt Light"/>
                <a:ea typeface="Rokkitt Light"/>
                <a:cs typeface="Rokkitt Light"/>
                <a:sym typeface="Rokkitt Light"/>
              </a:rPr>
              <a:t>Ranta</a:t>
            </a:r>
            <a:r>
              <a:rPr lang="en-US" sz="700" i="1" dirty="0" smtClean="0">
                <a:solidFill>
                  <a:srgbClr val="F8FFF5"/>
                </a:solidFill>
                <a:latin typeface="Rokkitt Light"/>
                <a:ea typeface="Rokkitt Light"/>
                <a:cs typeface="Rokkitt Light"/>
                <a:sym typeface="Rokkitt Light"/>
              </a:rPr>
              <a:t> et al., 2018; McDowall et al., 2017)</a:t>
            </a:r>
          </a:p>
          <a:p>
            <a:pPr marL="171450" lvl="0" indent="-171450">
              <a:buFont typeface="Arial" panose="020B0604020202020204" pitchFamily="34" charset="0"/>
              <a:buChar char="•"/>
            </a:pPr>
            <a:r>
              <a:rPr lang="en-US" sz="1000" dirty="0" smtClean="0">
                <a:solidFill>
                  <a:srgbClr val="F8FFF5"/>
                </a:solidFill>
                <a:latin typeface="Rokkitt Light"/>
                <a:ea typeface="Rokkitt Light"/>
                <a:cs typeface="Rokkitt Light"/>
                <a:sym typeface="Rokkitt Light"/>
              </a:rPr>
              <a:t>National level </a:t>
            </a:r>
            <a:r>
              <a:rPr lang="en-US" sz="700" i="1" dirty="0">
                <a:solidFill>
                  <a:srgbClr val="F8FFF5"/>
                </a:solidFill>
                <a:latin typeface="Rokkitt Light"/>
                <a:ea typeface="Rokkitt Light"/>
                <a:cs typeface="Rokkitt Light"/>
                <a:sym typeface="Rokkitt Light"/>
              </a:rPr>
              <a:t>(</a:t>
            </a:r>
            <a:r>
              <a:rPr lang="en-US" sz="700" i="1" dirty="0" err="1" smtClean="0">
                <a:solidFill>
                  <a:srgbClr val="F8FFF5"/>
                </a:solidFill>
                <a:latin typeface="Rokkitt Light"/>
                <a:ea typeface="Rokkitt Light"/>
                <a:cs typeface="Rokkitt Light"/>
                <a:sym typeface="Rokkitt Light"/>
              </a:rPr>
              <a:t>Ferronato</a:t>
            </a:r>
            <a:r>
              <a:rPr lang="en-US" sz="700" i="1" dirty="0" smtClean="0">
                <a:solidFill>
                  <a:srgbClr val="F8FFF5"/>
                </a:solidFill>
                <a:latin typeface="Rokkitt Light"/>
                <a:ea typeface="Rokkitt Light"/>
                <a:cs typeface="Rokkitt Light"/>
                <a:sym typeface="Rokkitt Light"/>
              </a:rPr>
              <a:t> et al., 2019)</a:t>
            </a:r>
          </a:p>
          <a:p>
            <a:pPr marL="171450" lvl="0" indent="-171450">
              <a:buFont typeface="Arial" panose="020B0604020202020204" pitchFamily="34" charset="0"/>
              <a:buChar char="•"/>
            </a:pPr>
            <a:r>
              <a:rPr lang="en-US" sz="1000" dirty="0" smtClean="0">
                <a:solidFill>
                  <a:srgbClr val="F8FFF5"/>
                </a:solidFill>
                <a:latin typeface="Rokkitt Light"/>
                <a:ea typeface="Rokkitt Light"/>
                <a:cs typeface="Rokkitt Light"/>
                <a:sym typeface="Rokkitt Light"/>
              </a:rPr>
              <a:t>EU </a:t>
            </a:r>
            <a:r>
              <a:rPr lang="en-US" sz="1000" dirty="0">
                <a:solidFill>
                  <a:srgbClr val="F8FFF5"/>
                </a:solidFill>
                <a:latin typeface="Rokkitt Light"/>
                <a:ea typeface="Rokkitt Light"/>
                <a:cs typeface="Rokkitt Light"/>
                <a:sym typeface="Rokkitt Light"/>
              </a:rPr>
              <a:t>cities with </a:t>
            </a:r>
            <a:r>
              <a:rPr lang="en-US" sz="1000" dirty="0" err="1">
                <a:solidFill>
                  <a:srgbClr val="F8FFF5"/>
                </a:solidFill>
                <a:latin typeface="Rokkitt Light"/>
                <a:ea typeface="Rokkitt Light"/>
                <a:cs typeface="Rokkitt Light"/>
                <a:sym typeface="Rokkitt Light"/>
              </a:rPr>
              <a:t>peri</a:t>
            </a:r>
            <a:r>
              <a:rPr lang="en-US" sz="1000" dirty="0">
                <a:solidFill>
                  <a:srgbClr val="F8FFF5"/>
                </a:solidFill>
                <a:latin typeface="Rokkitt Light"/>
                <a:ea typeface="Rokkitt Light"/>
                <a:cs typeface="Rokkitt Light"/>
                <a:sym typeface="Rokkitt Light"/>
              </a:rPr>
              <a:t>-urban </a:t>
            </a:r>
            <a:r>
              <a:rPr lang="en-US" sz="1000" dirty="0" smtClean="0">
                <a:solidFill>
                  <a:srgbClr val="F8FFF5"/>
                </a:solidFill>
                <a:latin typeface="Rokkitt Light"/>
                <a:ea typeface="Rokkitt Light"/>
                <a:cs typeface="Rokkitt Light"/>
                <a:sym typeface="Rokkitt Light"/>
              </a:rPr>
              <a:t>areas/metropolitan </a:t>
            </a:r>
            <a:r>
              <a:rPr lang="en-US" sz="1000" dirty="0">
                <a:solidFill>
                  <a:srgbClr val="F8FFF5"/>
                </a:solidFill>
                <a:latin typeface="Rokkitt Light"/>
                <a:ea typeface="Rokkitt Light"/>
                <a:cs typeface="Rokkitt Light"/>
                <a:sym typeface="Rokkitt Light"/>
              </a:rPr>
              <a:t>cities </a:t>
            </a:r>
            <a:r>
              <a:rPr lang="en-US" sz="700" i="1" dirty="0">
                <a:solidFill>
                  <a:srgbClr val="F8FFF5"/>
                </a:solidFill>
                <a:latin typeface="Rokkitt Light"/>
                <a:ea typeface="Rokkitt Light"/>
                <a:cs typeface="Rokkitt Light"/>
                <a:sym typeface="Rokkitt Light"/>
              </a:rPr>
              <a:t>(</a:t>
            </a:r>
            <a:r>
              <a:rPr lang="en-US" sz="700" i="1" dirty="0" err="1" smtClean="0">
                <a:solidFill>
                  <a:srgbClr val="F8FFF5"/>
                </a:solidFill>
                <a:latin typeface="Rokkitt Light"/>
                <a:ea typeface="Rokkitt Light"/>
                <a:cs typeface="Rokkitt Light"/>
                <a:sym typeface="Rokkitt Light"/>
              </a:rPr>
              <a:t>Fratini</a:t>
            </a:r>
            <a:r>
              <a:rPr lang="en-US" sz="700" i="1" dirty="0" smtClean="0">
                <a:solidFill>
                  <a:srgbClr val="F8FFF5"/>
                </a:solidFill>
                <a:latin typeface="Rokkitt Light"/>
                <a:ea typeface="Rokkitt Light"/>
                <a:cs typeface="Rokkitt Light"/>
                <a:sym typeface="Rokkitt Light"/>
              </a:rPr>
              <a:t> et al., 2019; </a:t>
            </a:r>
            <a:r>
              <a:rPr lang="en-US" sz="700" i="1" dirty="0" err="1" smtClean="0">
                <a:solidFill>
                  <a:srgbClr val="F8FFF5"/>
                </a:solidFill>
                <a:latin typeface="Rokkitt Light"/>
                <a:ea typeface="Rokkitt Light"/>
                <a:cs typeface="Rokkitt Light"/>
                <a:sym typeface="Rokkitt Light"/>
              </a:rPr>
              <a:t>Obersteg</a:t>
            </a:r>
            <a:r>
              <a:rPr lang="en-US" sz="700" i="1" dirty="0" smtClean="0">
                <a:solidFill>
                  <a:srgbClr val="F8FFF5"/>
                </a:solidFill>
                <a:latin typeface="Rokkitt Light"/>
                <a:ea typeface="Rokkitt Light"/>
                <a:cs typeface="Rokkitt Light"/>
                <a:sym typeface="Rokkitt Light"/>
              </a:rPr>
              <a:t> et al., 2019)</a:t>
            </a:r>
          </a:p>
          <a:p>
            <a:pPr marL="171450" lvl="0" indent="-171450">
              <a:buFont typeface="Arial" panose="020B0604020202020204" pitchFamily="34" charset="0"/>
              <a:buChar char="•"/>
            </a:pPr>
            <a:r>
              <a:rPr lang="en-US" sz="1000" dirty="0" smtClean="0">
                <a:solidFill>
                  <a:srgbClr val="F8FFF5"/>
                </a:solidFill>
                <a:latin typeface="Rokkitt Light"/>
                <a:ea typeface="Rokkitt Light"/>
                <a:cs typeface="Rokkitt Light"/>
                <a:sym typeface="Rokkitt Light"/>
              </a:rPr>
              <a:t>County </a:t>
            </a:r>
            <a:r>
              <a:rPr lang="en-US" sz="1000" dirty="0">
                <a:solidFill>
                  <a:srgbClr val="F8FFF5"/>
                </a:solidFill>
                <a:latin typeface="Rokkitt Light"/>
                <a:ea typeface="Rokkitt Light"/>
                <a:cs typeface="Rokkitt Light"/>
                <a:sym typeface="Rokkitt Light"/>
              </a:rPr>
              <a:t>level </a:t>
            </a:r>
            <a:r>
              <a:rPr lang="en-US" sz="700" i="1" dirty="0" smtClean="0">
                <a:solidFill>
                  <a:srgbClr val="F8FFF5"/>
                </a:solidFill>
                <a:latin typeface="Rokkitt Light"/>
                <a:ea typeface="Rokkitt Light"/>
                <a:cs typeface="Rokkitt Light"/>
                <a:sym typeface="Rokkitt Light"/>
              </a:rPr>
              <a:t>(Strat et al., 2018)</a:t>
            </a:r>
          </a:p>
          <a:p>
            <a:pPr marL="171450" lvl="0" indent="-171450">
              <a:buFont typeface="Arial" panose="020B0604020202020204" pitchFamily="34" charset="0"/>
              <a:buChar char="•"/>
            </a:pPr>
            <a:r>
              <a:rPr lang="en-US" sz="1000" dirty="0" smtClean="0">
                <a:solidFill>
                  <a:srgbClr val="F8FFF5"/>
                </a:solidFill>
                <a:latin typeface="Rokkitt Light"/>
                <a:ea typeface="Rokkitt Light"/>
                <a:cs typeface="Rokkitt Light"/>
                <a:sym typeface="Rokkitt Light"/>
              </a:rPr>
              <a:t>NUTS </a:t>
            </a:r>
            <a:r>
              <a:rPr lang="en-US" sz="1000" dirty="0">
                <a:solidFill>
                  <a:srgbClr val="F8FFF5"/>
                </a:solidFill>
                <a:latin typeface="Rokkitt Light"/>
                <a:ea typeface="Rokkitt Light"/>
                <a:cs typeface="Rokkitt Light"/>
                <a:sym typeface="Rokkitt Light"/>
              </a:rPr>
              <a:t>3 </a:t>
            </a:r>
            <a:r>
              <a:rPr lang="en-US" sz="700" i="1" dirty="0">
                <a:solidFill>
                  <a:srgbClr val="F8FFF5"/>
                </a:solidFill>
                <a:latin typeface="Rokkitt Light"/>
                <a:ea typeface="Rokkitt Light"/>
                <a:cs typeface="Rokkitt Light"/>
                <a:sym typeface="Rokkitt Light"/>
              </a:rPr>
              <a:t>(</a:t>
            </a:r>
            <a:r>
              <a:rPr lang="en-US" sz="700" i="1" dirty="0" err="1" smtClean="0">
                <a:solidFill>
                  <a:srgbClr val="F8FFF5"/>
                </a:solidFill>
                <a:latin typeface="Rokkitt Light"/>
                <a:ea typeface="Rokkitt Light"/>
                <a:cs typeface="Rokkitt Light"/>
                <a:sym typeface="Rokkitt Light"/>
              </a:rPr>
              <a:t>Sayadi-Gmada</a:t>
            </a:r>
            <a:r>
              <a:rPr lang="en-US" sz="700" i="1" dirty="0" smtClean="0">
                <a:solidFill>
                  <a:srgbClr val="F8FFF5"/>
                </a:solidFill>
                <a:latin typeface="Rokkitt Light"/>
                <a:ea typeface="Rokkitt Light"/>
                <a:cs typeface="Rokkitt Light"/>
                <a:sym typeface="Rokkitt Light"/>
              </a:rPr>
              <a:t> et al., 2019)</a:t>
            </a:r>
            <a:endParaRPr lang="en-US" sz="1000" i="1" dirty="0" smtClean="0">
              <a:solidFill>
                <a:srgbClr val="F8FFF5"/>
              </a:solidFill>
              <a:latin typeface="Rokkitt Light"/>
              <a:ea typeface="Rokkitt Light"/>
              <a:cs typeface="Rokkitt Light"/>
              <a:sym typeface="Rokkitt Light"/>
            </a:endParaRPr>
          </a:p>
          <a:p>
            <a:pPr marL="171450" indent="-171450">
              <a:buFont typeface="Arial" panose="020B0604020202020204" pitchFamily="34" charset="0"/>
              <a:buChar char="•"/>
            </a:pPr>
            <a:r>
              <a:rPr lang="en-US" sz="1000" dirty="0" smtClean="0">
                <a:solidFill>
                  <a:srgbClr val="F8FFF5"/>
                </a:solidFill>
                <a:latin typeface="Rokkitt Light"/>
                <a:ea typeface="Rokkitt Light"/>
                <a:cs typeface="Rokkitt Light"/>
                <a:sym typeface="Rokkitt Light"/>
              </a:rPr>
              <a:t>NUTS 2 </a:t>
            </a:r>
            <a:r>
              <a:rPr lang="en-US" sz="600" i="1" dirty="0" smtClean="0">
                <a:solidFill>
                  <a:srgbClr val="F8FFF5"/>
                </a:solidFill>
                <a:latin typeface="Rokkitt Light"/>
                <a:ea typeface="Rokkitt Light"/>
                <a:cs typeface="Rokkitt Light"/>
                <a:sym typeface="Rokkitt Light"/>
              </a:rPr>
              <a:t>(</a:t>
            </a:r>
            <a:r>
              <a:rPr lang="en-US" sz="600" i="1" dirty="0" err="1">
                <a:solidFill>
                  <a:srgbClr val="F8FFF5"/>
                </a:solidFill>
                <a:latin typeface="Rokkitt Light"/>
                <a:ea typeface="Rokkitt Light"/>
                <a:cs typeface="Rokkitt Light"/>
                <a:sym typeface="Rokkitt Light"/>
              </a:rPr>
              <a:t>Avdiushchenko</a:t>
            </a:r>
            <a:r>
              <a:rPr lang="en-US" sz="600" i="1" dirty="0">
                <a:solidFill>
                  <a:srgbClr val="F8FFF5"/>
                </a:solidFill>
                <a:latin typeface="Rokkitt Light"/>
                <a:ea typeface="Rokkitt Light"/>
                <a:cs typeface="Rokkitt Light"/>
                <a:sym typeface="Rokkitt Light"/>
              </a:rPr>
              <a:t> and </a:t>
            </a:r>
            <a:r>
              <a:rPr lang="en-US" sz="600" i="1" dirty="0" err="1">
                <a:solidFill>
                  <a:srgbClr val="F8FFF5"/>
                </a:solidFill>
                <a:latin typeface="Rokkitt Light"/>
                <a:ea typeface="Rokkitt Light"/>
                <a:cs typeface="Rokkitt Light"/>
                <a:sym typeface="Rokkitt Light"/>
              </a:rPr>
              <a:t>Zajaç</a:t>
            </a:r>
            <a:r>
              <a:rPr lang="en-US" sz="600" i="1" dirty="0">
                <a:solidFill>
                  <a:srgbClr val="F8FFF5"/>
                </a:solidFill>
                <a:latin typeface="Rokkitt Light"/>
                <a:ea typeface="Rokkitt Light"/>
                <a:cs typeface="Rokkitt Light"/>
                <a:sym typeface="Rokkitt Light"/>
              </a:rPr>
              <a:t>, 2019) </a:t>
            </a:r>
          </a:p>
          <a:p>
            <a:pPr marL="171450" lvl="0" indent="-171450">
              <a:buFont typeface="Arial" panose="020B0604020202020204" pitchFamily="34" charset="0"/>
              <a:buChar char="•"/>
            </a:pPr>
            <a:r>
              <a:rPr lang="en-US" sz="1000" dirty="0" smtClean="0">
                <a:solidFill>
                  <a:srgbClr val="F8FFF5"/>
                </a:solidFill>
                <a:latin typeface="Rokkitt Light"/>
                <a:ea typeface="Rokkitt Light"/>
                <a:cs typeface="Rokkitt Light"/>
                <a:sym typeface="Rokkitt Light"/>
              </a:rPr>
              <a:t>NUTS 2 &amp; NUTS </a:t>
            </a:r>
            <a:r>
              <a:rPr lang="en-US" sz="1000" dirty="0">
                <a:solidFill>
                  <a:srgbClr val="F8FFF5"/>
                </a:solidFill>
                <a:latin typeface="Rokkitt Light"/>
                <a:ea typeface="Rokkitt Light"/>
                <a:cs typeface="Rokkitt Light"/>
                <a:sym typeface="Rokkitt Light"/>
              </a:rPr>
              <a:t>3 </a:t>
            </a:r>
            <a:r>
              <a:rPr lang="en-US" sz="700" i="1" dirty="0">
                <a:solidFill>
                  <a:srgbClr val="F8FFF5"/>
                </a:solidFill>
                <a:latin typeface="Rokkitt Light"/>
                <a:ea typeface="Rokkitt Light"/>
                <a:cs typeface="Rokkitt Light"/>
                <a:sym typeface="Rokkitt Light"/>
              </a:rPr>
              <a:t>(</a:t>
            </a:r>
            <a:r>
              <a:rPr lang="en-US" sz="700" i="1" dirty="0" err="1" smtClean="0">
                <a:solidFill>
                  <a:srgbClr val="F8FFF5"/>
                </a:solidFill>
                <a:latin typeface="Rokkitt Light"/>
                <a:ea typeface="Rokkitt Light"/>
                <a:cs typeface="Rokkitt Light"/>
                <a:sym typeface="Rokkitt Light"/>
              </a:rPr>
              <a:t>Vanhamaki</a:t>
            </a:r>
            <a:r>
              <a:rPr lang="en-US" sz="700" i="1" dirty="0" smtClean="0">
                <a:solidFill>
                  <a:srgbClr val="F8FFF5"/>
                </a:solidFill>
                <a:latin typeface="Rokkitt Light"/>
                <a:ea typeface="Rokkitt Light"/>
                <a:cs typeface="Rokkitt Light"/>
                <a:sym typeface="Rokkitt Light"/>
              </a:rPr>
              <a:t> et al., 2019)</a:t>
            </a:r>
          </a:p>
          <a:p>
            <a:pPr marL="171450" lvl="0" indent="-171450">
              <a:buFont typeface="Arial" panose="020B0604020202020204" pitchFamily="34" charset="0"/>
              <a:buChar char="•"/>
            </a:pPr>
            <a:r>
              <a:rPr lang="en-US" sz="1000" dirty="0" smtClean="0">
                <a:solidFill>
                  <a:srgbClr val="F8FFF5"/>
                </a:solidFill>
                <a:latin typeface="Rokkitt Light"/>
                <a:ea typeface="Rokkitt Light"/>
                <a:cs typeface="Rokkitt Light"/>
                <a:sym typeface="Rokkitt Light"/>
              </a:rPr>
              <a:t>Chinese region, province, district </a:t>
            </a:r>
            <a:endParaRPr lang="en-US" sz="1000" dirty="0">
              <a:solidFill>
                <a:srgbClr val="F8FFF5"/>
              </a:solidFill>
              <a:latin typeface="Rokkitt Light"/>
              <a:ea typeface="Rokkitt Light"/>
              <a:cs typeface="Rokkitt Light"/>
              <a:sym typeface="Rokkitt Light"/>
            </a:endParaRPr>
          </a:p>
          <a:p>
            <a:pPr marL="171450" lvl="0" indent="-171450">
              <a:buFont typeface="Arial" panose="020B0604020202020204" pitchFamily="34" charset="0"/>
              <a:buChar char="•"/>
            </a:pPr>
            <a:endParaRPr lang="en-US" sz="1000" dirty="0" smtClean="0">
              <a:solidFill>
                <a:srgbClr val="F8FFF5"/>
              </a:solidFill>
              <a:latin typeface="Rokkitt Light"/>
              <a:ea typeface="Rokkitt Light"/>
              <a:cs typeface="Rokkitt Light"/>
              <a:sym typeface="Rokkitt Light"/>
            </a:endParaRPr>
          </a:p>
          <a:p>
            <a:pPr marL="0" marR="0" lvl="0" indent="0" rtl="0">
              <a:lnSpc>
                <a:spcPct val="100000"/>
              </a:lnSpc>
              <a:spcBef>
                <a:spcPts val="0"/>
              </a:spcBef>
              <a:spcAft>
                <a:spcPts val="0"/>
              </a:spcAft>
              <a:buNone/>
            </a:pPr>
            <a:endParaRPr lang="en-US" sz="1000" dirty="0" smtClean="0">
              <a:solidFill>
                <a:srgbClr val="F8FFF5"/>
              </a:solidFill>
              <a:latin typeface="Rokkitt Light"/>
              <a:ea typeface="Rokkitt Light"/>
              <a:cs typeface="Rokkitt Light"/>
              <a:sym typeface="Rokkitt Light"/>
            </a:endParaRPr>
          </a:p>
          <a:p>
            <a:pPr marL="0" marR="0" lvl="0" indent="0" rtl="0">
              <a:lnSpc>
                <a:spcPct val="100000"/>
              </a:lnSpc>
              <a:spcBef>
                <a:spcPts val="0"/>
              </a:spcBef>
              <a:spcAft>
                <a:spcPts val="0"/>
              </a:spcAft>
              <a:buNone/>
            </a:pPr>
            <a:endParaRPr sz="1000" dirty="0">
              <a:solidFill>
                <a:srgbClr val="F8FFF5"/>
              </a:solidFill>
              <a:latin typeface="Rokkitt Light"/>
              <a:ea typeface="Rokkitt Light"/>
              <a:cs typeface="Rokkitt Light"/>
              <a:sym typeface="Rokkitt Light"/>
            </a:endParaRPr>
          </a:p>
        </p:txBody>
      </p:sp>
      <p:sp>
        <p:nvSpPr>
          <p:cNvPr id="773" name="Google Shape;773;p49"/>
          <p:cNvSpPr txBox="1"/>
          <p:nvPr/>
        </p:nvSpPr>
        <p:spPr>
          <a:xfrm>
            <a:off x="5291481" y="2701115"/>
            <a:ext cx="1459800" cy="1243200"/>
          </a:xfrm>
          <a:prstGeom prst="rect">
            <a:avLst/>
          </a:prstGeom>
          <a:noFill/>
          <a:ln>
            <a:noFill/>
          </a:ln>
        </p:spPr>
        <p:txBody>
          <a:bodyPr spcFirstLastPara="1" wrap="square" lIns="0" tIns="6025" rIns="0" bIns="0" anchor="ctr" anchorCtr="0">
            <a:noAutofit/>
          </a:bodyPr>
          <a:lstStyle/>
          <a:p>
            <a:pPr marL="171450" marR="0" lvl="0" indent="-171450" rtl="0">
              <a:lnSpc>
                <a:spcPct val="100000"/>
              </a:lnSpc>
              <a:spcBef>
                <a:spcPts val="0"/>
              </a:spcBef>
              <a:spcAft>
                <a:spcPts val="0"/>
              </a:spcAft>
              <a:buFont typeface="Arial" panose="020B0604020202020204" pitchFamily="34" charset="0"/>
              <a:buChar char="•"/>
            </a:pPr>
            <a:r>
              <a:rPr lang="en-US" sz="1100" dirty="0" smtClean="0">
                <a:solidFill>
                  <a:srgbClr val="F8FFF5"/>
                </a:solidFill>
                <a:latin typeface="Rokkitt Light"/>
                <a:ea typeface="Rokkitt Light"/>
                <a:cs typeface="Rokkitt Light"/>
                <a:sym typeface="Rokkitt Light"/>
              </a:rPr>
              <a:t>Mostly mentioning top decision-making bodies and </a:t>
            </a:r>
            <a:r>
              <a:rPr lang="en-US" sz="1100" dirty="0" err="1" smtClean="0">
                <a:solidFill>
                  <a:srgbClr val="F8FFF5"/>
                </a:solidFill>
                <a:latin typeface="Rokkitt Light"/>
                <a:ea typeface="Rokkitt Light"/>
                <a:cs typeface="Rokkitt Light"/>
                <a:sym typeface="Rokkitt Light"/>
              </a:rPr>
              <a:t>organisations</a:t>
            </a:r>
            <a:r>
              <a:rPr lang="en-US" sz="1100" dirty="0" smtClean="0">
                <a:solidFill>
                  <a:srgbClr val="F8FFF5"/>
                </a:solidFill>
                <a:latin typeface="Rokkitt Light"/>
                <a:ea typeface="Rokkitt Light"/>
                <a:cs typeface="Rokkitt Light"/>
                <a:sym typeface="Rokkitt Light"/>
              </a:rPr>
              <a:t>;</a:t>
            </a:r>
            <a:endParaRPr sz="1100" dirty="0">
              <a:solidFill>
                <a:srgbClr val="F8FFF5"/>
              </a:solidFill>
              <a:latin typeface="Rokkitt Light"/>
              <a:ea typeface="Rokkitt Light"/>
              <a:cs typeface="Rokkitt Light"/>
              <a:sym typeface="Rokkitt Light"/>
            </a:endParaRPr>
          </a:p>
          <a:p>
            <a:pPr marL="171450" marR="0" lvl="0" indent="-171450" rtl="0">
              <a:lnSpc>
                <a:spcPct val="100000"/>
              </a:lnSpc>
              <a:spcBef>
                <a:spcPts val="0"/>
              </a:spcBef>
              <a:spcAft>
                <a:spcPts val="0"/>
              </a:spcAft>
              <a:buFont typeface="Arial" panose="020B0604020202020204" pitchFamily="34" charset="0"/>
              <a:buChar char="•"/>
            </a:pPr>
            <a:endParaRPr sz="1100" dirty="0">
              <a:solidFill>
                <a:srgbClr val="F8FFF5"/>
              </a:solidFill>
              <a:latin typeface="Rokkitt Light"/>
              <a:ea typeface="Rokkitt Light"/>
              <a:cs typeface="Rokkitt Light"/>
              <a:sym typeface="Rokkitt Light"/>
            </a:endParaRPr>
          </a:p>
          <a:p>
            <a:pPr marL="171450" marR="0" lvl="0" indent="-171450" rtl="0">
              <a:lnSpc>
                <a:spcPct val="100000"/>
              </a:lnSpc>
              <a:spcBef>
                <a:spcPts val="0"/>
              </a:spcBef>
              <a:spcAft>
                <a:spcPts val="0"/>
              </a:spcAft>
              <a:buFont typeface="Arial" panose="020B0604020202020204" pitchFamily="34" charset="0"/>
              <a:buChar char="•"/>
            </a:pPr>
            <a:r>
              <a:rPr lang="en-US" sz="1100" dirty="0" smtClean="0">
                <a:solidFill>
                  <a:srgbClr val="F8FFF5"/>
                </a:solidFill>
                <a:latin typeface="Rokkitt Light"/>
                <a:ea typeface="Rokkitt Light"/>
                <a:cs typeface="Rokkitt Light"/>
                <a:sym typeface="Rokkitt Light"/>
              </a:rPr>
              <a:t>Only </a:t>
            </a:r>
            <a:r>
              <a:rPr lang="en-US" sz="1100" b="1" dirty="0" smtClean="0">
                <a:solidFill>
                  <a:srgbClr val="F8FFF5"/>
                </a:solidFill>
                <a:latin typeface="Rokkitt Light"/>
                <a:ea typeface="Rokkitt Light"/>
                <a:cs typeface="Rokkitt Light"/>
                <a:sym typeface="Rokkitt Light"/>
              </a:rPr>
              <a:t>13</a:t>
            </a:r>
            <a:r>
              <a:rPr lang="en-US" sz="1100" dirty="0" smtClean="0">
                <a:solidFill>
                  <a:srgbClr val="F8FFF5"/>
                </a:solidFill>
                <a:latin typeface="Rokkitt Light"/>
                <a:ea typeface="Rokkitt Light"/>
                <a:cs typeface="Rokkitt Light"/>
                <a:sym typeface="Rokkitt Light"/>
              </a:rPr>
              <a:t> (34%) papers refer to some sort of regional stakeholders.</a:t>
            </a:r>
            <a:endParaRPr sz="1100" dirty="0">
              <a:solidFill>
                <a:srgbClr val="F8FFF5"/>
              </a:solidFill>
              <a:latin typeface="Rokkitt Light"/>
              <a:ea typeface="Rokkitt Light"/>
              <a:cs typeface="Rokkitt Light"/>
              <a:sym typeface="Rokkitt Light"/>
            </a:endParaRPr>
          </a:p>
        </p:txBody>
      </p:sp>
      <p:sp>
        <p:nvSpPr>
          <p:cNvPr id="774" name="Google Shape;774;p49"/>
          <p:cNvSpPr txBox="1"/>
          <p:nvPr/>
        </p:nvSpPr>
        <p:spPr>
          <a:xfrm>
            <a:off x="7437342" y="2709155"/>
            <a:ext cx="1459800" cy="1243200"/>
          </a:xfrm>
          <a:prstGeom prst="rect">
            <a:avLst/>
          </a:prstGeom>
          <a:noFill/>
          <a:ln>
            <a:noFill/>
          </a:ln>
        </p:spPr>
        <p:txBody>
          <a:bodyPr spcFirstLastPara="1" wrap="square" lIns="0" tIns="6025" rIns="0" bIns="0" anchor="ctr" anchorCtr="0">
            <a:noAutofit/>
          </a:bodyPr>
          <a:lstStyle/>
          <a:p>
            <a:pPr marL="171450" marR="0" lvl="0" indent="-171450" rtl="0">
              <a:lnSpc>
                <a:spcPct val="100000"/>
              </a:lnSpc>
              <a:spcBef>
                <a:spcPts val="0"/>
              </a:spcBef>
              <a:spcAft>
                <a:spcPts val="0"/>
              </a:spcAft>
              <a:buFont typeface="Arial" panose="020B0604020202020204" pitchFamily="34" charset="0"/>
              <a:buChar char="•"/>
            </a:pPr>
            <a:r>
              <a:rPr lang="en-US" sz="1100" dirty="0" smtClean="0">
                <a:solidFill>
                  <a:srgbClr val="F8FFF5"/>
                </a:solidFill>
                <a:latin typeface="Rokkitt Light"/>
                <a:ea typeface="Rokkitt Light"/>
                <a:cs typeface="Rokkitt Light"/>
                <a:sym typeface="Rokkitt Light"/>
              </a:rPr>
              <a:t>Mostly international and national policies, strategies mentioned;</a:t>
            </a:r>
            <a:endParaRPr sz="1100" dirty="0">
              <a:solidFill>
                <a:srgbClr val="F8FFF5"/>
              </a:solidFill>
              <a:latin typeface="Rokkitt Light"/>
              <a:ea typeface="Rokkitt Light"/>
              <a:cs typeface="Rokkitt Light"/>
              <a:sym typeface="Rokkitt Light"/>
            </a:endParaRPr>
          </a:p>
          <a:p>
            <a:pPr marL="171450" marR="0" lvl="0" indent="-171450" rtl="0">
              <a:lnSpc>
                <a:spcPct val="100000"/>
              </a:lnSpc>
              <a:spcBef>
                <a:spcPts val="0"/>
              </a:spcBef>
              <a:spcAft>
                <a:spcPts val="0"/>
              </a:spcAft>
              <a:buFont typeface="Arial" panose="020B0604020202020204" pitchFamily="34" charset="0"/>
              <a:buChar char="•"/>
            </a:pPr>
            <a:endParaRPr sz="1100" dirty="0">
              <a:solidFill>
                <a:srgbClr val="F8FFF5"/>
              </a:solidFill>
              <a:latin typeface="Rokkitt Light"/>
              <a:ea typeface="Rokkitt Light"/>
              <a:cs typeface="Rokkitt Light"/>
              <a:sym typeface="Rokkitt Light"/>
            </a:endParaRPr>
          </a:p>
          <a:p>
            <a:pPr marL="171450" marR="0" lvl="0" indent="-171450" rtl="0">
              <a:lnSpc>
                <a:spcPct val="100000"/>
              </a:lnSpc>
              <a:spcBef>
                <a:spcPts val="0"/>
              </a:spcBef>
              <a:spcAft>
                <a:spcPts val="0"/>
              </a:spcAft>
              <a:buFont typeface="Arial" panose="020B0604020202020204" pitchFamily="34" charset="0"/>
              <a:buChar char="•"/>
            </a:pPr>
            <a:r>
              <a:rPr lang="en-US" sz="1100" dirty="0" smtClean="0">
                <a:solidFill>
                  <a:srgbClr val="F8FFF5"/>
                </a:solidFill>
                <a:latin typeface="Rokkitt Light"/>
                <a:ea typeface="Rokkitt Light"/>
                <a:cs typeface="Rokkitt Light"/>
                <a:sym typeface="Rokkitt Light"/>
              </a:rPr>
              <a:t>Only </a:t>
            </a:r>
            <a:r>
              <a:rPr lang="en-US" sz="1100" b="1" dirty="0" smtClean="0">
                <a:solidFill>
                  <a:srgbClr val="F8FFF5"/>
                </a:solidFill>
                <a:latin typeface="Rokkitt Light"/>
                <a:ea typeface="Rokkitt Light"/>
                <a:cs typeface="Rokkitt Light"/>
                <a:sym typeface="Rokkitt Light"/>
              </a:rPr>
              <a:t>12</a:t>
            </a:r>
            <a:r>
              <a:rPr lang="en-US" sz="1100" dirty="0" smtClean="0">
                <a:solidFill>
                  <a:srgbClr val="F8FFF5"/>
                </a:solidFill>
                <a:latin typeface="Rokkitt Light"/>
                <a:ea typeface="Rokkitt Light"/>
                <a:cs typeface="Rokkitt Light"/>
                <a:sym typeface="Rokkitt Light"/>
              </a:rPr>
              <a:t> (31%) papers refer to regional policies, strategic documents.</a:t>
            </a:r>
            <a:endParaRPr sz="1100" dirty="0">
              <a:solidFill>
                <a:srgbClr val="F8FFF5"/>
              </a:solidFill>
              <a:latin typeface="Rokkitt Light"/>
              <a:ea typeface="Rokkitt Light"/>
              <a:cs typeface="Rokkitt Light"/>
              <a:sym typeface="Rokkitt Light"/>
            </a:endParaRPr>
          </a:p>
        </p:txBody>
      </p:sp>
      <p:sp>
        <p:nvSpPr>
          <p:cNvPr id="775" name="Google Shape;775;p49"/>
          <p:cNvSpPr txBox="1">
            <a:spLocks noGrp="1"/>
          </p:cNvSpPr>
          <p:nvPr>
            <p:ph type="title"/>
          </p:nvPr>
        </p:nvSpPr>
        <p:spPr>
          <a:xfrm>
            <a:off x="180531" y="297671"/>
            <a:ext cx="8762100" cy="40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smtClean="0"/>
              <a:t>PRELIMINARY FINDINGS</a:t>
            </a:r>
            <a:endParaRPr dirty="0"/>
          </a:p>
        </p:txBody>
      </p:sp>
      <p:pic>
        <p:nvPicPr>
          <p:cNvPr id="776" name="Google Shape;776;p49"/>
          <p:cNvPicPr preferRelativeResize="0"/>
          <p:nvPr/>
        </p:nvPicPr>
        <p:blipFill rotWithShape="1">
          <a:blip r:embed="rId4">
            <a:alphaModFix/>
          </a:blip>
          <a:srcRect l="26831"/>
          <a:stretch/>
        </p:blipFill>
        <p:spPr>
          <a:xfrm>
            <a:off x="5366500" y="636068"/>
            <a:ext cx="1269000" cy="1300800"/>
          </a:xfrm>
          <a:prstGeom prst="ellipse">
            <a:avLst/>
          </a:prstGeom>
          <a:noFill/>
          <a:ln>
            <a:noFill/>
          </a:ln>
        </p:spPr>
      </p:pic>
      <p:pic>
        <p:nvPicPr>
          <p:cNvPr id="777" name="Google Shape;777;p49"/>
          <p:cNvPicPr preferRelativeResize="0"/>
          <p:nvPr/>
        </p:nvPicPr>
        <p:blipFill rotWithShape="1">
          <a:blip r:embed="rId5">
            <a:alphaModFix/>
          </a:blip>
          <a:srcRect l="13419" r="13411"/>
          <a:stretch/>
        </p:blipFill>
        <p:spPr>
          <a:xfrm>
            <a:off x="7530021" y="780073"/>
            <a:ext cx="1269000" cy="1300800"/>
          </a:xfrm>
          <a:prstGeom prst="ellipse">
            <a:avLst/>
          </a:prstGeom>
          <a:noFill/>
          <a:ln>
            <a:noFill/>
          </a:ln>
        </p:spPr>
      </p:pic>
      <p:sp>
        <p:nvSpPr>
          <p:cNvPr id="778" name="Google Shape;778;p49"/>
          <p:cNvSpPr/>
          <p:nvPr/>
        </p:nvSpPr>
        <p:spPr>
          <a:xfrm>
            <a:off x="5372251" y="636068"/>
            <a:ext cx="1269000" cy="1300800"/>
          </a:xfrm>
          <a:prstGeom prst="ellipse">
            <a:avLst/>
          </a:prstGeom>
          <a:solidFill>
            <a:srgbClr val="F6F4FF">
              <a:alpha val="2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9"/>
          <p:cNvSpPr/>
          <p:nvPr/>
        </p:nvSpPr>
        <p:spPr>
          <a:xfrm>
            <a:off x="7530021" y="699730"/>
            <a:ext cx="1269000" cy="1300800"/>
          </a:xfrm>
          <a:prstGeom prst="ellipse">
            <a:avLst/>
          </a:prstGeom>
          <a:solidFill>
            <a:srgbClr val="F6F4FF">
              <a:alpha val="2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9"/>
          <p:cNvSpPr/>
          <p:nvPr/>
        </p:nvSpPr>
        <p:spPr>
          <a:xfrm>
            <a:off x="345024" y="716091"/>
            <a:ext cx="1269000" cy="1300800"/>
          </a:xfrm>
          <a:prstGeom prst="ellipse">
            <a:avLst/>
          </a:prstGeom>
          <a:solidFill>
            <a:srgbClr val="F6F4FF">
              <a:alpha val="2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9"/>
          <p:cNvSpPr txBox="1"/>
          <p:nvPr/>
        </p:nvSpPr>
        <p:spPr>
          <a:xfrm>
            <a:off x="5468235" y="4234338"/>
            <a:ext cx="1283045" cy="358335"/>
          </a:xfrm>
          <a:prstGeom prst="rect">
            <a:avLst/>
          </a:prstGeom>
          <a:solidFill>
            <a:srgbClr val="F8FFF5"/>
          </a:solidFill>
          <a:ln>
            <a:noFill/>
          </a:ln>
        </p:spPr>
        <p:txBody>
          <a:bodyPr spcFirstLastPara="1" wrap="square" lIns="0" tIns="67600" rIns="0" bIns="0" anchor="t" anchorCtr="0">
            <a:noAutofit/>
          </a:bodyPr>
          <a:lstStyle/>
          <a:p>
            <a:pPr marL="0" marR="0" lvl="0" indent="0" algn="ctr" rtl="0">
              <a:lnSpc>
                <a:spcPct val="100000"/>
              </a:lnSpc>
              <a:spcBef>
                <a:spcPts val="0"/>
              </a:spcBef>
              <a:spcAft>
                <a:spcPts val="0"/>
              </a:spcAft>
              <a:buNone/>
            </a:pPr>
            <a:r>
              <a:rPr lang="en-US" sz="1050" dirty="0" smtClean="0">
                <a:solidFill>
                  <a:srgbClr val="4D4F40"/>
                </a:solidFill>
                <a:latin typeface="Chau Philomene One"/>
                <a:ea typeface="Chau Philomene One"/>
                <a:cs typeface="Chau Philomene One"/>
                <a:sym typeface="Chau Philomene One"/>
              </a:rPr>
              <a:t>Lack of regional </a:t>
            </a:r>
            <a:r>
              <a:rPr lang="en-US" sz="1050" b="1" dirty="0" smtClean="0">
                <a:solidFill>
                  <a:srgbClr val="4D4F40"/>
                </a:solidFill>
                <a:latin typeface="Chau Philomene One"/>
                <a:ea typeface="Chau Philomene One"/>
                <a:cs typeface="Chau Philomene One"/>
                <a:sym typeface="Chau Philomene One"/>
              </a:rPr>
              <a:t>stakeholders</a:t>
            </a:r>
            <a:endParaRPr sz="1050" b="1" dirty="0">
              <a:solidFill>
                <a:srgbClr val="4D4F40"/>
              </a:solidFill>
              <a:latin typeface="Chau Philomene One"/>
              <a:ea typeface="Chau Philomene One"/>
              <a:cs typeface="Chau Philomene One"/>
              <a:sym typeface="Chau Philomene One"/>
            </a:endParaRPr>
          </a:p>
        </p:txBody>
      </p:sp>
      <p:sp>
        <p:nvSpPr>
          <p:cNvPr id="782" name="Google Shape;782;p49"/>
          <p:cNvSpPr txBox="1"/>
          <p:nvPr/>
        </p:nvSpPr>
        <p:spPr>
          <a:xfrm>
            <a:off x="7632020" y="4182452"/>
            <a:ext cx="1169721" cy="367601"/>
          </a:xfrm>
          <a:prstGeom prst="rect">
            <a:avLst/>
          </a:prstGeom>
          <a:solidFill>
            <a:srgbClr val="F8FFF5"/>
          </a:solidFill>
          <a:ln>
            <a:noFill/>
          </a:ln>
        </p:spPr>
        <p:txBody>
          <a:bodyPr spcFirstLastPara="1" wrap="square" lIns="0" tIns="67600" rIns="0" bIns="0" anchor="t" anchorCtr="0">
            <a:noAutofit/>
          </a:bodyPr>
          <a:lstStyle/>
          <a:p>
            <a:pPr marL="0" marR="0" lvl="0" indent="0" algn="ctr" rtl="0">
              <a:lnSpc>
                <a:spcPct val="100000"/>
              </a:lnSpc>
              <a:spcBef>
                <a:spcPts val="0"/>
              </a:spcBef>
              <a:spcAft>
                <a:spcPts val="0"/>
              </a:spcAft>
              <a:buNone/>
            </a:pPr>
            <a:r>
              <a:rPr lang="en-US" sz="1050" dirty="0" smtClean="0">
                <a:solidFill>
                  <a:srgbClr val="4D4F40"/>
                </a:solidFill>
                <a:latin typeface="Chau Philomene One"/>
                <a:ea typeface="Chau Philomene One"/>
                <a:cs typeface="Chau Philomene One"/>
                <a:sym typeface="Chau Philomene One"/>
              </a:rPr>
              <a:t>Lack of regional </a:t>
            </a:r>
            <a:r>
              <a:rPr lang="en-US" sz="1050" b="1" dirty="0" smtClean="0">
                <a:solidFill>
                  <a:srgbClr val="4D4F40"/>
                </a:solidFill>
                <a:latin typeface="Chau Philomene One"/>
                <a:ea typeface="Chau Philomene One"/>
                <a:cs typeface="Chau Philomene One"/>
                <a:sym typeface="Chau Philomene One"/>
              </a:rPr>
              <a:t>policies</a:t>
            </a:r>
            <a:endParaRPr sz="1050" b="1" dirty="0">
              <a:solidFill>
                <a:srgbClr val="4D4F40"/>
              </a:solidFill>
              <a:latin typeface="Chau Philomene One"/>
              <a:ea typeface="Chau Philomene One"/>
              <a:cs typeface="Chau Philomene One"/>
              <a:sym typeface="Chau Philomene One"/>
            </a:endParaRPr>
          </a:p>
        </p:txBody>
      </p:sp>
      <p:sp>
        <p:nvSpPr>
          <p:cNvPr id="19" name="Google Shape;780;p49"/>
          <p:cNvSpPr/>
          <p:nvPr/>
        </p:nvSpPr>
        <p:spPr>
          <a:xfrm>
            <a:off x="2966482" y="699730"/>
            <a:ext cx="1269000" cy="1300800"/>
          </a:xfrm>
          <a:prstGeom prst="ellipse">
            <a:avLst/>
          </a:prstGeom>
          <a:solidFill>
            <a:srgbClr val="F6F4FF">
              <a:alpha val="2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770;p49"/>
          <p:cNvPicPr preferRelativeResize="0"/>
          <p:nvPr/>
        </p:nvPicPr>
        <p:blipFill rotWithShape="1">
          <a:blip r:embed="rId3">
            <a:alphaModFix/>
          </a:blip>
          <a:srcRect l="13419" r="13411"/>
          <a:stretch/>
        </p:blipFill>
        <p:spPr>
          <a:xfrm>
            <a:off x="2973797" y="699730"/>
            <a:ext cx="1269000" cy="1300800"/>
          </a:xfrm>
          <a:prstGeom prst="ellipse">
            <a:avLst/>
          </a:prstGeom>
          <a:noFill/>
          <a:ln>
            <a:noFill/>
          </a:ln>
        </p:spPr>
      </p:pic>
      <p:sp>
        <p:nvSpPr>
          <p:cNvPr id="21" name="Google Shape;768;p49"/>
          <p:cNvSpPr/>
          <p:nvPr/>
        </p:nvSpPr>
        <p:spPr>
          <a:xfrm>
            <a:off x="2200506" y="1748334"/>
            <a:ext cx="2854297" cy="3174426"/>
          </a:xfrm>
          <a:prstGeom prst="rect">
            <a:avLst/>
          </a:prstGeom>
          <a:noFill/>
          <a:ln w="19050" cap="flat" cmpd="sng">
            <a:solidFill>
              <a:srgbClr val="F8FFF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73;p49"/>
          <p:cNvSpPr txBox="1"/>
          <p:nvPr/>
        </p:nvSpPr>
        <p:spPr>
          <a:xfrm>
            <a:off x="2200506" y="1862373"/>
            <a:ext cx="2854297" cy="2924087"/>
          </a:xfrm>
          <a:prstGeom prst="rect">
            <a:avLst/>
          </a:prstGeom>
          <a:noFill/>
          <a:ln>
            <a:noFill/>
          </a:ln>
        </p:spPr>
        <p:txBody>
          <a:bodyPr spcFirstLastPara="1" wrap="square" lIns="0" tIns="6025" rIns="0" bIns="0" anchor="ctr" anchorCtr="0">
            <a:noAutofit/>
          </a:bodyPr>
          <a:lstStyle/>
          <a:p>
            <a:pPr marL="171450" lvl="0" indent="-171450">
              <a:buFont typeface="Arial" panose="020B0604020202020204" pitchFamily="34" charset="0"/>
              <a:buChar char="•"/>
            </a:pPr>
            <a:r>
              <a:rPr lang="en-US" sz="900" b="1" dirty="0" smtClean="0">
                <a:solidFill>
                  <a:srgbClr val="F8FFF5"/>
                </a:solidFill>
                <a:latin typeface="Rokkitt Light"/>
                <a:ea typeface="Rokkitt Light"/>
                <a:cs typeface="Rokkitt Light"/>
                <a:sym typeface="Rokkitt Light"/>
              </a:rPr>
              <a:t>Proposed </a:t>
            </a:r>
            <a:r>
              <a:rPr lang="en-US" sz="900" b="1" dirty="0">
                <a:solidFill>
                  <a:srgbClr val="F8FFF5"/>
                </a:solidFill>
                <a:latin typeface="Rokkitt Light"/>
                <a:ea typeface="Rokkitt Light"/>
                <a:cs typeface="Rokkitt Light"/>
                <a:sym typeface="Rokkitt Light"/>
              </a:rPr>
              <a:t>&amp; tested: </a:t>
            </a:r>
            <a:r>
              <a:rPr lang="en-US" sz="900" dirty="0">
                <a:solidFill>
                  <a:srgbClr val="F8FFF5"/>
                </a:solidFill>
                <a:latin typeface="Rokkitt Light"/>
                <a:ea typeface="Rokkitt Light"/>
                <a:cs typeface="Rokkitt Light"/>
                <a:sym typeface="Rokkitt Light"/>
              </a:rPr>
              <a:t>System of possible indicators for evaluating progress towards CE at regional EU </a:t>
            </a:r>
            <a:r>
              <a:rPr lang="en-US" sz="900" dirty="0" smtClean="0">
                <a:solidFill>
                  <a:srgbClr val="F8FFF5"/>
                </a:solidFill>
                <a:latin typeface="Rokkitt Light"/>
                <a:ea typeface="Rokkitt Light"/>
                <a:cs typeface="Rokkitt Light"/>
                <a:sym typeface="Rokkitt Light"/>
              </a:rPr>
              <a:t>level– </a:t>
            </a:r>
            <a:r>
              <a:rPr lang="en-US" sz="900" dirty="0">
                <a:solidFill>
                  <a:srgbClr val="F8FFF5"/>
                </a:solidFill>
                <a:latin typeface="Rokkitt Light"/>
                <a:ea typeface="Rokkitt Light"/>
                <a:cs typeface="Rokkitt Light"/>
                <a:sym typeface="Rokkitt Light"/>
              </a:rPr>
              <a:t>NUTS 2 (Poland</a:t>
            </a:r>
            <a:r>
              <a:rPr lang="en-US" sz="900" dirty="0" smtClean="0">
                <a:solidFill>
                  <a:srgbClr val="F8FFF5"/>
                </a:solidFill>
                <a:latin typeface="Rokkitt Light"/>
                <a:ea typeface="Rokkitt Light"/>
                <a:cs typeface="Rokkitt Light"/>
                <a:sym typeface="Rokkitt Light"/>
              </a:rPr>
              <a:t>), </a:t>
            </a:r>
            <a:r>
              <a:rPr lang="en-US" sz="700" i="1" dirty="0">
                <a:solidFill>
                  <a:srgbClr val="F8FFF5"/>
                </a:solidFill>
                <a:latin typeface="Rokkitt Light"/>
                <a:ea typeface="Rokkitt Light"/>
                <a:cs typeface="Rokkitt Light"/>
                <a:sym typeface="Rokkitt Light"/>
              </a:rPr>
              <a:t>(</a:t>
            </a:r>
            <a:r>
              <a:rPr lang="en-US" sz="700" i="1" dirty="0" err="1">
                <a:solidFill>
                  <a:srgbClr val="F8FFF5"/>
                </a:solidFill>
                <a:latin typeface="Rokkitt Light"/>
                <a:ea typeface="Rokkitt Light"/>
                <a:cs typeface="Rokkitt Light"/>
                <a:sym typeface="Rokkitt Light"/>
              </a:rPr>
              <a:t>Avdiushchenko</a:t>
            </a:r>
            <a:r>
              <a:rPr lang="en-US" sz="700" i="1" dirty="0">
                <a:solidFill>
                  <a:srgbClr val="F8FFF5"/>
                </a:solidFill>
                <a:latin typeface="Rokkitt Light"/>
                <a:ea typeface="Rokkitt Light"/>
                <a:cs typeface="Rokkitt Light"/>
                <a:sym typeface="Rokkitt Light"/>
              </a:rPr>
              <a:t> and </a:t>
            </a:r>
            <a:r>
              <a:rPr lang="en-US" sz="700" i="1" dirty="0" err="1">
                <a:solidFill>
                  <a:srgbClr val="F8FFF5"/>
                </a:solidFill>
                <a:latin typeface="Rokkitt Light"/>
                <a:ea typeface="Rokkitt Light"/>
                <a:cs typeface="Rokkitt Light"/>
                <a:sym typeface="Rokkitt Light"/>
              </a:rPr>
              <a:t>Zajaç</a:t>
            </a:r>
            <a:r>
              <a:rPr lang="en-US" sz="700" i="1" dirty="0">
                <a:solidFill>
                  <a:srgbClr val="F8FFF5"/>
                </a:solidFill>
                <a:latin typeface="Rokkitt Light"/>
                <a:ea typeface="Rokkitt Light"/>
                <a:cs typeface="Rokkitt Light"/>
                <a:sym typeface="Rokkitt Light"/>
              </a:rPr>
              <a:t>, 2019) </a:t>
            </a:r>
          </a:p>
          <a:p>
            <a:pPr marL="171450" lvl="0" indent="-171450">
              <a:buFont typeface="Arial" panose="020B0604020202020204" pitchFamily="34" charset="0"/>
              <a:buChar char="•"/>
            </a:pPr>
            <a:r>
              <a:rPr lang="en-US" sz="900" b="1" dirty="0">
                <a:solidFill>
                  <a:srgbClr val="F8FFF5"/>
                </a:solidFill>
                <a:latin typeface="Rokkitt Light"/>
                <a:ea typeface="Rokkitt Light"/>
                <a:cs typeface="Rokkitt Light"/>
                <a:sym typeface="Rokkitt Light"/>
              </a:rPr>
              <a:t>Proposed &amp; tested: </a:t>
            </a:r>
            <a:r>
              <a:rPr lang="en-US" sz="900" dirty="0">
                <a:solidFill>
                  <a:srgbClr val="F8FFF5"/>
                </a:solidFill>
                <a:latin typeface="Rokkitt Light"/>
                <a:ea typeface="Rokkitt Light"/>
                <a:cs typeface="Rokkitt Light"/>
                <a:sym typeface="Rokkitt Light"/>
              </a:rPr>
              <a:t>CEPI (CE Potential Indicator) to quantify the potential for the development of a CE – NUTS 3 (county level, Romania) </a:t>
            </a:r>
            <a:r>
              <a:rPr lang="en-US" sz="700" i="1" dirty="0">
                <a:solidFill>
                  <a:srgbClr val="F8FFF5"/>
                </a:solidFill>
                <a:latin typeface="Rokkitt Light"/>
                <a:ea typeface="Rokkitt Light"/>
                <a:cs typeface="Rokkitt Light"/>
                <a:sym typeface="Rokkitt Light"/>
              </a:rPr>
              <a:t>(Strat et al., 2018)</a:t>
            </a:r>
          </a:p>
          <a:p>
            <a:pPr marL="171450" lvl="0" indent="-171450">
              <a:buFont typeface="Arial" panose="020B0604020202020204" pitchFamily="34" charset="0"/>
              <a:buChar char="•"/>
            </a:pPr>
            <a:r>
              <a:rPr lang="en-US" sz="900" b="1" dirty="0">
                <a:solidFill>
                  <a:srgbClr val="F8FFF5"/>
                </a:solidFill>
                <a:latin typeface="Rokkitt Light"/>
                <a:ea typeface="Rokkitt Light"/>
                <a:cs typeface="Rokkitt Light"/>
                <a:sym typeface="Rokkitt Light"/>
              </a:rPr>
              <a:t>Tested: </a:t>
            </a:r>
            <a:r>
              <a:rPr lang="en-US" sz="900" dirty="0">
                <a:solidFill>
                  <a:srgbClr val="F8FFF5"/>
                </a:solidFill>
                <a:latin typeface="Rokkitt Light"/>
                <a:ea typeface="Rokkitt Light"/>
                <a:cs typeface="Rokkitt Light"/>
                <a:sym typeface="Rokkitt Light"/>
              </a:rPr>
              <a:t>Regional CEDI (CE Development Index) calculation performed </a:t>
            </a:r>
            <a:r>
              <a:rPr lang="en-US" sz="700" i="1" dirty="0">
                <a:solidFill>
                  <a:srgbClr val="F8FFF5"/>
                </a:solidFill>
                <a:latin typeface="Rokkitt Light"/>
                <a:ea typeface="Rokkitt Light"/>
                <a:cs typeface="Rokkitt Light"/>
                <a:sym typeface="Rokkitt Light"/>
              </a:rPr>
              <a:t>(</a:t>
            </a:r>
            <a:r>
              <a:rPr lang="en-US" sz="700" i="1" dirty="0" err="1">
                <a:solidFill>
                  <a:srgbClr val="F8FFF5"/>
                </a:solidFill>
                <a:latin typeface="Rokkitt Light"/>
                <a:ea typeface="Rokkitt Light"/>
                <a:cs typeface="Rokkitt Light"/>
                <a:sym typeface="Rokkitt Light"/>
              </a:rPr>
              <a:t>Plastinina</a:t>
            </a:r>
            <a:r>
              <a:rPr lang="en-US" sz="700" i="1" dirty="0">
                <a:solidFill>
                  <a:srgbClr val="F8FFF5"/>
                </a:solidFill>
                <a:latin typeface="Rokkitt Light"/>
                <a:ea typeface="Rokkitt Light"/>
                <a:cs typeface="Rokkitt Light"/>
                <a:sym typeface="Rokkitt Light"/>
              </a:rPr>
              <a:t> et al, 2019)</a:t>
            </a:r>
          </a:p>
          <a:p>
            <a:pPr marL="171450" lvl="0" indent="-171450">
              <a:buFont typeface="Arial" panose="020B0604020202020204" pitchFamily="34" charset="0"/>
              <a:buChar char="•"/>
            </a:pPr>
            <a:r>
              <a:rPr lang="en-US" sz="900" b="1" dirty="0" smtClean="0">
                <a:solidFill>
                  <a:srgbClr val="F8FFF5"/>
                </a:solidFill>
                <a:latin typeface="Rokkitt Light"/>
                <a:ea typeface="Rokkitt Light"/>
                <a:cs typeface="Rokkitt Light"/>
                <a:sym typeface="Rokkitt Light"/>
              </a:rPr>
              <a:t>Mentioned: </a:t>
            </a:r>
            <a:r>
              <a:rPr lang="en-US" sz="700" i="1" dirty="0" err="1">
                <a:solidFill>
                  <a:srgbClr val="F8FFF5"/>
                </a:solidFill>
                <a:latin typeface="Rokkitt Light"/>
                <a:ea typeface="Rokkitt Light"/>
                <a:cs typeface="Rokkitt Light"/>
                <a:sym typeface="Rokkitt Light"/>
              </a:rPr>
              <a:t>Guo</a:t>
            </a:r>
            <a:r>
              <a:rPr lang="en-US" sz="700" i="1" dirty="0">
                <a:solidFill>
                  <a:srgbClr val="F8FFF5"/>
                </a:solidFill>
                <a:latin typeface="Rokkitt Light"/>
                <a:ea typeface="Rokkitt Light"/>
                <a:cs typeface="Rokkitt Light"/>
                <a:sym typeface="Rokkitt Light"/>
              </a:rPr>
              <a:t>-gang (</a:t>
            </a:r>
            <a:r>
              <a:rPr lang="en-US" sz="700" i="1" dirty="0" smtClean="0">
                <a:solidFill>
                  <a:srgbClr val="F8FFF5"/>
                </a:solidFill>
                <a:latin typeface="Rokkitt Light"/>
                <a:ea typeface="Rokkitt Light"/>
                <a:cs typeface="Rokkitt Light"/>
                <a:sym typeface="Rokkitt Light"/>
              </a:rPr>
              <a:t>2011) </a:t>
            </a:r>
            <a:r>
              <a:rPr lang="en-US" sz="900" dirty="0" smtClean="0">
                <a:solidFill>
                  <a:srgbClr val="F8FFF5"/>
                </a:solidFill>
                <a:latin typeface="Rokkitt Light"/>
                <a:ea typeface="Rokkitt Light"/>
                <a:cs typeface="Rokkitt Light"/>
                <a:sym typeface="Rokkitt Light"/>
              </a:rPr>
              <a:t>and </a:t>
            </a:r>
            <a:r>
              <a:rPr lang="en-US" sz="700" i="1" dirty="0" err="1">
                <a:solidFill>
                  <a:srgbClr val="F8FFF5"/>
                </a:solidFill>
                <a:latin typeface="Rokkitt Light"/>
                <a:ea typeface="Rokkitt Light"/>
                <a:cs typeface="Rokkitt Light"/>
                <a:sym typeface="Rokkitt Light"/>
              </a:rPr>
              <a:t>Guogang</a:t>
            </a:r>
            <a:r>
              <a:rPr lang="en-US" sz="700" i="1" dirty="0">
                <a:solidFill>
                  <a:srgbClr val="F8FFF5"/>
                </a:solidFill>
                <a:latin typeface="Rokkitt Light"/>
                <a:ea typeface="Rokkitt Light"/>
                <a:cs typeface="Rokkitt Light"/>
                <a:sym typeface="Rokkitt Light"/>
              </a:rPr>
              <a:t> and Chen (2011)</a:t>
            </a:r>
            <a:r>
              <a:rPr lang="en-US" sz="900" i="1" dirty="0">
                <a:solidFill>
                  <a:srgbClr val="F8FFF5"/>
                </a:solidFill>
                <a:latin typeface="Rokkitt Light"/>
                <a:ea typeface="Rokkitt Light"/>
                <a:cs typeface="Rokkitt Light"/>
                <a:sym typeface="Rokkitt Light"/>
              </a:rPr>
              <a:t> </a:t>
            </a:r>
            <a:r>
              <a:rPr lang="en-US" sz="900" dirty="0">
                <a:solidFill>
                  <a:srgbClr val="F8FFF5"/>
                </a:solidFill>
                <a:latin typeface="Rokkitt Light"/>
                <a:ea typeface="Rokkitt Light"/>
                <a:cs typeface="Rokkitt Light"/>
                <a:sym typeface="Rokkitt Light"/>
              </a:rPr>
              <a:t>proposed an index method for assessing the adoption of CE at the regional level </a:t>
            </a:r>
            <a:r>
              <a:rPr lang="en-US" sz="700" i="1" dirty="0">
                <a:solidFill>
                  <a:srgbClr val="F8FFF5"/>
                </a:solidFill>
                <a:latin typeface="Rokkitt Light"/>
                <a:ea typeface="Rokkitt Light"/>
                <a:cs typeface="Rokkitt Light"/>
                <a:sym typeface="Rokkitt Light"/>
              </a:rPr>
              <a:t>(Elia et al., 2017)</a:t>
            </a:r>
          </a:p>
          <a:p>
            <a:pPr marL="171450" lvl="0" indent="-171450">
              <a:buFont typeface="Arial" panose="020B0604020202020204" pitchFamily="34" charset="0"/>
              <a:buChar char="•"/>
            </a:pPr>
            <a:r>
              <a:rPr lang="en-US" sz="900" b="1" dirty="0">
                <a:solidFill>
                  <a:srgbClr val="F8FFF5"/>
                </a:solidFill>
                <a:latin typeface="Rokkitt Light"/>
                <a:ea typeface="Rokkitt Light"/>
                <a:cs typeface="Rokkitt Light"/>
                <a:sym typeface="Rokkitt Light"/>
              </a:rPr>
              <a:t>Review</a:t>
            </a:r>
            <a:r>
              <a:rPr lang="en-US" sz="900" dirty="0">
                <a:solidFill>
                  <a:srgbClr val="F8FFF5"/>
                </a:solidFill>
                <a:latin typeface="Rokkitt Light"/>
                <a:ea typeface="Rokkitt Light"/>
                <a:cs typeface="Rokkitt Light"/>
                <a:sym typeface="Rokkitt Light"/>
              </a:rPr>
              <a:t> of CE evaluation systems: Regional Circular Economy Development index &amp; Evaluation of Regional Circular Economy Based on Matter Element Analysis </a:t>
            </a:r>
            <a:r>
              <a:rPr lang="en-US" sz="700" i="1" dirty="0">
                <a:solidFill>
                  <a:srgbClr val="F8FFF5"/>
                </a:solidFill>
                <a:latin typeface="Rokkitt Light"/>
                <a:ea typeface="Rokkitt Light"/>
                <a:cs typeface="Rokkitt Light"/>
                <a:sym typeface="Rokkitt Light"/>
              </a:rPr>
              <a:t>(</a:t>
            </a:r>
            <a:r>
              <a:rPr lang="en-US" sz="700" i="1" dirty="0" err="1">
                <a:solidFill>
                  <a:srgbClr val="F8FFF5"/>
                </a:solidFill>
                <a:latin typeface="Rokkitt Light"/>
                <a:ea typeface="Rokkitt Light"/>
                <a:cs typeface="Rokkitt Light"/>
                <a:sym typeface="Rokkitt Light"/>
              </a:rPr>
              <a:t>Banaite</a:t>
            </a:r>
            <a:r>
              <a:rPr lang="en-US" sz="700" i="1" dirty="0">
                <a:solidFill>
                  <a:srgbClr val="F8FFF5"/>
                </a:solidFill>
                <a:latin typeface="Rokkitt Light"/>
                <a:ea typeface="Rokkitt Light"/>
                <a:cs typeface="Rokkitt Light"/>
                <a:sym typeface="Rokkitt Light"/>
              </a:rPr>
              <a:t> and </a:t>
            </a:r>
            <a:r>
              <a:rPr lang="en-US" sz="700" i="1" dirty="0" err="1">
                <a:solidFill>
                  <a:srgbClr val="F8FFF5"/>
                </a:solidFill>
                <a:latin typeface="Rokkitt Light"/>
                <a:ea typeface="Rokkitt Light"/>
                <a:cs typeface="Rokkitt Light"/>
                <a:sym typeface="Rokkitt Light"/>
              </a:rPr>
              <a:t>Tamošiuniene</a:t>
            </a:r>
            <a:r>
              <a:rPr lang="en-US" sz="700" i="1" dirty="0">
                <a:solidFill>
                  <a:srgbClr val="F8FFF5"/>
                </a:solidFill>
                <a:latin typeface="Rokkitt Light"/>
                <a:ea typeface="Rokkitt Light"/>
                <a:cs typeface="Rokkitt Light"/>
                <a:sym typeface="Rokkitt Light"/>
              </a:rPr>
              <a:t>, 2016</a:t>
            </a:r>
            <a:r>
              <a:rPr lang="en-US" sz="700" i="1" dirty="0" smtClean="0">
                <a:solidFill>
                  <a:srgbClr val="F8FFF5"/>
                </a:solidFill>
                <a:latin typeface="Rokkitt Light"/>
                <a:ea typeface="Rokkitt Light"/>
                <a:cs typeface="Rokkitt Light"/>
                <a:sym typeface="Rokkitt Light"/>
              </a:rPr>
              <a:t>).</a:t>
            </a:r>
          </a:p>
          <a:p>
            <a:pPr marL="171450" marR="0" lvl="0" indent="-171450" rtl="0">
              <a:lnSpc>
                <a:spcPct val="100000"/>
              </a:lnSpc>
              <a:spcBef>
                <a:spcPts val="0"/>
              </a:spcBef>
              <a:spcAft>
                <a:spcPts val="0"/>
              </a:spcAft>
              <a:buFont typeface="Arial" panose="020B0604020202020204" pitchFamily="34" charset="0"/>
              <a:buChar char="•"/>
            </a:pPr>
            <a:r>
              <a:rPr lang="en-US" sz="900" b="1" dirty="0" smtClean="0">
                <a:solidFill>
                  <a:srgbClr val="F8FFF5"/>
                </a:solidFill>
                <a:latin typeface="Rokkitt Light"/>
                <a:ea typeface="Rokkitt Light"/>
                <a:cs typeface="Rokkitt Light"/>
                <a:sym typeface="Rokkitt Light"/>
              </a:rPr>
              <a:t>Limited access and/or lack of data</a:t>
            </a:r>
            <a:r>
              <a:rPr lang="en-US" sz="900" dirty="0" smtClean="0">
                <a:solidFill>
                  <a:srgbClr val="F8FFF5"/>
                </a:solidFill>
                <a:latin typeface="Rokkitt Light"/>
                <a:ea typeface="Rokkitt Light"/>
                <a:cs typeface="Rokkitt Light"/>
                <a:sym typeface="Rokkitt Light"/>
              </a:rPr>
              <a:t> </a:t>
            </a:r>
            <a:r>
              <a:rPr lang="en-US" sz="700" i="1" dirty="0">
                <a:solidFill>
                  <a:srgbClr val="F8FFF5"/>
                </a:solidFill>
                <a:latin typeface="Rokkitt Light"/>
                <a:ea typeface="Rokkitt Light"/>
                <a:cs typeface="Rokkitt Light"/>
                <a:sym typeface="Rokkitt Light"/>
              </a:rPr>
              <a:t>(</a:t>
            </a:r>
            <a:r>
              <a:rPr lang="en-US" sz="700" i="1" dirty="0" err="1">
                <a:solidFill>
                  <a:srgbClr val="F8FFF5"/>
                </a:solidFill>
                <a:latin typeface="Rokkitt Light"/>
                <a:ea typeface="Rokkitt Light"/>
                <a:cs typeface="Rokkitt Light"/>
                <a:sym typeface="Rokkitt Light"/>
              </a:rPr>
              <a:t>Avdiushchenko</a:t>
            </a:r>
            <a:r>
              <a:rPr lang="en-US" sz="700" i="1" dirty="0">
                <a:solidFill>
                  <a:srgbClr val="F8FFF5"/>
                </a:solidFill>
                <a:latin typeface="Rokkitt Light"/>
                <a:ea typeface="Rokkitt Light"/>
                <a:cs typeface="Rokkitt Light"/>
                <a:sym typeface="Rokkitt Light"/>
              </a:rPr>
              <a:t>, </a:t>
            </a:r>
            <a:r>
              <a:rPr lang="en-US" sz="700" i="1" dirty="0" smtClean="0">
                <a:solidFill>
                  <a:srgbClr val="F8FFF5"/>
                </a:solidFill>
                <a:latin typeface="Rokkitt Light"/>
                <a:ea typeface="Rokkitt Light"/>
                <a:cs typeface="Rokkitt Light"/>
                <a:sym typeface="Rokkitt Light"/>
              </a:rPr>
              <a:t>and </a:t>
            </a:r>
            <a:r>
              <a:rPr lang="en-US" sz="700" i="1" dirty="0" err="1" smtClean="0">
                <a:solidFill>
                  <a:srgbClr val="F8FFF5"/>
                </a:solidFill>
                <a:latin typeface="Rokkitt Light"/>
                <a:ea typeface="Rokkitt Light"/>
                <a:cs typeface="Rokkitt Light"/>
                <a:sym typeface="Rokkitt Light"/>
              </a:rPr>
              <a:t>Zajaç</a:t>
            </a:r>
            <a:r>
              <a:rPr lang="en-US" sz="700" i="1" dirty="0" smtClean="0">
                <a:solidFill>
                  <a:srgbClr val="F8FFF5"/>
                </a:solidFill>
                <a:latin typeface="Rokkitt Light"/>
                <a:ea typeface="Rokkitt Light"/>
                <a:cs typeface="Rokkitt Light"/>
                <a:sym typeface="Rokkitt Light"/>
              </a:rPr>
              <a:t>, 2019; </a:t>
            </a:r>
            <a:r>
              <a:rPr lang="en-US" sz="700" i="1" dirty="0" err="1" smtClean="0">
                <a:solidFill>
                  <a:srgbClr val="F8FFF5"/>
                </a:solidFill>
                <a:latin typeface="Rokkitt Light"/>
                <a:ea typeface="Rokkitt Light"/>
                <a:cs typeface="Rokkitt Light"/>
                <a:sym typeface="Rokkitt Light"/>
              </a:rPr>
              <a:t>Avdiushchenko</a:t>
            </a:r>
            <a:r>
              <a:rPr lang="en-US" sz="700" i="1" dirty="0">
                <a:solidFill>
                  <a:srgbClr val="F8FFF5"/>
                </a:solidFill>
                <a:latin typeface="Rokkitt Light"/>
                <a:ea typeface="Rokkitt Light"/>
                <a:cs typeface="Rokkitt Light"/>
                <a:sym typeface="Rokkitt Light"/>
              </a:rPr>
              <a:t>, </a:t>
            </a:r>
            <a:r>
              <a:rPr lang="en-US" sz="700" i="1" dirty="0" smtClean="0">
                <a:solidFill>
                  <a:srgbClr val="F8FFF5"/>
                </a:solidFill>
                <a:latin typeface="Rokkitt Light"/>
                <a:ea typeface="Rokkitt Light"/>
                <a:cs typeface="Rokkitt Light"/>
                <a:sym typeface="Rokkitt Light"/>
              </a:rPr>
              <a:t>2018; Strat et al., 2018)</a:t>
            </a:r>
            <a:endParaRPr lang="en-US" sz="700" dirty="0">
              <a:solidFill>
                <a:srgbClr val="F8FFF5"/>
              </a:solidFill>
              <a:latin typeface="Rokkitt Light"/>
              <a:ea typeface="Rokkitt Light"/>
              <a:cs typeface="Rokkitt Light"/>
              <a:sym typeface="Rokkitt Light"/>
            </a:endParaRPr>
          </a:p>
          <a:p>
            <a:pPr marL="171450" marR="0" lvl="0" indent="-171450" rtl="0">
              <a:lnSpc>
                <a:spcPct val="100000"/>
              </a:lnSpc>
              <a:spcBef>
                <a:spcPts val="0"/>
              </a:spcBef>
              <a:spcAft>
                <a:spcPts val="0"/>
              </a:spcAft>
              <a:buFont typeface="Arial" panose="020B0604020202020204" pitchFamily="34" charset="0"/>
              <a:buChar char="•"/>
            </a:pPr>
            <a:r>
              <a:rPr lang="en-US" sz="900" b="1" dirty="0" smtClean="0">
                <a:solidFill>
                  <a:srgbClr val="F8FFF5"/>
                </a:solidFill>
                <a:latin typeface="Rokkitt Light"/>
                <a:ea typeface="Rokkitt Light"/>
                <a:cs typeface="Rokkitt Light"/>
                <a:sym typeface="Rokkitt Light"/>
              </a:rPr>
              <a:t>Lack of regional CE monitoring </a:t>
            </a:r>
            <a:r>
              <a:rPr lang="en-US" sz="900" b="1" dirty="0">
                <a:solidFill>
                  <a:srgbClr val="F8FFF5"/>
                </a:solidFill>
                <a:latin typeface="Rokkitt Light"/>
                <a:ea typeface="Rokkitt Light"/>
                <a:cs typeface="Rokkitt Light"/>
                <a:sym typeface="Rokkitt Light"/>
              </a:rPr>
              <a:t>framework </a:t>
            </a:r>
            <a:r>
              <a:rPr lang="en-US" sz="700" i="1" dirty="0">
                <a:solidFill>
                  <a:srgbClr val="F8FFF5"/>
                </a:solidFill>
                <a:latin typeface="Rokkitt Light"/>
                <a:ea typeface="Rokkitt Light"/>
                <a:cs typeface="Rokkitt Light"/>
                <a:sym typeface="Rokkitt Light"/>
              </a:rPr>
              <a:t>(</a:t>
            </a:r>
            <a:r>
              <a:rPr lang="en-US" sz="700" i="1" dirty="0" err="1">
                <a:solidFill>
                  <a:srgbClr val="F8FFF5"/>
                </a:solidFill>
                <a:latin typeface="Rokkitt Light"/>
                <a:ea typeface="Rokkitt Light"/>
                <a:cs typeface="Rokkitt Light"/>
                <a:sym typeface="Rokkitt Light"/>
              </a:rPr>
              <a:t>Avdiushchenko</a:t>
            </a:r>
            <a:r>
              <a:rPr lang="en-US" sz="700" i="1" dirty="0">
                <a:solidFill>
                  <a:srgbClr val="F8FFF5"/>
                </a:solidFill>
                <a:latin typeface="Rokkitt Light"/>
                <a:ea typeface="Rokkitt Light"/>
                <a:cs typeface="Rokkitt Light"/>
                <a:sym typeface="Rokkitt Light"/>
              </a:rPr>
              <a:t>, </a:t>
            </a:r>
            <a:r>
              <a:rPr lang="en-US" sz="700" i="1" dirty="0" smtClean="0">
                <a:solidFill>
                  <a:srgbClr val="F8FFF5"/>
                </a:solidFill>
                <a:latin typeface="Rokkitt Light"/>
                <a:ea typeface="Rokkitt Light"/>
                <a:cs typeface="Rokkitt Light"/>
                <a:sym typeface="Rokkitt Light"/>
              </a:rPr>
              <a:t>2018)</a:t>
            </a:r>
          </a:p>
        </p:txBody>
      </p:sp>
      <p:sp>
        <p:nvSpPr>
          <p:cNvPr id="23" name="Google Shape;781;p49"/>
          <p:cNvSpPr txBox="1"/>
          <p:nvPr/>
        </p:nvSpPr>
        <p:spPr>
          <a:xfrm>
            <a:off x="2986131" y="4736278"/>
            <a:ext cx="1283045" cy="372965"/>
          </a:xfrm>
          <a:prstGeom prst="rect">
            <a:avLst/>
          </a:prstGeom>
          <a:solidFill>
            <a:srgbClr val="F8FFF5"/>
          </a:solidFill>
          <a:ln>
            <a:noFill/>
          </a:ln>
        </p:spPr>
        <p:txBody>
          <a:bodyPr spcFirstLastPara="1" wrap="square" lIns="0" tIns="67600" rIns="0" bIns="0" anchor="t" anchorCtr="0">
            <a:noAutofit/>
          </a:bodyPr>
          <a:lstStyle/>
          <a:p>
            <a:pPr marL="0" marR="0" lvl="0" indent="0" algn="ctr" rtl="0">
              <a:lnSpc>
                <a:spcPct val="100000"/>
              </a:lnSpc>
              <a:spcBef>
                <a:spcPts val="0"/>
              </a:spcBef>
              <a:spcAft>
                <a:spcPts val="0"/>
              </a:spcAft>
              <a:buNone/>
            </a:pPr>
            <a:r>
              <a:rPr lang="en-US" sz="1050" dirty="0" smtClean="0">
                <a:solidFill>
                  <a:srgbClr val="4D4F40"/>
                </a:solidFill>
                <a:latin typeface="Chau Philomene One"/>
                <a:ea typeface="Chau Philomene One"/>
                <a:cs typeface="Chau Philomene One"/>
                <a:sym typeface="Chau Philomene One"/>
              </a:rPr>
              <a:t>Lack of regional </a:t>
            </a:r>
            <a:r>
              <a:rPr lang="en-US" sz="1050" b="1" dirty="0" smtClean="0">
                <a:solidFill>
                  <a:srgbClr val="4D4F40"/>
                </a:solidFill>
                <a:latin typeface="Chau Philomene One"/>
                <a:ea typeface="Chau Philomene One"/>
                <a:cs typeface="Chau Philomene One"/>
                <a:sym typeface="Chau Philomene One"/>
              </a:rPr>
              <a:t>measurements</a:t>
            </a:r>
            <a:endParaRPr sz="1050" b="1" dirty="0">
              <a:solidFill>
                <a:srgbClr val="4D4F40"/>
              </a:solidFill>
              <a:latin typeface="Chau Philomene One"/>
              <a:ea typeface="Chau Philomene One"/>
              <a:cs typeface="Chau Philomene One"/>
              <a:sym typeface="Chau Philomene On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FF5"/>
        </a:solidFill>
        <a:effectLst/>
      </p:bgPr>
    </p:bg>
    <p:spTree>
      <p:nvGrpSpPr>
        <p:cNvPr id="1" name="Shape 208"/>
        <p:cNvGrpSpPr/>
        <p:nvPr/>
      </p:nvGrpSpPr>
      <p:grpSpPr>
        <a:xfrm>
          <a:off x="0" y="0"/>
          <a:ext cx="0" cy="0"/>
          <a:chOff x="0" y="0"/>
          <a:chExt cx="0" cy="0"/>
        </a:xfrm>
      </p:grpSpPr>
      <p:pic>
        <p:nvPicPr>
          <p:cNvPr id="209" name="Google Shape;209;p33"/>
          <p:cNvPicPr preferRelativeResize="0"/>
          <p:nvPr/>
        </p:nvPicPr>
        <p:blipFill rotWithShape="1">
          <a:blip r:embed="rId3">
            <a:alphaModFix/>
          </a:blip>
          <a:srcRect t="33435" r="74399"/>
          <a:stretch/>
        </p:blipFill>
        <p:spPr>
          <a:xfrm flipH="1">
            <a:off x="6605271" y="0"/>
            <a:ext cx="2540704" cy="4404203"/>
          </a:xfrm>
          <a:prstGeom prst="rect">
            <a:avLst/>
          </a:prstGeom>
          <a:noFill/>
          <a:ln>
            <a:noFill/>
          </a:ln>
        </p:spPr>
      </p:pic>
      <p:sp>
        <p:nvSpPr>
          <p:cNvPr id="210" name="Google Shape;210;p33"/>
          <p:cNvSpPr/>
          <p:nvPr/>
        </p:nvSpPr>
        <p:spPr>
          <a:xfrm>
            <a:off x="6605025" y="14500"/>
            <a:ext cx="2540700" cy="4375200"/>
          </a:xfrm>
          <a:prstGeom prst="rect">
            <a:avLst/>
          </a:pr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 name="Google Shape;211;p33"/>
          <p:cNvPicPr preferRelativeResize="0"/>
          <p:nvPr/>
        </p:nvPicPr>
        <p:blipFill rotWithShape="1">
          <a:blip r:embed="rId3">
            <a:alphaModFix/>
          </a:blip>
          <a:srcRect l="52162" t="33435" r="22237"/>
          <a:stretch/>
        </p:blipFill>
        <p:spPr>
          <a:xfrm flipH="1">
            <a:off x="246" y="0"/>
            <a:ext cx="2540704" cy="4404203"/>
          </a:xfrm>
          <a:prstGeom prst="rect">
            <a:avLst/>
          </a:prstGeom>
          <a:noFill/>
          <a:ln>
            <a:noFill/>
          </a:ln>
        </p:spPr>
      </p:pic>
      <p:sp>
        <p:nvSpPr>
          <p:cNvPr id="212" name="Google Shape;212;p33"/>
          <p:cNvSpPr/>
          <p:nvPr/>
        </p:nvSpPr>
        <p:spPr>
          <a:xfrm>
            <a:off x="0" y="0"/>
            <a:ext cx="2540700" cy="4375200"/>
          </a:xfrm>
          <a:prstGeom prst="rect">
            <a:avLst/>
          </a:pr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3138221" y="1447286"/>
            <a:ext cx="2889503" cy="2942413"/>
          </a:xfrm>
          <a:custGeom>
            <a:avLst/>
            <a:gdLst/>
            <a:ahLst/>
            <a:cxnLst/>
            <a:rect l="l" t="t" r="r" b="b"/>
            <a:pathLst>
              <a:path w="4763770" h="5918200" extrusionOk="0">
                <a:moveTo>
                  <a:pt x="4763236" y="5918200"/>
                </a:moveTo>
                <a:lnTo>
                  <a:pt x="0" y="5918200"/>
                </a:lnTo>
                <a:lnTo>
                  <a:pt x="0" y="0"/>
                </a:lnTo>
                <a:lnTo>
                  <a:pt x="4763236" y="0"/>
                </a:lnTo>
                <a:lnTo>
                  <a:pt x="4763236" y="5918200"/>
                </a:lnTo>
                <a:close/>
              </a:path>
            </a:pathLst>
          </a:custGeom>
          <a:solidFill>
            <a:srgbClr val="A2A5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6" name="Google Shape;216;p33"/>
          <p:cNvSpPr txBox="1">
            <a:spLocks noGrp="1"/>
          </p:cNvSpPr>
          <p:nvPr>
            <p:ph type="title"/>
          </p:nvPr>
        </p:nvSpPr>
        <p:spPr>
          <a:xfrm>
            <a:off x="300088" y="391777"/>
            <a:ext cx="8545800" cy="40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smtClean="0">
                <a:solidFill>
                  <a:srgbClr val="4D4F40"/>
                </a:solidFill>
              </a:rPr>
              <a:t>FUTURE RESEARCH AGENDA</a:t>
            </a:r>
            <a:br>
              <a:rPr lang="en-US" dirty="0" smtClean="0">
                <a:solidFill>
                  <a:srgbClr val="4D4F40"/>
                </a:solidFill>
              </a:rPr>
            </a:br>
            <a:endParaRPr dirty="0">
              <a:solidFill>
                <a:srgbClr val="FF0000"/>
              </a:solidFill>
            </a:endParaRPr>
          </a:p>
        </p:txBody>
      </p:sp>
      <p:sp>
        <p:nvSpPr>
          <p:cNvPr id="219" name="Google Shape;219;p33"/>
          <p:cNvSpPr txBox="1">
            <a:spLocks noGrp="1"/>
          </p:cNvSpPr>
          <p:nvPr>
            <p:ph type="title" idx="3"/>
          </p:nvPr>
        </p:nvSpPr>
        <p:spPr>
          <a:xfrm>
            <a:off x="3189427" y="1517632"/>
            <a:ext cx="2809035" cy="2801720"/>
          </a:xfrm>
          <a:prstGeom prst="rect">
            <a:avLst/>
          </a:prstGeom>
        </p:spPr>
        <p:txBody>
          <a:bodyPr spcFirstLastPara="1" wrap="square" lIns="0" tIns="0" rIns="0" bIns="0" anchor="b" anchorCtr="0">
            <a:noAutofit/>
          </a:bodyPr>
          <a:lstStyle/>
          <a:p>
            <a:pPr lvl="0" algn="l" rtl="0">
              <a:spcBef>
                <a:spcPts val="0"/>
              </a:spcBef>
              <a:spcAft>
                <a:spcPts val="0"/>
              </a:spcAft>
            </a:pPr>
            <a:r>
              <a:rPr lang="en-US" sz="1100" b="1" dirty="0" smtClean="0">
                <a:solidFill>
                  <a:srgbClr val="F8FFF5"/>
                </a:solidFill>
              </a:rPr>
              <a:t>Attempts to:</a:t>
            </a:r>
            <a:br>
              <a:rPr lang="en-US" sz="1100" b="1" dirty="0" smtClean="0">
                <a:solidFill>
                  <a:srgbClr val="F8FFF5"/>
                </a:solidFill>
              </a:rPr>
            </a:br>
            <a:r>
              <a:rPr lang="en-US" sz="1100" dirty="0" smtClean="0">
                <a:solidFill>
                  <a:srgbClr val="F8FFF5"/>
                </a:solidFill>
              </a:rPr>
              <a:t/>
            </a:r>
            <a:br>
              <a:rPr lang="en-US" sz="1100" dirty="0" smtClean="0">
                <a:solidFill>
                  <a:srgbClr val="F8FFF5"/>
                </a:solidFill>
              </a:rPr>
            </a:br>
            <a:r>
              <a:rPr lang="en-US" sz="1100" dirty="0" smtClean="0">
                <a:solidFill>
                  <a:srgbClr val="F8FFF5"/>
                </a:solidFill>
              </a:rPr>
              <a:t>- Establish universal meaning for th</a:t>
            </a:r>
            <a:r>
              <a:rPr lang="en-US" sz="1100" dirty="0" smtClean="0"/>
              <a:t>e term region;</a:t>
            </a:r>
            <a:br>
              <a:rPr lang="en-US" sz="1100" dirty="0" smtClean="0"/>
            </a:br>
            <a:r>
              <a:rPr lang="en-US" sz="1100" dirty="0" smtClean="0"/>
              <a:t>- Develop a regional measurement for CE implementation (monitoring framework, proposed databases and targets)</a:t>
            </a:r>
            <a:br>
              <a:rPr lang="en-US" sz="1100" dirty="0" smtClean="0"/>
            </a:br>
            <a:r>
              <a:rPr lang="en-US" sz="1100" dirty="0" smtClean="0"/>
              <a:t>- Identify and analyze the role/importance of regional stakeholders (groups) and mechanisms to involve other stakeholders </a:t>
            </a:r>
            <a:br>
              <a:rPr lang="en-US" sz="1100" dirty="0" smtClean="0"/>
            </a:br>
            <a:r>
              <a:rPr lang="en-US" sz="1100" dirty="0" smtClean="0"/>
              <a:t>- Identify the role/importance of regional arrangements and translation of higher level policies into regional ones</a:t>
            </a:r>
            <a:br>
              <a:rPr lang="en-US" sz="1100" dirty="0" smtClean="0"/>
            </a:br>
            <a:r>
              <a:rPr lang="en-US" sz="1100" dirty="0" smtClean="0"/>
              <a:t>- Identify drivers/incentives and barriers/challenges for regional CE implementation</a:t>
            </a:r>
            <a:r>
              <a:rPr lang="en-US" sz="1100" dirty="0" smtClean="0">
                <a:solidFill>
                  <a:srgbClr val="F8FFF5"/>
                </a:solidFill>
              </a:rPr>
              <a:t/>
            </a:r>
            <a:br>
              <a:rPr lang="en-US" sz="1100" dirty="0" smtClean="0">
                <a:solidFill>
                  <a:srgbClr val="F8FFF5"/>
                </a:solidFill>
              </a:rPr>
            </a:br>
            <a:endParaRPr sz="1100" dirty="0">
              <a:solidFill>
                <a:srgbClr val="F8FFF5"/>
              </a:solidFill>
            </a:endParaRPr>
          </a:p>
        </p:txBody>
      </p:sp>
      <p:grpSp>
        <p:nvGrpSpPr>
          <p:cNvPr id="223" name="Google Shape;223;p33"/>
          <p:cNvGrpSpPr/>
          <p:nvPr/>
        </p:nvGrpSpPr>
        <p:grpSpPr>
          <a:xfrm>
            <a:off x="4373697" y="970251"/>
            <a:ext cx="327329" cy="397877"/>
            <a:chOff x="1660575" y="238125"/>
            <a:chExt cx="4301300" cy="5228350"/>
          </a:xfrm>
          <a:solidFill>
            <a:schemeClr val="tx2">
              <a:lumMod val="50000"/>
            </a:schemeClr>
          </a:solidFill>
        </p:grpSpPr>
        <p:sp>
          <p:nvSpPr>
            <p:cNvPr id="224" name="Google Shape;224;p33"/>
            <p:cNvSpPr/>
            <p:nvPr/>
          </p:nvSpPr>
          <p:spPr>
            <a:xfrm>
              <a:off x="1660575" y="238125"/>
              <a:ext cx="4286600" cy="5228350"/>
            </a:xfrm>
            <a:custGeom>
              <a:avLst/>
              <a:gdLst/>
              <a:ahLst/>
              <a:cxnLst/>
              <a:rect l="l" t="t" r="r" b="b"/>
              <a:pathLst>
                <a:path w="171464" h="209134" extrusionOk="0">
                  <a:moveTo>
                    <a:pt x="116368" y="9240"/>
                  </a:moveTo>
                  <a:cubicBezTo>
                    <a:pt x="117667" y="9951"/>
                    <a:pt x="118770" y="11004"/>
                    <a:pt x="119554" y="12303"/>
                  </a:cubicBezTo>
                  <a:cubicBezTo>
                    <a:pt x="119652" y="12475"/>
                    <a:pt x="119775" y="12647"/>
                    <a:pt x="119922" y="12818"/>
                  </a:cubicBezTo>
                  <a:lnTo>
                    <a:pt x="160753" y="61468"/>
                  </a:lnTo>
                  <a:lnTo>
                    <a:pt x="128524" y="61468"/>
                  </a:lnTo>
                  <a:cubicBezTo>
                    <a:pt x="121833" y="61468"/>
                    <a:pt x="116368" y="56003"/>
                    <a:pt x="116368" y="49312"/>
                  </a:cubicBezTo>
                  <a:lnTo>
                    <a:pt x="116368" y="9240"/>
                  </a:lnTo>
                  <a:close/>
                  <a:moveTo>
                    <a:pt x="128598" y="111074"/>
                  </a:moveTo>
                  <a:lnTo>
                    <a:pt x="128598" y="111074"/>
                  </a:lnTo>
                  <a:cubicBezTo>
                    <a:pt x="127397" y="117422"/>
                    <a:pt x="124113" y="128499"/>
                    <a:pt x="115314" y="136391"/>
                  </a:cubicBezTo>
                  <a:cubicBezTo>
                    <a:pt x="108378" y="142592"/>
                    <a:pt x="99163" y="145729"/>
                    <a:pt x="87913" y="145729"/>
                  </a:cubicBezTo>
                  <a:lnTo>
                    <a:pt x="87791" y="145729"/>
                  </a:lnTo>
                  <a:cubicBezTo>
                    <a:pt x="88845" y="137225"/>
                    <a:pt x="94898" y="116882"/>
                    <a:pt x="128598" y="111074"/>
                  </a:cubicBezTo>
                  <a:close/>
                  <a:moveTo>
                    <a:pt x="47082" y="136661"/>
                  </a:moveTo>
                  <a:lnTo>
                    <a:pt x="47082" y="136661"/>
                  </a:lnTo>
                  <a:cubicBezTo>
                    <a:pt x="72595" y="141440"/>
                    <a:pt x="78012" y="156611"/>
                    <a:pt x="79115" y="163768"/>
                  </a:cubicBezTo>
                  <a:cubicBezTo>
                    <a:pt x="70340" y="163621"/>
                    <a:pt x="63135" y="161121"/>
                    <a:pt x="57694" y="156243"/>
                  </a:cubicBezTo>
                  <a:cubicBezTo>
                    <a:pt x="51003" y="150288"/>
                    <a:pt x="48233" y="141955"/>
                    <a:pt x="47082" y="136661"/>
                  </a:cubicBezTo>
                  <a:close/>
                  <a:moveTo>
                    <a:pt x="16642" y="0"/>
                  </a:moveTo>
                  <a:cubicBezTo>
                    <a:pt x="7451" y="0"/>
                    <a:pt x="0" y="7475"/>
                    <a:pt x="0" y="16641"/>
                  </a:cubicBezTo>
                  <a:lnTo>
                    <a:pt x="0" y="192492"/>
                  </a:lnTo>
                  <a:cubicBezTo>
                    <a:pt x="0" y="201683"/>
                    <a:pt x="7451" y="209133"/>
                    <a:pt x="16642" y="209133"/>
                  </a:cubicBezTo>
                  <a:lnTo>
                    <a:pt x="154798" y="209133"/>
                  </a:lnTo>
                  <a:cubicBezTo>
                    <a:pt x="163988" y="209133"/>
                    <a:pt x="171464" y="201683"/>
                    <a:pt x="171464" y="192492"/>
                  </a:cubicBezTo>
                  <a:lnTo>
                    <a:pt x="171464" y="149430"/>
                  </a:lnTo>
                  <a:cubicBezTo>
                    <a:pt x="171464" y="147151"/>
                    <a:pt x="169625" y="145337"/>
                    <a:pt x="167371" y="145337"/>
                  </a:cubicBezTo>
                  <a:cubicBezTo>
                    <a:pt x="165116" y="145337"/>
                    <a:pt x="163278" y="147151"/>
                    <a:pt x="163278" y="149430"/>
                  </a:cubicBezTo>
                  <a:lnTo>
                    <a:pt x="163278" y="192492"/>
                  </a:lnTo>
                  <a:cubicBezTo>
                    <a:pt x="163278" y="197173"/>
                    <a:pt x="159479" y="200972"/>
                    <a:pt x="154798" y="200972"/>
                  </a:cubicBezTo>
                  <a:lnTo>
                    <a:pt x="87570" y="200972"/>
                  </a:lnTo>
                  <a:lnTo>
                    <a:pt x="87570" y="184600"/>
                  </a:lnTo>
                  <a:lnTo>
                    <a:pt x="92423" y="181316"/>
                  </a:lnTo>
                  <a:cubicBezTo>
                    <a:pt x="94285" y="180066"/>
                    <a:pt x="94800" y="177517"/>
                    <a:pt x="93526" y="175654"/>
                  </a:cubicBezTo>
                  <a:cubicBezTo>
                    <a:pt x="92730" y="174476"/>
                    <a:pt x="91448" y="173843"/>
                    <a:pt x="90137" y="173843"/>
                  </a:cubicBezTo>
                  <a:cubicBezTo>
                    <a:pt x="89348" y="173843"/>
                    <a:pt x="88549" y="174073"/>
                    <a:pt x="87840" y="174551"/>
                  </a:cubicBezTo>
                  <a:lnTo>
                    <a:pt x="87570" y="174723"/>
                  </a:lnTo>
                  <a:lnTo>
                    <a:pt x="87570" y="167812"/>
                  </a:lnTo>
                  <a:cubicBezTo>
                    <a:pt x="87570" y="167615"/>
                    <a:pt x="87595" y="167199"/>
                    <a:pt x="87570" y="166635"/>
                  </a:cubicBezTo>
                  <a:lnTo>
                    <a:pt x="87570" y="153915"/>
                  </a:lnTo>
                  <a:lnTo>
                    <a:pt x="87938" y="153915"/>
                  </a:lnTo>
                  <a:cubicBezTo>
                    <a:pt x="101246" y="153915"/>
                    <a:pt x="112275" y="150092"/>
                    <a:pt x="120755" y="142469"/>
                  </a:cubicBezTo>
                  <a:cubicBezTo>
                    <a:pt x="136269" y="128598"/>
                    <a:pt x="137396" y="107324"/>
                    <a:pt x="137445" y="106442"/>
                  </a:cubicBezTo>
                  <a:cubicBezTo>
                    <a:pt x="137494" y="105241"/>
                    <a:pt x="137029" y="104064"/>
                    <a:pt x="136146" y="103255"/>
                  </a:cubicBezTo>
                  <a:cubicBezTo>
                    <a:pt x="135370" y="102544"/>
                    <a:pt x="134367" y="102155"/>
                    <a:pt x="133319" y="102155"/>
                  </a:cubicBezTo>
                  <a:cubicBezTo>
                    <a:pt x="133176" y="102155"/>
                    <a:pt x="133031" y="102162"/>
                    <a:pt x="132887" y="102177"/>
                  </a:cubicBezTo>
                  <a:cubicBezTo>
                    <a:pt x="104359" y="105535"/>
                    <a:pt x="91320" y="118181"/>
                    <a:pt x="85413" y="128181"/>
                  </a:cubicBezTo>
                  <a:cubicBezTo>
                    <a:pt x="81443" y="134896"/>
                    <a:pt x="80070" y="141293"/>
                    <a:pt x="79629" y="145411"/>
                  </a:cubicBezTo>
                  <a:cubicBezTo>
                    <a:pt x="73698" y="137960"/>
                    <a:pt x="62767" y="130093"/>
                    <a:pt x="42719" y="127740"/>
                  </a:cubicBezTo>
                  <a:cubicBezTo>
                    <a:pt x="42553" y="127719"/>
                    <a:pt x="42387" y="127709"/>
                    <a:pt x="42222" y="127709"/>
                  </a:cubicBezTo>
                  <a:cubicBezTo>
                    <a:pt x="41192" y="127709"/>
                    <a:pt x="40195" y="128100"/>
                    <a:pt x="39435" y="128818"/>
                  </a:cubicBezTo>
                  <a:cubicBezTo>
                    <a:pt x="38577" y="129627"/>
                    <a:pt x="38087" y="130803"/>
                    <a:pt x="38160" y="131980"/>
                  </a:cubicBezTo>
                  <a:cubicBezTo>
                    <a:pt x="38185" y="132740"/>
                    <a:pt x="39141" y="150631"/>
                    <a:pt x="52179" y="162297"/>
                  </a:cubicBezTo>
                  <a:cubicBezTo>
                    <a:pt x="59262" y="168620"/>
                    <a:pt x="68380" y="171856"/>
                    <a:pt x="79384" y="171929"/>
                  </a:cubicBezTo>
                  <a:lnTo>
                    <a:pt x="79384" y="182419"/>
                  </a:lnTo>
                  <a:lnTo>
                    <a:pt x="79384" y="182443"/>
                  </a:lnTo>
                  <a:lnTo>
                    <a:pt x="79384" y="186365"/>
                  </a:lnTo>
                  <a:lnTo>
                    <a:pt x="77840" y="185311"/>
                  </a:lnTo>
                  <a:cubicBezTo>
                    <a:pt x="77131" y="184832"/>
                    <a:pt x="76332" y="184602"/>
                    <a:pt x="75543" y="184602"/>
                  </a:cubicBezTo>
                  <a:cubicBezTo>
                    <a:pt x="74232" y="184602"/>
                    <a:pt x="72950" y="185236"/>
                    <a:pt x="72154" y="186414"/>
                  </a:cubicBezTo>
                  <a:cubicBezTo>
                    <a:pt x="70880" y="188276"/>
                    <a:pt x="71370" y="190825"/>
                    <a:pt x="73257" y="192075"/>
                  </a:cubicBezTo>
                  <a:lnTo>
                    <a:pt x="79384" y="196242"/>
                  </a:lnTo>
                  <a:lnTo>
                    <a:pt x="79384" y="200972"/>
                  </a:lnTo>
                  <a:lnTo>
                    <a:pt x="16642" y="200972"/>
                  </a:lnTo>
                  <a:cubicBezTo>
                    <a:pt x="11961" y="200972"/>
                    <a:pt x="8162" y="197173"/>
                    <a:pt x="8162" y="192492"/>
                  </a:cubicBezTo>
                  <a:lnTo>
                    <a:pt x="8162" y="16641"/>
                  </a:lnTo>
                  <a:cubicBezTo>
                    <a:pt x="8162" y="11985"/>
                    <a:pt x="11961" y="8186"/>
                    <a:pt x="16642" y="8186"/>
                  </a:cubicBezTo>
                  <a:lnTo>
                    <a:pt x="108206" y="8186"/>
                  </a:lnTo>
                  <a:lnTo>
                    <a:pt x="108206" y="49312"/>
                  </a:lnTo>
                  <a:cubicBezTo>
                    <a:pt x="108206" y="60537"/>
                    <a:pt x="117324" y="69629"/>
                    <a:pt x="128524" y="69629"/>
                  </a:cubicBezTo>
                  <a:lnTo>
                    <a:pt x="163278" y="69629"/>
                  </a:lnTo>
                  <a:lnTo>
                    <a:pt x="163278" y="116637"/>
                  </a:lnTo>
                  <a:cubicBezTo>
                    <a:pt x="163278" y="118892"/>
                    <a:pt x="165116" y="120730"/>
                    <a:pt x="167371" y="120730"/>
                  </a:cubicBezTo>
                  <a:cubicBezTo>
                    <a:pt x="169625" y="120730"/>
                    <a:pt x="171464" y="118892"/>
                    <a:pt x="171464" y="116637"/>
                  </a:cubicBezTo>
                  <a:lnTo>
                    <a:pt x="171464" y="66884"/>
                  </a:lnTo>
                  <a:cubicBezTo>
                    <a:pt x="171464" y="63870"/>
                    <a:pt x="170630" y="60904"/>
                    <a:pt x="169086" y="58331"/>
                  </a:cubicBezTo>
                  <a:cubicBezTo>
                    <a:pt x="168964" y="58135"/>
                    <a:pt x="168841" y="57963"/>
                    <a:pt x="168719" y="57792"/>
                  </a:cubicBezTo>
                  <a:lnTo>
                    <a:pt x="126735" y="7794"/>
                  </a:lnTo>
                  <a:cubicBezTo>
                    <a:pt x="123696" y="2966"/>
                    <a:pt x="118329" y="0"/>
                    <a:pt x="1126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3544075" y="2046700"/>
              <a:ext cx="234075" cy="206675"/>
            </a:xfrm>
            <a:custGeom>
              <a:avLst/>
              <a:gdLst/>
              <a:ahLst/>
              <a:cxnLst/>
              <a:rect l="l" t="t" r="r" b="b"/>
              <a:pathLst>
                <a:path w="9363" h="8267" extrusionOk="0">
                  <a:moveTo>
                    <a:pt x="4617" y="0"/>
                  </a:moveTo>
                  <a:cubicBezTo>
                    <a:pt x="3381" y="0"/>
                    <a:pt x="2165" y="558"/>
                    <a:pt x="1373" y="1624"/>
                  </a:cubicBezTo>
                  <a:cubicBezTo>
                    <a:pt x="0" y="3414"/>
                    <a:pt x="343" y="5987"/>
                    <a:pt x="2157" y="7360"/>
                  </a:cubicBezTo>
                  <a:lnTo>
                    <a:pt x="2255" y="7433"/>
                  </a:lnTo>
                  <a:cubicBezTo>
                    <a:pt x="2990" y="7997"/>
                    <a:pt x="3873" y="8266"/>
                    <a:pt x="4730" y="8266"/>
                  </a:cubicBezTo>
                  <a:cubicBezTo>
                    <a:pt x="5956" y="8266"/>
                    <a:pt x="7181" y="7703"/>
                    <a:pt x="7990" y="6649"/>
                  </a:cubicBezTo>
                  <a:cubicBezTo>
                    <a:pt x="9363" y="4860"/>
                    <a:pt x="8995" y="2286"/>
                    <a:pt x="7206" y="914"/>
                  </a:cubicBezTo>
                  <a:lnTo>
                    <a:pt x="7108" y="840"/>
                  </a:lnTo>
                  <a:cubicBezTo>
                    <a:pt x="6360" y="275"/>
                    <a:pt x="5484" y="0"/>
                    <a:pt x="46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5727800" y="3459625"/>
              <a:ext cx="234075" cy="206675"/>
            </a:xfrm>
            <a:custGeom>
              <a:avLst/>
              <a:gdLst/>
              <a:ahLst/>
              <a:cxnLst/>
              <a:rect l="l" t="t" r="r" b="b"/>
              <a:pathLst>
                <a:path w="9363" h="8267" extrusionOk="0">
                  <a:moveTo>
                    <a:pt x="4625" y="1"/>
                  </a:moveTo>
                  <a:cubicBezTo>
                    <a:pt x="3393" y="1"/>
                    <a:pt x="2180" y="559"/>
                    <a:pt x="1373" y="1625"/>
                  </a:cubicBezTo>
                  <a:cubicBezTo>
                    <a:pt x="0" y="3414"/>
                    <a:pt x="344" y="5987"/>
                    <a:pt x="2133" y="7335"/>
                  </a:cubicBezTo>
                  <a:lnTo>
                    <a:pt x="2255" y="7433"/>
                  </a:lnTo>
                  <a:cubicBezTo>
                    <a:pt x="2991" y="7997"/>
                    <a:pt x="3848" y="8267"/>
                    <a:pt x="4731" y="8267"/>
                  </a:cubicBezTo>
                  <a:cubicBezTo>
                    <a:pt x="5956" y="8267"/>
                    <a:pt x="7182" y="7703"/>
                    <a:pt x="7990" y="6649"/>
                  </a:cubicBezTo>
                  <a:cubicBezTo>
                    <a:pt x="9363" y="4860"/>
                    <a:pt x="8995" y="2286"/>
                    <a:pt x="7206" y="914"/>
                  </a:cubicBezTo>
                  <a:lnTo>
                    <a:pt x="7108" y="840"/>
                  </a:lnTo>
                  <a:cubicBezTo>
                    <a:pt x="6361" y="275"/>
                    <a:pt x="5488" y="1"/>
                    <a:pt x="46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3"/>
            <p:cNvSpPr/>
            <p:nvPr/>
          </p:nvSpPr>
          <p:spPr>
            <a:xfrm>
              <a:off x="2276975" y="1470300"/>
              <a:ext cx="1482800" cy="204675"/>
            </a:xfrm>
            <a:custGeom>
              <a:avLst/>
              <a:gdLst/>
              <a:ahLst/>
              <a:cxnLst/>
              <a:rect l="l" t="t" r="r" b="b"/>
              <a:pathLst>
                <a:path w="59312" h="8187" extrusionOk="0">
                  <a:moveTo>
                    <a:pt x="4093" y="0"/>
                  </a:moveTo>
                  <a:cubicBezTo>
                    <a:pt x="1838" y="0"/>
                    <a:pt x="0" y="1838"/>
                    <a:pt x="0" y="4093"/>
                  </a:cubicBezTo>
                  <a:cubicBezTo>
                    <a:pt x="0" y="6348"/>
                    <a:pt x="1838" y="8186"/>
                    <a:pt x="4093" y="8186"/>
                  </a:cubicBezTo>
                  <a:lnTo>
                    <a:pt x="55218" y="8186"/>
                  </a:lnTo>
                  <a:cubicBezTo>
                    <a:pt x="57473" y="8186"/>
                    <a:pt x="59311" y="6348"/>
                    <a:pt x="59311" y="4093"/>
                  </a:cubicBezTo>
                  <a:cubicBezTo>
                    <a:pt x="59311" y="1838"/>
                    <a:pt x="57473" y="0"/>
                    <a:pt x="552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3"/>
            <p:cNvSpPr/>
            <p:nvPr/>
          </p:nvSpPr>
          <p:spPr>
            <a:xfrm>
              <a:off x="2276975" y="2048700"/>
              <a:ext cx="1083300" cy="204675"/>
            </a:xfrm>
            <a:custGeom>
              <a:avLst/>
              <a:gdLst/>
              <a:ahLst/>
              <a:cxnLst/>
              <a:rect l="l" t="t" r="r" b="b"/>
              <a:pathLst>
                <a:path w="43332" h="8187" extrusionOk="0">
                  <a:moveTo>
                    <a:pt x="4093" y="0"/>
                  </a:moveTo>
                  <a:cubicBezTo>
                    <a:pt x="1838" y="0"/>
                    <a:pt x="0" y="1839"/>
                    <a:pt x="0" y="4093"/>
                  </a:cubicBezTo>
                  <a:cubicBezTo>
                    <a:pt x="0" y="6348"/>
                    <a:pt x="1838" y="8186"/>
                    <a:pt x="4093" y="8186"/>
                  </a:cubicBezTo>
                  <a:lnTo>
                    <a:pt x="39239" y="8186"/>
                  </a:lnTo>
                  <a:cubicBezTo>
                    <a:pt x="41493" y="8186"/>
                    <a:pt x="43332" y="6348"/>
                    <a:pt x="43332" y="4093"/>
                  </a:cubicBezTo>
                  <a:cubicBezTo>
                    <a:pt x="43332" y="1839"/>
                    <a:pt x="41493" y="0"/>
                    <a:pt x="39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775;p49"/>
          <p:cNvSpPr txBox="1">
            <a:spLocks/>
          </p:cNvSpPr>
          <p:nvPr/>
        </p:nvSpPr>
        <p:spPr>
          <a:xfrm>
            <a:off x="191938" y="4510590"/>
            <a:ext cx="8762100" cy="40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D4F40"/>
              </a:buClr>
              <a:buSzPts val="2500"/>
              <a:buFont typeface="Chau Philomene One"/>
              <a:buNone/>
              <a:defRPr sz="2500" b="0" i="0" u="none" strike="noStrike" cap="none">
                <a:solidFill>
                  <a:srgbClr val="4D4F40"/>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2pPr>
            <a:lvl3pPr marR="0" lvl="2"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3pPr>
            <a:lvl4pPr marR="0" lvl="3"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4pPr>
            <a:lvl5pPr marR="0" lvl="4"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5pPr>
            <a:lvl6pPr marR="0" lvl="5"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6pPr>
            <a:lvl7pPr marR="0" lvl="6"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7pPr>
            <a:lvl8pPr marR="0" lvl="7"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8pPr>
            <a:lvl9pPr marR="0" lvl="8"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9pPr>
          </a:lstStyle>
          <a:p>
            <a:r>
              <a:rPr lang="en-US" sz="1600" dirty="0" smtClean="0">
                <a:latin typeface="Rokkitt Light" panose="020B0604020202020204" charset="0"/>
              </a:rPr>
              <a:t>A functional </a:t>
            </a:r>
            <a:r>
              <a:rPr lang="en-US" sz="1600" b="1" dirty="0">
                <a:latin typeface="Rokkitt Light" panose="020B0604020202020204" charset="0"/>
              </a:rPr>
              <a:t>global circular economy </a:t>
            </a:r>
            <a:r>
              <a:rPr lang="en-US" sz="1600" dirty="0">
                <a:latin typeface="Rokkitt Light" panose="020B0604020202020204" charset="0"/>
              </a:rPr>
              <a:t>can be built incrementally starting from the interconnection of </a:t>
            </a:r>
            <a:r>
              <a:rPr lang="en-US" sz="1600" b="1" dirty="0">
                <a:latin typeface="Rokkitt Light" panose="020B0604020202020204" charset="0"/>
              </a:rPr>
              <a:t>national circular economies </a:t>
            </a:r>
            <a:r>
              <a:rPr lang="en-US" sz="1600" dirty="0">
                <a:latin typeface="Rokkitt Light" panose="020B0604020202020204" charset="0"/>
              </a:rPr>
              <a:t>that rely on interconnected </a:t>
            </a:r>
            <a:r>
              <a:rPr lang="en-US" sz="1600" b="1" dirty="0">
                <a:latin typeface="Rokkitt Light" panose="020B0604020202020204" charset="0"/>
              </a:rPr>
              <a:t>regional circular economies</a:t>
            </a:r>
            <a:r>
              <a:rPr lang="en-US" sz="1600" dirty="0" smtClean="0">
                <a:latin typeface="Rokkitt Light" panose="020B0604020202020204" charset="0"/>
              </a:rPr>
              <a:t>.  </a:t>
            </a:r>
            <a:r>
              <a:rPr lang="en-US" sz="1100" i="1" dirty="0" smtClean="0">
                <a:latin typeface="Rokkitt Light" panose="020B0604020202020204" charset="0"/>
              </a:rPr>
              <a:t>(</a:t>
            </a:r>
            <a:r>
              <a:rPr lang="el-GR" sz="1100" i="1" dirty="0" err="1" smtClean="0"/>
              <a:t>Strat</a:t>
            </a:r>
            <a:r>
              <a:rPr lang="en-US" sz="1100" i="1" dirty="0" smtClean="0"/>
              <a:t> et al., 2018)</a:t>
            </a:r>
            <a:r>
              <a:rPr lang="en-US" sz="1100" i="1" dirty="0" smtClean="0">
                <a:latin typeface="Rokkitt Light" panose="020B0604020202020204" charset="0"/>
              </a:rPr>
              <a:t> </a:t>
            </a:r>
            <a:endParaRPr lang="en-US" sz="1100" i="1" dirty="0">
              <a:latin typeface="Rokkitt Light" panose="020B06040202020202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FF5"/>
        </a:solidFill>
        <a:effectLst/>
      </p:bgPr>
    </p:bg>
    <p:spTree>
      <p:nvGrpSpPr>
        <p:cNvPr id="1" name="Shape 274"/>
        <p:cNvGrpSpPr/>
        <p:nvPr/>
      </p:nvGrpSpPr>
      <p:grpSpPr>
        <a:xfrm>
          <a:off x="0" y="0"/>
          <a:ext cx="0" cy="0"/>
          <a:chOff x="0" y="0"/>
          <a:chExt cx="0" cy="0"/>
        </a:xfrm>
      </p:grpSpPr>
      <p:sp>
        <p:nvSpPr>
          <p:cNvPr id="276" name="Google Shape;276;p37"/>
          <p:cNvSpPr txBox="1">
            <a:spLocks noGrp="1"/>
          </p:cNvSpPr>
          <p:nvPr>
            <p:ph type="subTitle" idx="1"/>
          </p:nvPr>
        </p:nvSpPr>
        <p:spPr>
          <a:xfrm flipH="1">
            <a:off x="4697694" y="994867"/>
            <a:ext cx="3684306" cy="1998473"/>
          </a:xfrm>
          <a:prstGeom prst="rect">
            <a:avLst/>
          </a:prstGeom>
        </p:spPr>
        <p:txBody>
          <a:bodyPr spcFirstLastPara="1" wrap="square" lIns="0" tIns="0" rIns="0" bIns="0" anchor="t" anchorCtr="0">
            <a:noAutofit/>
          </a:bodyPr>
          <a:lstStyle/>
          <a:p>
            <a:pPr marL="171450" lvl="0" indent="-171450" algn="just" rtl="0">
              <a:spcBef>
                <a:spcPts val="0"/>
              </a:spcBef>
              <a:spcAft>
                <a:spcPts val="0"/>
              </a:spcAft>
              <a:buClr>
                <a:schemeClr val="dk1"/>
              </a:buClr>
              <a:buSzPts val="1100"/>
              <a:buBlip>
                <a:blip r:embed="rId3"/>
              </a:buBlip>
            </a:pPr>
            <a:r>
              <a:rPr lang="en-US" dirty="0" smtClean="0">
                <a:solidFill>
                  <a:srgbClr val="4D4F40"/>
                </a:solidFill>
              </a:rPr>
              <a:t>Limitation to only Journal articles (grey literature, conference papers, reviews not considered);</a:t>
            </a:r>
          </a:p>
          <a:p>
            <a:pPr marL="171450" lvl="0" indent="-171450" algn="just">
              <a:buClr>
                <a:schemeClr val="dk1"/>
              </a:buClr>
              <a:buSzPts val="1100"/>
              <a:buBlip>
                <a:blip r:embed="rId3"/>
              </a:buBlip>
            </a:pPr>
            <a:r>
              <a:rPr lang="en-US" dirty="0" smtClean="0"/>
              <a:t>Excluding </a:t>
            </a:r>
            <a:r>
              <a:rPr lang="en-US" dirty="0"/>
              <a:t>or overlooking other relevant </a:t>
            </a:r>
            <a:r>
              <a:rPr lang="en-US" dirty="0" smtClean="0"/>
              <a:t>articles due </a:t>
            </a:r>
            <a:r>
              <a:rPr lang="en-US" dirty="0"/>
              <a:t>the manual search </a:t>
            </a:r>
            <a:r>
              <a:rPr lang="en-US" dirty="0" smtClean="0"/>
              <a:t>method;</a:t>
            </a:r>
          </a:p>
          <a:p>
            <a:pPr marL="171450" lvl="0" indent="-171450" algn="just">
              <a:buClr>
                <a:schemeClr val="dk1"/>
              </a:buClr>
              <a:buSzPts val="1100"/>
              <a:buBlip>
                <a:blip r:embed="rId3"/>
              </a:buBlip>
            </a:pPr>
            <a:r>
              <a:rPr lang="en-US" dirty="0" smtClean="0"/>
              <a:t>Excluding related papers </a:t>
            </a:r>
            <a:r>
              <a:rPr lang="en-US" dirty="0"/>
              <a:t>that have not </a:t>
            </a:r>
            <a:r>
              <a:rPr lang="en-US" dirty="0" smtClean="0"/>
              <a:t>been listed </a:t>
            </a:r>
            <a:r>
              <a:rPr lang="en-US" dirty="0"/>
              <a:t>in one of these </a:t>
            </a:r>
            <a:r>
              <a:rPr lang="en-US" dirty="0" smtClean="0"/>
              <a:t>databases (Journals with lower rankings that might have relevant content);</a:t>
            </a:r>
          </a:p>
          <a:p>
            <a:pPr marL="171450" lvl="0" indent="-171450" algn="just">
              <a:buClr>
                <a:schemeClr val="dk1"/>
              </a:buClr>
              <a:buSzPts val="1100"/>
              <a:buBlip>
                <a:blip r:embed="rId3"/>
              </a:buBlip>
            </a:pPr>
            <a:r>
              <a:rPr lang="en-US" dirty="0" smtClean="0">
                <a:solidFill>
                  <a:srgbClr val="4D4F40"/>
                </a:solidFill>
              </a:rPr>
              <a:t>Difficulty in generalising knowledge on CE implementation on regional level due to the low number of papers (38).</a:t>
            </a:r>
            <a:endParaRPr dirty="0">
              <a:solidFill>
                <a:srgbClr val="4D4F40"/>
              </a:solidFill>
            </a:endParaRPr>
          </a:p>
          <a:p>
            <a:pPr marL="0" lvl="0" indent="0" algn="just" rtl="0">
              <a:spcBef>
                <a:spcPts val="0"/>
              </a:spcBef>
              <a:spcAft>
                <a:spcPts val="0"/>
              </a:spcAft>
              <a:buClr>
                <a:schemeClr val="dk1"/>
              </a:buClr>
              <a:buSzPts val="1100"/>
              <a:buFont typeface="Arial"/>
              <a:buNone/>
            </a:pPr>
            <a:endParaRPr dirty="0">
              <a:solidFill>
                <a:srgbClr val="4D4F40"/>
              </a:solidFill>
            </a:endParaRPr>
          </a:p>
          <a:p>
            <a:pPr marL="0" lvl="0" indent="0" algn="just" rtl="0">
              <a:spcBef>
                <a:spcPts val="0"/>
              </a:spcBef>
              <a:spcAft>
                <a:spcPts val="0"/>
              </a:spcAft>
              <a:buNone/>
            </a:pPr>
            <a:endParaRPr dirty="0">
              <a:solidFill>
                <a:srgbClr val="4D4F40"/>
              </a:solidFill>
            </a:endParaRPr>
          </a:p>
        </p:txBody>
      </p:sp>
      <p:sp>
        <p:nvSpPr>
          <p:cNvPr id="277" name="Google Shape;277;p37"/>
          <p:cNvSpPr txBox="1">
            <a:spLocks noGrp="1"/>
          </p:cNvSpPr>
          <p:nvPr>
            <p:ph type="title"/>
          </p:nvPr>
        </p:nvSpPr>
        <p:spPr>
          <a:xfrm flipH="1">
            <a:off x="2073650" y="1763206"/>
            <a:ext cx="2241600" cy="1239900"/>
          </a:xfrm>
          <a:prstGeom prst="rect">
            <a:avLst/>
          </a:prstGeom>
          <a:ln>
            <a:noFill/>
          </a:ln>
        </p:spPr>
        <p:txBody>
          <a:bodyPr spcFirstLastPara="1" wrap="square" lIns="0" tIns="0" rIns="0" bIns="0" anchor="ctr" anchorCtr="0">
            <a:noAutofit/>
          </a:bodyPr>
          <a:lstStyle/>
          <a:p>
            <a:pPr marL="0" lvl="0" indent="0" algn="r" rtl="0">
              <a:spcBef>
                <a:spcPts val="0"/>
              </a:spcBef>
              <a:spcAft>
                <a:spcPts val="0"/>
              </a:spcAft>
              <a:buNone/>
            </a:pPr>
            <a:r>
              <a:rPr lang="en-US" sz="4000" dirty="0" smtClean="0">
                <a:solidFill>
                  <a:srgbClr val="F8FFF5"/>
                </a:solidFill>
              </a:rPr>
              <a:t>Limitations</a:t>
            </a:r>
            <a:endParaRPr sz="4000" dirty="0">
              <a:solidFill>
                <a:srgbClr val="F8FFF5"/>
              </a:solidFill>
            </a:endParaRPr>
          </a:p>
        </p:txBody>
      </p:sp>
      <p:sp>
        <p:nvSpPr>
          <p:cNvPr id="279" name="Google Shape;279;p37"/>
          <p:cNvSpPr/>
          <p:nvPr/>
        </p:nvSpPr>
        <p:spPr>
          <a:xfrm>
            <a:off x="1410104" y="2882190"/>
            <a:ext cx="7346700" cy="2106776"/>
          </a:xfrm>
          <a:prstGeom prst="rect">
            <a:avLst/>
          </a:pr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4909" y="2882190"/>
            <a:ext cx="6597091" cy="21067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2950"/>
            <a:ext cx="9144000" cy="3657600"/>
          </a:xfrm>
          <a:prstGeom prst="rect">
            <a:avLst/>
          </a:prstGeom>
        </p:spPr>
      </p:pic>
      <p:sp>
        <p:nvSpPr>
          <p:cNvPr id="830" name="Google Shape;830;p53"/>
          <p:cNvSpPr/>
          <p:nvPr/>
        </p:nvSpPr>
        <p:spPr>
          <a:xfrm>
            <a:off x="0" y="813982"/>
            <a:ext cx="9144000" cy="3884100"/>
          </a:xfrm>
          <a:prstGeom prst="rect">
            <a:avLst/>
          </a:pr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53"/>
          <p:cNvSpPr txBox="1">
            <a:spLocks noGrp="1"/>
          </p:cNvSpPr>
          <p:nvPr>
            <p:ph type="title"/>
          </p:nvPr>
        </p:nvSpPr>
        <p:spPr>
          <a:xfrm>
            <a:off x="1905950" y="391775"/>
            <a:ext cx="5551200" cy="40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smtClean="0"/>
              <a:t>THANK YOU!</a:t>
            </a:r>
            <a:endParaRPr dirty="0"/>
          </a:p>
        </p:txBody>
      </p:sp>
      <p:grpSp>
        <p:nvGrpSpPr>
          <p:cNvPr id="7" name="Ομάδα 6"/>
          <p:cNvGrpSpPr/>
          <p:nvPr/>
        </p:nvGrpSpPr>
        <p:grpSpPr>
          <a:xfrm>
            <a:off x="6503212" y="2992032"/>
            <a:ext cx="2796510" cy="2209558"/>
            <a:chOff x="6237762" y="2890360"/>
            <a:chExt cx="2796510" cy="2209558"/>
          </a:xfrm>
        </p:grpSpPr>
        <p:sp>
          <p:nvSpPr>
            <p:cNvPr id="6" name="TextBox 5"/>
            <p:cNvSpPr txBox="1"/>
            <p:nvPr/>
          </p:nvSpPr>
          <p:spPr>
            <a:xfrm>
              <a:off x="6481267" y="3145537"/>
              <a:ext cx="2553005" cy="1954381"/>
            </a:xfrm>
            <a:prstGeom prst="rect">
              <a:avLst/>
            </a:prstGeom>
            <a:noFill/>
          </p:spPr>
          <p:txBody>
            <a:bodyPr wrap="square" rtlCol="0">
              <a:spAutoFit/>
            </a:bodyPr>
            <a:lstStyle/>
            <a:p>
              <a:pPr eaLnBrk="1" hangingPunct="1">
                <a:spcBef>
                  <a:spcPct val="0"/>
                </a:spcBef>
                <a:buFontTx/>
                <a:buNone/>
              </a:pPr>
              <a:r>
                <a:rPr lang="en-US" altLang="en-US" sz="1050" dirty="0" smtClean="0">
                  <a:solidFill>
                    <a:schemeClr val="tx2">
                      <a:lumMod val="25000"/>
                    </a:schemeClr>
                  </a:solidFill>
                  <a:latin typeface="Rokkitt Light"/>
                  <a:ea typeface="Rokkitt Light"/>
                  <a:cs typeface="Rokkitt Light"/>
                  <a:sym typeface="Rokkitt Light"/>
                </a:rPr>
                <a:t>+ 30 </a:t>
              </a:r>
              <a:r>
                <a:rPr lang="en-US" altLang="en-US" sz="1050" dirty="0">
                  <a:solidFill>
                    <a:schemeClr val="tx2">
                      <a:lumMod val="25000"/>
                    </a:schemeClr>
                  </a:solidFill>
                  <a:latin typeface="Rokkitt Light"/>
                  <a:ea typeface="Rokkitt Light"/>
                  <a:cs typeface="Rokkitt Light"/>
                  <a:sym typeface="Rokkitt Light"/>
                </a:rPr>
                <a:t>698 6827693</a:t>
              </a:r>
            </a:p>
            <a:p>
              <a:pPr eaLnBrk="1" hangingPunct="1">
                <a:spcBef>
                  <a:spcPct val="0"/>
                </a:spcBef>
                <a:buFontTx/>
                <a:buNone/>
              </a:pPr>
              <a:r>
                <a:rPr lang="en-US" altLang="en-US" sz="1050" dirty="0">
                  <a:solidFill>
                    <a:schemeClr val="tx2">
                      <a:lumMod val="50000"/>
                    </a:schemeClr>
                  </a:solidFill>
                  <a:latin typeface="Rokkitt Light"/>
                  <a:ea typeface="Rokkitt Light"/>
                  <a:cs typeface="Rokkitt Light"/>
                  <a:sym typeface="Rokkitt Light"/>
                </a:rPr>
                <a:t/>
              </a:r>
              <a:br>
                <a:rPr lang="en-US" altLang="en-US" sz="1050" dirty="0">
                  <a:solidFill>
                    <a:schemeClr val="tx2">
                      <a:lumMod val="50000"/>
                    </a:schemeClr>
                  </a:solidFill>
                  <a:latin typeface="Rokkitt Light"/>
                  <a:ea typeface="Rokkitt Light"/>
                  <a:cs typeface="Rokkitt Light"/>
                  <a:sym typeface="Rokkitt Light"/>
                </a:rPr>
              </a:br>
              <a:r>
                <a:rPr lang="en-US" altLang="en-US" sz="1050" dirty="0">
                  <a:solidFill>
                    <a:schemeClr val="tx2">
                      <a:lumMod val="50000"/>
                    </a:schemeClr>
                  </a:solidFill>
                  <a:latin typeface="Rokkitt Light"/>
                  <a:ea typeface="Rokkitt Light"/>
                  <a:cs typeface="Rokkitt Light"/>
                  <a:sym typeface="Rokkitt Light"/>
                  <a:hlinkClick r:id="rId4"/>
                </a:rPr>
                <a:t>asanja@seerc.org</a:t>
              </a:r>
              <a:endParaRPr lang="en-US" altLang="en-US" sz="1050" dirty="0">
                <a:solidFill>
                  <a:schemeClr val="tx2">
                    <a:lumMod val="50000"/>
                  </a:schemeClr>
                </a:solidFill>
                <a:latin typeface="Rokkitt Light"/>
                <a:ea typeface="Rokkitt Light"/>
                <a:cs typeface="Rokkitt Light"/>
                <a:sym typeface="Rokkitt Light"/>
              </a:endParaRPr>
            </a:p>
            <a:p>
              <a:pPr eaLnBrk="1" hangingPunct="1">
                <a:spcBef>
                  <a:spcPct val="0"/>
                </a:spcBef>
                <a:buFontTx/>
                <a:buNone/>
              </a:pPr>
              <a:r>
                <a:rPr lang="en-US" altLang="en-US" sz="1050" dirty="0">
                  <a:solidFill>
                    <a:schemeClr val="tx2">
                      <a:lumMod val="50000"/>
                    </a:schemeClr>
                  </a:solidFill>
                  <a:latin typeface="Rokkitt Light"/>
                  <a:ea typeface="Rokkitt Light"/>
                  <a:cs typeface="Rokkitt Light"/>
                  <a:sym typeface="Rokkitt Light"/>
                  <a:hlinkClick r:id="rId5"/>
                </a:rPr>
                <a:t>SArsova1@sheffield.ac.uk</a:t>
              </a:r>
              <a:r>
                <a:rPr lang="en-US" altLang="en-US" sz="1050" dirty="0">
                  <a:solidFill>
                    <a:schemeClr val="tx2">
                      <a:lumMod val="50000"/>
                    </a:schemeClr>
                  </a:solidFill>
                  <a:latin typeface="Rokkitt Light"/>
                  <a:ea typeface="Rokkitt Light"/>
                  <a:cs typeface="Rokkitt Light"/>
                  <a:sym typeface="Rokkitt Light"/>
                </a:rPr>
                <a:t/>
              </a:r>
              <a:br>
                <a:rPr lang="en-US" altLang="en-US" sz="1050" dirty="0">
                  <a:solidFill>
                    <a:schemeClr val="tx2">
                      <a:lumMod val="50000"/>
                    </a:schemeClr>
                  </a:solidFill>
                  <a:latin typeface="Rokkitt Light"/>
                  <a:ea typeface="Rokkitt Light"/>
                  <a:cs typeface="Rokkitt Light"/>
                  <a:sym typeface="Rokkitt Light"/>
                </a:rPr>
              </a:br>
              <a:endParaRPr lang="en-US" altLang="en-US" sz="1050" dirty="0">
                <a:solidFill>
                  <a:schemeClr val="tx2">
                    <a:lumMod val="50000"/>
                  </a:schemeClr>
                </a:solidFill>
                <a:latin typeface="Rokkitt Light"/>
                <a:ea typeface="Rokkitt Light"/>
                <a:cs typeface="Rokkitt Light"/>
                <a:sym typeface="Rokkitt Light"/>
              </a:endParaRPr>
            </a:p>
            <a:p>
              <a:pPr eaLnBrk="1" hangingPunct="1">
                <a:spcBef>
                  <a:spcPct val="0"/>
                </a:spcBef>
                <a:buFontTx/>
                <a:buNone/>
              </a:pPr>
              <a:r>
                <a:rPr lang="en-GB" sz="1050" dirty="0">
                  <a:solidFill>
                    <a:schemeClr val="tx2">
                      <a:lumMod val="50000"/>
                    </a:schemeClr>
                  </a:solidFill>
                  <a:latin typeface="Rokkitt Light"/>
                  <a:ea typeface="Rokkitt Light"/>
                  <a:cs typeface="Rokkitt Light"/>
                  <a:sym typeface="Rokkitt Light"/>
                  <a:hlinkClick r:id="rId6"/>
                </a:rPr>
                <a:t>http://www.retrace-itn.eu/</a:t>
              </a:r>
              <a:endParaRPr lang="en-US" altLang="en-US" sz="1050" dirty="0">
                <a:solidFill>
                  <a:schemeClr val="tx2">
                    <a:lumMod val="50000"/>
                  </a:schemeClr>
                </a:solidFill>
                <a:latin typeface="Rokkitt Light"/>
                <a:ea typeface="Rokkitt Light"/>
                <a:cs typeface="Rokkitt Light"/>
                <a:sym typeface="Rokkitt Light"/>
                <a:hlinkClick r:id="rId7"/>
              </a:endParaRPr>
            </a:p>
            <a:p>
              <a:pPr eaLnBrk="1" hangingPunct="1">
                <a:spcBef>
                  <a:spcPct val="0"/>
                </a:spcBef>
                <a:buFontTx/>
                <a:buNone/>
              </a:pPr>
              <a:r>
                <a:rPr lang="en-US" altLang="en-US" sz="1050" dirty="0">
                  <a:solidFill>
                    <a:schemeClr val="tx2">
                      <a:lumMod val="50000"/>
                    </a:schemeClr>
                  </a:solidFill>
                  <a:latin typeface="Rokkitt Light"/>
                  <a:ea typeface="Rokkitt Light"/>
                  <a:cs typeface="Rokkitt Light"/>
                  <a:sym typeface="Rokkitt Light"/>
                  <a:hlinkClick r:id="rId7"/>
                </a:rPr>
                <a:t>www.seerc.org</a:t>
              </a:r>
              <a:endParaRPr lang="en-US" altLang="en-US" sz="1050" dirty="0">
                <a:solidFill>
                  <a:schemeClr val="tx2">
                    <a:lumMod val="50000"/>
                  </a:schemeClr>
                </a:solidFill>
                <a:latin typeface="Rokkitt Light"/>
                <a:ea typeface="Rokkitt Light"/>
                <a:cs typeface="Rokkitt Light"/>
                <a:sym typeface="Rokkitt Light"/>
              </a:endParaRPr>
            </a:p>
            <a:p>
              <a:pPr eaLnBrk="1" hangingPunct="1">
                <a:spcBef>
                  <a:spcPct val="0"/>
                </a:spcBef>
                <a:buFontTx/>
                <a:buNone/>
              </a:pPr>
              <a:endParaRPr lang="en-US" altLang="en-US" sz="1050" dirty="0">
                <a:solidFill>
                  <a:schemeClr val="tx2">
                    <a:lumMod val="50000"/>
                  </a:schemeClr>
                </a:solidFill>
                <a:latin typeface="Rokkitt Light"/>
                <a:ea typeface="Rokkitt Light"/>
                <a:cs typeface="Rokkitt Light"/>
                <a:sym typeface="Rokkitt Light"/>
              </a:endParaRPr>
            </a:p>
            <a:p>
              <a:pPr eaLnBrk="1" hangingPunct="1">
                <a:spcBef>
                  <a:spcPct val="0"/>
                </a:spcBef>
                <a:buFontTx/>
                <a:buNone/>
              </a:pPr>
              <a:r>
                <a:rPr lang="en-GB" sz="1050" dirty="0">
                  <a:solidFill>
                    <a:schemeClr val="tx2">
                      <a:lumMod val="50000"/>
                    </a:schemeClr>
                  </a:solidFill>
                  <a:latin typeface="Rokkitt Light"/>
                  <a:ea typeface="Rokkitt Light"/>
                  <a:cs typeface="Rokkitt Light"/>
                  <a:sym typeface="Rokkitt Light"/>
                  <a:hlinkClick r:id="rId8"/>
                </a:rPr>
                <a:t>https://www.linkedin.com/in/sanja-arsova-69151584/</a:t>
              </a:r>
              <a:endParaRPr lang="en-US" altLang="en-US" sz="1050" dirty="0">
                <a:solidFill>
                  <a:schemeClr val="tx2">
                    <a:lumMod val="50000"/>
                  </a:schemeClr>
                </a:solidFill>
                <a:latin typeface="Rokkitt Light"/>
                <a:ea typeface="Rokkitt Light"/>
                <a:cs typeface="Rokkitt Light"/>
                <a:sym typeface="Rokkitt Light"/>
              </a:endParaRPr>
            </a:p>
            <a:p>
              <a:endParaRPr lang="el-GR" sz="1600" dirty="0"/>
            </a:p>
          </p:txBody>
        </p:sp>
        <p:sp>
          <p:nvSpPr>
            <p:cNvPr id="14" name="Google Shape;835;p53"/>
            <p:cNvSpPr txBox="1">
              <a:spLocks/>
            </p:cNvSpPr>
            <p:nvPr/>
          </p:nvSpPr>
          <p:spPr>
            <a:xfrm>
              <a:off x="6569049" y="2890360"/>
              <a:ext cx="2275027" cy="2844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D4F40"/>
                </a:buClr>
                <a:buSzPts val="2500"/>
                <a:buFont typeface="Chau Philomene One"/>
                <a:buNone/>
                <a:defRPr sz="2500" b="0" i="0" u="none" strike="noStrike" cap="none">
                  <a:solidFill>
                    <a:srgbClr val="4D4F40"/>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2pPr>
              <a:lvl3pPr marR="0" lvl="2"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3pPr>
              <a:lvl4pPr marR="0" lvl="3"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4pPr>
              <a:lvl5pPr marR="0" lvl="4"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5pPr>
              <a:lvl6pPr marR="0" lvl="5"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6pPr>
              <a:lvl7pPr marR="0" lvl="6"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7pPr>
              <a:lvl8pPr marR="0" lvl="7"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8pPr>
              <a:lvl9pPr marR="0" lvl="8" algn="ctr" rtl="0">
                <a:lnSpc>
                  <a:spcPct val="100000"/>
                </a:lnSpc>
                <a:spcBef>
                  <a:spcPts val="0"/>
                </a:spcBef>
                <a:spcAft>
                  <a:spcPts val="0"/>
                </a:spcAft>
                <a:buClr>
                  <a:srgbClr val="4D4F40"/>
                </a:buClr>
                <a:buSzPts val="3300"/>
                <a:buFont typeface="Chau Philomene One"/>
                <a:buNone/>
                <a:defRPr sz="3300" b="0" i="0" u="none" strike="noStrike" cap="none">
                  <a:solidFill>
                    <a:srgbClr val="4D4F40"/>
                  </a:solidFill>
                  <a:latin typeface="Chau Philomene One"/>
                  <a:ea typeface="Chau Philomene One"/>
                  <a:cs typeface="Chau Philomene One"/>
                  <a:sym typeface="Chau Philomene One"/>
                </a:defRPr>
              </a:lvl9pPr>
            </a:lstStyle>
            <a:p>
              <a:pPr algn="l"/>
              <a:r>
                <a:rPr lang="en-US" sz="2000" u="sng" dirty="0"/>
                <a:t>Contact details:</a:t>
              </a:r>
            </a:p>
          </p:txBody>
        </p:sp>
        <p:grpSp>
          <p:nvGrpSpPr>
            <p:cNvPr id="15" name="Google Shape;4084;p61"/>
            <p:cNvGrpSpPr/>
            <p:nvPr/>
          </p:nvGrpSpPr>
          <p:grpSpPr>
            <a:xfrm>
              <a:off x="6247101" y="3618628"/>
              <a:ext cx="230680" cy="148692"/>
              <a:chOff x="1492675" y="1520750"/>
              <a:chExt cx="481825" cy="310575"/>
            </a:xfrm>
            <a:solidFill>
              <a:schemeClr val="tx1">
                <a:lumMod val="65000"/>
                <a:lumOff val="35000"/>
              </a:schemeClr>
            </a:solidFill>
          </p:grpSpPr>
          <p:sp>
            <p:nvSpPr>
              <p:cNvPr id="16" name="Google Shape;4085;p61"/>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2">
                      <a:lumMod val="25000"/>
                    </a:schemeClr>
                  </a:solidFill>
                </a:endParaRPr>
              </a:p>
            </p:txBody>
          </p:sp>
          <p:sp>
            <p:nvSpPr>
              <p:cNvPr id="17" name="Google Shape;4086;p61"/>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2">
                      <a:lumMod val="25000"/>
                    </a:schemeClr>
                  </a:solidFill>
                </a:endParaRPr>
              </a:p>
            </p:txBody>
          </p:sp>
        </p:grpSp>
        <p:grpSp>
          <p:nvGrpSpPr>
            <p:cNvPr id="18" name="Google Shape;4087;p61"/>
            <p:cNvGrpSpPr/>
            <p:nvPr/>
          </p:nvGrpSpPr>
          <p:grpSpPr>
            <a:xfrm>
              <a:off x="6237762" y="3191412"/>
              <a:ext cx="239573" cy="230704"/>
              <a:chOff x="2071000" y="1435025"/>
              <a:chExt cx="500400" cy="481875"/>
            </a:xfrm>
            <a:solidFill>
              <a:schemeClr val="tx1">
                <a:lumMod val="65000"/>
                <a:lumOff val="35000"/>
              </a:schemeClr>
            </a:solidFill>
          </p:grpSpPr>
          <p:sp>
            <p:nvSpPr>
              <p:cNvPr id="19" name="Google Shape;4088;p61"/>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2">
                      <a:lumMod val="25000"/>
                    </a:schemeClr>
                  </a:solidFill>
                </a:endParaRPr>
              </a:p>
            </p:txBody>
          </p:sp>
          <p:sp>
            <p:nvSpPr>
              <p:cNvPr id="20" name="Google Shape;4089;p61"/>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2">
                      <a:lumMod val="25000"/>
                    </a:schemeClr>
                  </a:solidFill>
                </a:endParaRPr>
              </a:p>
            </p:txBody>
          </p:sp>
          <p:sp>
            <p:nvSpPr>
              <p:cNvPr id="21" name="Google Shape;4090;p61"/>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2">
                      <a:lumMod val="25000"/>
                    </a:schemeClr>
                  </a:solidFill>
                </a:endParaRPr>
              </a:p>
            </p:txBody>
          </p:sp>
        </p:grpSp>
        <p:grpSp>
          <p:nvGrpSpPr>
            <p:cNvPr id="22" name="Google Shape;4215;p61"/>
            <p:cNvGrpSpPr/>
            <p:nvPr/>
          </p:nvGrpSpPr>
          <p:grpSpPr>
            <a:xfrm>
              <a:off x="6246655" y="4020775"/>
              <a:ext cx="230680" cy="216257"/>
              <a:chOff x="5049725" y="2635825"/>
              <a:chExt cx="481825" cy="451700"/>
            </a:xfrm>
            <a:solidFill>
              <a:schemeClr val="tx1">
                <a:lumMod val="65000"/>
                <a:lumOff val="35000"/>
              </a:schemeClr>
            </a:solidFill>
          </p:grpSpPr>
          <p:sp>
            <p:nvSpPr>
              <p:cNvPr id="23" name="Google Shape;4216;p61"/>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2">
                      <a:lumMod val="25000"/>
                    </a:schemeClr>
                  </a:solidFill>
                </a:endParaRPr>
              </a:p>
            </p:txBody>
          </p:sp>
          <p:sp>
            <p:nvSpPr>
              <p:cNvPr id="24" name="Google Shape;4217;p61"/>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2">
                      <a:lumMod val="25000"/>
                    </a:schemeClr>
                  </a:solidFill>
                </a:endParaRPr>
              </a:p>
            </p:txBody>
          </p:sp>
          <p:sp>
            <p:nvSpPr>
              <p:cNvPr id="25" name="Google Shape;4218;p61"/>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2">
                      <a:lumMod val="25000"/>
                    </a:schemeClr>
                  </a:solidFill>
                </a:endParaRPr>
              </a:p>
            </p:txBody>
          </p:sp>
        </p:grpSp>
        <p:sp>
          <p:nvSpPr>
            <p:cNvPr id="26" name="Google Shape;4428;p61"/>
            <p:cNvSpPr/>
            <p:nvPr/>
          </p:nvSpPr>
          <p:spPr>
            <a:xfrm>
              <a:off x="6267471" y="4481445"/>
              <a:ext cx="239657" cy="231267"/>
            </a:xfrm>
            <a:custGeom>
              <a:avLst/>
              <a:gdLst/>
              <a:ahLst/>
              <a:cxnLst/>
              <a:rect l="l" t="t" r="r" b="b"/>
              <a:pathLst>
                <a:path w="20023" h="19322" extrusionOk="0">
                  <a:moveTo>
                    <a:pt x="15673" y="3395"/>
                  </a:moveTo>
                  <a:cubicBezTo>
                    <a:pt x="15818" y="3395"/>
                    <a:pt x="15963" y="3450"/>
                    <a:pt x="16073" y="3560"/>
                  </a:cubicBezTo>
                  <a:cubicBezTo>
                    <a:pt x="16294" y="3780"/>
                    <a:pt x="16294" y="4140"/>
                    <a:pt x="16073" y="4360"/>
                  </a:cubicBezTo>
                  <a:lnTo>
                    <a:pt x="13054" y="7380"/>
                  </a:lnTo>
                  <a:cubicBezTo>
                    <a:pt x="12939" y="7229"/>
                    <a:pt x="12815" y="7087"/>
                    <a:pt x="12682" y="6951"/>
                  </a:cubicBezTo>
                  <a:cubicBezTo>
                    <a:pt x="12547" y="6818"/>
                    <a:pt x="12405" y="6694"/>
                    <a:pt x="12254" y="6579"/>
                  </a:cubicBezTo>
                  <a:lnTo>
                    <a:pt x="15273" y="3560"/>
                  </a:lnTo>
                  <a:cubicBezTo>
                    <a:pt x="15383" y="3450"/>
                    <a:pt x="15528" y="3395"/>
                    <a:pt x="15673" y="3395"/>
                  </a:cubicBezTo>
                  <a:close/>
                  <a:moveTo>
                    <a:pt x="9879" y="9187"/>
                  </a:moveTo>
                  <a:cubicBezTo>
                    <a:pt x="10024" y="9187"/>
                    <a:pt x="10169" y="9243"/>
                    <a:pt x="10279" y="9354"/>
                  </a:cubicBezTo>
                  <a:cubicBezTo>
                    <a:pt x="10635" y="9711"/>
                    <a:pt x="10385" y="10321"/>
                    <a:pt x="9880" y="10321"/>
                  </a:cubicBezTo>
                  <a:cubicBezTo>
                    <a:pt x="9376" y="10321"/>
                    <a:pt x="9123" y="9711"/>
                    <a:pt x="9479" y="9354"/>
                  </a:cubicBezTo>
                  <a:cubicBezTo>
                    <a:pt x="9589" y="9243"/>
                    <a:pt x="9734" y="9187"/>
                    <a:pt x="9879" y="9187"/>
                  </a:cubicBezTo>
                  <a:close/>
                  <a:moveTo>
                    <a:pt x="15746" y="1059"/>
                  </a:moveTo>
                  <a:cubicBezTo>
                    <a:pt x="16469" y="1059"/>
                    <a:pt x="17193" y="1334"/>
                    <a:pt x="17746" y="1887"/>
                  </a:cubicBezTo>
                  <a:cubicBezTo>
                    <a:pt x="18878" y="3019"/>
                    <a:pt x="18845" y="4867"/>
                    <a:pt x="17674" y="5960"/>
                  </a:cubicBezTo>
                  <a:lnTo>
                    <a:pt x="11882" y="11755"/>
                  </a:lnTo>
                  <a:cubicBezTo>
                    <a:pt x="11323" y="12314"/>
                    <a:pt x="10601" y="12585"/>
                    <a:pt x="9883" y="12585"/>
                  </a:cubicBezTo>
                  <a:cubicBezTo>
                    <a:pt x="8973" y="12585"/>
                    <a:pt x="8071" y="12149"/>
                    <a:pt x="7519" y="11314"/>
                  </a:cubicBezTo>
                  <a:lnTo>
                    <a:pt x="8350" y="10487"/>
                  </a:lnTo>
                  <a:cubicBezTo>
                    <a:pt x="8649" y="11113"/>
                    <a:pt x="9263" y="11453"/>
                    <a:pt x="9886" y="11453"/>
                  </a:cubicBezTo>
                  <a:cubicBezTo>
                    <a:pt x="10313" y="11453"/>
                    <a:pt x="10745" y="11293"/>
                    <a:pt x="11082" y="10955"/>
                  </a:cubicBezTo>
                  <a:lnTo>
                    <a:pt x="16876" y="5160"/>
                  </a:lnTo>
                  <a:cubicBezTo>
                    <a:pt x="17538" y="4499"/>
                    <a:pt x="17538" y="3421"/>
                    <a:pt x="16876" y="2760"/>
                  </a:cubicBezTo>
                  <a:cubicBezTo>
                    <a:pt x="16544" y="2428"/>
                    <a:pt x="16110" y="2262"/>
                    <a:pt x="15675" y="2262"/>
                  </a:cubicBezTo>
                  <a:cubicBezTo>
                    <a:pt x="15240" y="2262"/>
                    <a:pt x="14805" y="2428"/>
                    <a:pt x="14473" y="2760"/>
                  </a:cubicBezTo>
                  <a:lnTo>
                    <a:pt x="11212" y="6021"/>
                  </a:lnTo>
                  <a:cubicBezTo>
                    <a:pt x="10787" y="5872"/>
                    <a:pt x="10339" y="5794"/>
                    <a:pt x="9888" y="5794"/>
                  </a:cubicBezTo>
                  <a:cubicBezTo>
                    <a:pt x="9872" y="5794"/>
                    <a:pt x="9855" y="5794"/>
                    <a:pt x="9838" y="5794"/>
                  </a:cubicBezTo>
                  <a:lnTo>
                    <a:pt x="13673" y="1960"/>
                  </a:lnTo>
                  <a:cubicBezTo>
                    <a:pt x="14232" y="1360"/>
                    <a:pt x="14988" y="1059"/>
                    <a:pt x="15746" y="1059"/>
                  </a:cubicBezTo>
                  <a:close/>
                  <a:moveTo>
                    <a:pt x="6707" y="12126"/>
                  </a:moveTo>
                  <a:cubicBezTo>
                    <a:pt x="6819" y="12280"/>
                    <a:pt x="6943" y="12422"/>
                    <a:pt x="7078" y="12555"/>
                  </a:cubicBezTo>
                  <a:cubicBezTo>
                    <a:pt x="7211" y="12691"/>
                    <a:pt x="7356" y="12815"/>
                    <a:pt x="7507" y="12929"/>
                  </a:cubicBezTo>
                  <a:lnTo>
                    <a:pt x="4675" y="15759"/>
                  </a:lnTo>
                  <a:cubicBezTo>
                    <a:pt x="4565" y="15869"/>
                    <a:pt x="4420" y="15924"/>
                    <a:pt x="4275" y="15924"/>
                  </a:cubicBezTo>
                  <a:cubicBezTo>
                    <a:pt x="4130" y="15924"/>
                    <a:pt x="3985" y="15869"/>
                    <a:pt x="3875" y="15759"/>
                  </a:cubicBezTo>
                  <a:cubicBezTo>
                    <a:pt x="3654" y="15538"/>
                    <a:pt x="3654" y="15179"/>
                    <a:pt x="3875" y="14958"/>
                  </a:cubicBezTo>
                  <a:lnTo>
                    <a:pt x="6707" y="12126"/>
                  </a:lnTo>
                  <a:close/>
                  <a:moveTo>
                    <a:pt x="9878" y="6924"/>
                  </a:moveTo>
                  <a:cubicBezTo>
                    <a:pt x="10788" y="6924"/>
                    <a:pt x="11690" y="7359"/>
                    <a:pt x="12242" y="8195"/>
                  </a:cubicBezTo>
                  <a:lnTo>
                    <a:pt x="11414" y="9022"/>
                  </a:lnTo>
                  <a:cubicBezTo>
                    <a:pt x="11114" y="8396"/>
                    <a:pt x="10500" y="8056"/>
                    <a:pt x="9877" y="8056"/>
                  </a:cubicBezTo>
                  <a:cubicBezTo>
                    <a:pt x="9449" y="8056"/>
                    <a:pt x="9017" y="8216"/>
                    <a:pt x="8679" y="8554"/>
                  </a:cubicBezTo>
                  <a:lnTo>
                    <a:pt x="3075" y="14158"/>
                  </a:lnTo>
                  <a:cubicBezTo>
                    <a:pt x="2410" y="14819"/>
                    <a:pt x="2410" y="15897"/>
                    <a:pt x="3075" y="16559"/>
                  </a:cubicBezTo>
                  <a:cubicBezTo>
                    <a:pt x="3407" y="16891"/>
                    <a:pt x="3842" y="17057"/>
                    <a:pt x="4276" y="17057"/>
                  </a:cubicBezTo>
                  <a:cubicBezTo>
                    <a:pt x="4710" y="17057"/>
                    <a:pt x="5144" y="16891"/>
                    <a:pt x="5475" y="16559"/>
                  </a:cubicBezTo>
                  <a:lnTo>
                    <a:pt x="8549" y="13488"/>
                  </a:lnTo>
                  <a:cubicBezTo>
                    <a:pt x="8978" y="13639"/>
                    <a:pt x="9428" y="13714"/>
                    <a:pt x="9880" y="13714"/>
                  </a:cubicBezTo>
                  <a:lnTo>
                    <a:pt x="9923" y="13714"/>
                  </a:lnTo>
                  <a:lnTo>
                    <a:pt x="6275" y="17359"/>
                  </a:lnTo>
                  <a:cubicBezTo>
                    <a:pt x="5716" y="17958"/>
                    <a:pt x="4960" y="18259"/>
                    <a:pt x="4202" y="18259"/>
                  </a:cubicBezTo>
                  <a:cubicBezTo>
                    <a:pt x="3479" y="18259"/>
                    <a:pt x="2755" y="17984"/>
                    <a:pt x="2202" y="17431"/>
                  </a:cubicBezTo>
                  <a:cubicBezTo>
                    <a:pt x="1070" y="16299"/>
                    <a:pt x="1103" y="14451"/>
                    <a:pt x="2274" y="13358"/>
                  </a:cubicBezTo>
                  <a:lnTo>
                    <a:pt x="7879" y="7754"/>
                  </a:lnTo>
                  <a:cubicBezTo>
                    <a:pt x="8438" y="7195"/>
                    <a:pt x="9160" y="6924"/>
                    <a:pt x="9878" y="6924"/>
                  </a:cubicBezTo>
                  <a:close/>
                  <a:moveTo>
                    <a:pt x="15672" y="0"/>
                  </a:moveTo>
                  <a:cubicBezTo>
                    <a:pt x="14657" y="0"/>
                    <a:pt x="13643" y="387"/>
                    <a:pt x="12870" y="1159"/>
                  </a:cubicBezTo>
                  <a:lnTo>
                    <a:pt x="7075" y="6954"/>
                  </a:lnTo>
                  <a:lnTo>
                    <a:pt x="1474" y="12555"/>
                  </a:lnTo>
                  <a:cubicBezTo>
                    <a:pt x="339" y="13690"/>
                    <a:pt x="1" y="15393"/>
                    <a:pt x="614" y="16876"/>
                  </a:cubicBezTo>
                  <a:cubicBezTo>
                    <a:pt x="1227" y="18355"/>
                    <a:pt x="2673" y="19321"/>
                    <a:pt x="4276" y="19321"/>
                  </a:cubicBezTo>
                  <a:cubicBezTo>
                    <a:pt x="4280" y="19322"/>
                    <a:pt x="4284" y="19322"/>
                    <a:pt x="4288" y="19322"/>
                  </a:cubicBezTo>
                  <a:cubicBezTo>
                    <a:pt x="5334" y="19322"/>
                    <a:pt x="6338" y="18905"/>
                    <a:pt x="7078" y="18162"/>
                  </a:cubicBezTo>
                  <a:lnTo>
                    <a:pt x="12679" y="12558"/>
                  </a:lnTo>
                  <a:lnTo>
                    <a:pt x="18474" y="6767"/>
                  </a:lnTo>
                  <a:cubicBezTo>
                    <a:pt x="20023" y="5218"/>
                    <a:pt x="20023" y="2708"/>
                    <a:pt x="18474" y="1159"/>
                  </a:cubicBezTo>
                  <a:cubicBezTo>
                    <a:pt x="17701" y="387"/>
                    <a:pt x="16686" y="0"/>
                    <a:pt x="1567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2">
                    <a:lumMod val="25000"/>
                  </a:schemeClr>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55"/>
          <p:cNvSpPr txBox="1">
            <a:spLocks noGrp="1"/>
          </p:cNvSpPr>
          <p:nvPr>
            <p:ph type="title"/>
          </p:nvPr>
        </p:nvSpPr>
        <p:spPr>
          <a:xfrm>
            <a:off x="142393" y="104869"/>
            <a:ext cx="5371500" cy="60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600" dirty="0" smtClean="0">
                <a:solidFill>
                  <a:srgbClr val="4D4F40"/>
                </a:solidFill>
              </a:rPr>
              <a:t>Bibliography</a:t>
            </a:r>
            <a:endParaRPr sz="3600" dirty="0">
              <a:solidFill>
                <a:srgbClr val="4D4F40"/>
              </a:solidFill>
            </a:endParaRPr>
          </a:p>
        </p:txBody>
      </p:sp>
      <p:sp>
        <p:nvSpPr>
          <p:cNvPr id="847" name="Google Shape;847;p55"/>
          <p:cNvSpPr txBox="1">
            <a:spLocks noGrp="1"/>
          </p:cNvSpPr>
          <p:nvPr>
            <p:ph type="subTitle" idx="1"/>
          </p:nvPr>
        </p:nvSpPr>
        <p:spPr>
          <a:xfrm>
            <a:off x="0" y="762373"/>
            <a:ext cx="9041587" cy="4197331"/>
          </a:xfrm>
          <a:prstGeom prst="rect">
            <a:avLst/>
          </a:prstGeom>
        </p:spPr>
        <p:txBody>
          <a:bodyPr spcFirstLastPara="1" wrap="square" lIns="0" tIns="0" rIns="0" bIns="0" anchor="t" anchorCtr="0">
            <a:noAutofit/>
          </a:bodyPr>
          <a:lstStyle/>
          <a:p>
            <a:r>
              <a:rPr lang="en-US" sz="850" dirty="0" err="1"/>
              <a:t>Avdiushchenko</a:t>
            </a:r>
            <a:r>
              <a:rPr lang="en-US" sz="850" dirty="0"/>
              <a:t>, A., &amp; </a:t>
            </a:r>
            <a:r>
              <a:rPr lang="en-US" sz="850" dirty="0" err="1"/>
              <a:t>Zajaç</a:t>
            </a:r>
            <a:r>
              <a:rPr lang="en-US" sz="850" dirty="0"/>
              <a:t>, P. (2019). Circular economy indicators as a supporting tool for </a:t>
            </a:r>
            <a:r>
              <a:rPr lang="en-US" sz="850" dirty="0" err="1"/>
              <a:t>european</a:t>
            </a:r>
            <a:r>
              <a:rPr lang="en-US" sz="850" dirty="0"/>
              <a:t> regional development policies. </a:t>
            </a:r>
            <a:r>
              <a:rPr lang="en-US" sz="850" i="1" dirty="0"/>
              <a:t>Sustainability (Switzerland)</a:t>
            </a:r>
            <a:r>
              <a:rPr lang="en-US" sz="850" dirty="0"/>
              <a:t>, </a:t>
            </a:r>
            <a:r>
              <a:rPr lang="en-US" sz="850" i="1" dirty="0"/>
              <a:t>11</a:t>
            </a:r>
            <a:r>
              <a:rPr lang="en-US" sz="850" dirty="0"/>
              <a:t>(11), 1–22. </a:t>
            </a:r>
            <a:r>
              <a:rPr lang="en-US" sz="850" dirty="0">
                <a:hlinkClick r:id="rId3"/>
              </a:rPr>
              <a:t>https://</a:t>
            </a:r>
            <a:r>
              <a:rPr lang="en-US" sz="850" dirty="0" smtClean="0">
                <a:hlinkClick r:id="rId3"/>
              </a:rPr>
              <a:t>doi.org/10.3390/su11113025</a:t>
            </a:r>
            <a:endParaRPr lang="el-GR" sz="850" dirty="0"/>
          </a:p>
          <a:p>
            <a:r>
              <a:rPr lang="en-US" sz="850" dirty="0" err="1"/>
              <a:t>Avdiushchenko</a:t>
            </a:r>
            <a:r>
              <a:rPr lang="en-US" sz="850" dirty="0"/>
              <a:t>, A. (2018). Toward a Circular Economy Regional Monitoring Framework for European Regions: Conceptual Approach. </a:t>
            </a:r>
            <a:r>
              <a:rPr lang="en-US" sz="850" i="1" dirty="0"/>
              <a:t>Sustainability</a:t>
            </a:r>
            <a:r>
              <a:rPr lang="en-US" sz="850" dirty="0"/>
              <a:t>, </a:t>
            </a:r>
            <a:r>
              <a:rPr lang="en-US" sz="850" i="1" dirty="0"/>
              <a:t>10</a:t>
            </a:r>
            <a:r>
              <a:rPr lang="en-US" sz="850" dirty="0"/>
              <a:t>(12), 4398. </a:t>
            </a:r>
            <a:r>
              <a:rPr lang="en-US" sz="850" dirty="0">
                <a:hlinkClick r:id="rId4"/>
              </a:rPr>
              <a:t>https://</a:t>
            </a:r>
            <a:r>
              <a:rPr lang="en-US" sz="850" dirty="0" smtClean="0">
                <a:hlinkClick r:id="rId4"/>
              </a:rPr>
              <a:t>doi.org/10.3390/su10124398</a:t>
            </a:r>
            <a:endParaRPr lang="en-US" sz="850" dirty="0" smtClean="0"/>
          </a:p>
          <a:p>
            <a:r>
              <a:rPr lang="en-US" sz="850" dirty="0" err="1"/>
              <a:t>Banaite</a:t>
            </a:r>
            <a:r>
              <a:rPr lang="en-US" sz="850" dirty="0"/>
              <a:t>, D., &amp; </a:t>
            </a:r>
            <a:r>
              <a:rPr lang="en-US" sz="850" dirty="0" err="1"/>
              <a:t>Tamošiuniene</a:t>
            </a:r>
            <a:r>
              <a:rPr lang="en-US" sz="850" dirty="0"/>
              <a:t>, R. (2016). Sustainable development: The circular economy indicators’ selection model. </a:t>
            </a:r>
            <a:r>
              <a:rPr lang="en-US" sz="850" i="1" dirty="0"/>
              <a:t>Journal of Security and Sustainability Issues</a:t>
            </a:r>
            <a:r>
              <a:rPr lang="en-US" sz="850" dirty="0"/>
              <a:t>, </a:t>
            </a:r>
            <a:r>
              <a:rPr lang="en-US" sz="850" i="1" dirty="0"/>
              <a:t>6</a:t>
            </a:r>
            <a:r>
              <a:rPr lang="en-US" sz="850" dirty="0"/>
              <a:t>(2), 315–323. https://doi.org/10.9770/jssi.2016.6.2(10</a:t>
            </a:r>
            <a:r>
              <a:rPr lang="en-US" sz="850" dirty="0" smtClean="0"/>
              <a:t>).</a:t>
            </a:r>
            <a:endParaRPr lang="el-GR" sz="850" dirty="0"/>
          </a:p>
          <a:p>
            <a:r>
              <a:rPr lang="en-US" sz="850" dirty="0" err="1"/>
              <a:t>Denyer</a:t>
            </a:r>
            <a:r>
              <a:rPr lang="en-US" sz="850" dirty="0"/>
              <a:t>, D., </a:t>
            </a:r>
            <a:r>
              <a:rPr lang="en-US" sz="850" dirty="0" err="1"/>
              <a:t>Tranfield</a:t>
            </a:r>
            <a:r>
              <a:rPr lang="en-US" sz="850" dirty="0"/>
              <a:t>, D., 2009. Producing a systematic review. In: Buchanan, A., Bryman, A. (Eds.), </a:t>
            </a:r>
            <a:r>
              <a:rPr lang="en-US" sz="850" i="1" dirty="0"/>
              <a:t>The       SAGE Handbook of Organizational Research Methods</a:t>
            </a:r>
            <a:r>
              <a:rPr lang="en-US" sz="850" dirty="0"/>
              <a:t>. Sage Publications Ltd, London, pp. 671–689</a:t>
            </a:r>
            <a:r>
              <a:rPr lang="en-US" sz="850" dirty="0" smtClean="0"/>
              <a:t>.</a:t>
            </a:r>
          </a:p>
          <a:p>
            <a:r>
              <a:rPr lang="en-US" sz="850" dirty="0"/>
              <a:t>Elia, V., </a:t>
            </a:r>
            <a:r>
              <a:rPr lang="en-US" sz="850" dirty="0" err="1"/>
              <a:t>Gnoni</a:t>
            </a:r>
            <a:r>
              <a:rPr lang="en-US" sz="850" dirty="0"/>
              <a:t>, M. G., &amp; </a:t>
            </a:r>
            <a:r>
              <a:rPr lang="en-US" sz="850" dirty="0" err="1"/>
              <a:t>Tornese</a:t>
            </a:r>
            <a:r>
              <a:rPr lang="en-US" sz="850" dirty="0"/>
              <a:t>, F. (2017). Measuring circular economy strategies through index methods: A critical analysis. </a:t>
            </a:r>
            <a:r>
              <a:rPr lang="en-US" sz="850" i="1" dirty="0"/>
              <a:t>Journal of Cleaner Production</a:t>
            </a:r>
            <a:r>
              <a:rPr lang="en-US" sz="850" dirty="0"/>
              <a:t>, </a:t>
            </a:r>
            <a:r>
              <a:rPr lang="en-US" sz="850" i="1" dirty="0"/>
              <a:t>142</a:t>
            </a:r>
            <a:r>
              <a:rPr lang="en-US" sz="850" dirty="0"/>
              <a:t>, 2741–2751. https://</a:t>
            </a:r>
            <a:r>
              <a:rPr lang="en-US" sz="850" dirty="0" smtClean="0"/>
              <a:t>doi.org/10.1016/j.jclepro.2016.10.196</a:t>
            </a:r>
            <a:endParaRPr lang="el-GR" sz="850" dirty="0"/>
          </a:p>
          <a:p>
            <a:r>
              <a:rPr lang="en-US" sz="850" dirty="0"/>
              <a:t>EMF (2012) Towards the Circular Economy: Economic and Business Rationale for an Accelerated Transition. Ellen MacArthur Foundation</a:t>
            </a:r>
            <a:r>
              <a:rPr lang="en-US" sz="850" dirty="0" smtClean="0"/>
              <a:t>.</a:t>
            </a:r>
            <a:endParaRPr lang="el-GR" sz="850" dirty="0"/>
          </a:p>
          <a:p>
            <a:r>
              <a:rPr lang="en-US" sz="850" dirty="0"/>
              <a:t>European Commission (2015) Communication from the Commission to the European Parliament, The Council, The European Economic and Social Committee and the Committee of the Regions: Closing the loop - An EU action plan for the Circular Economy, Brussels. </a:t>
            </a:r>
            <a:endParaRPr lang="en-US" sz="850" dirty="0" smtClean="0"/>
          </a:p>
          <a:p>
            <a:r>
              <a:rPr lang="en-US" sz="850" dirty="0" err="1"/>
              <a:t>Ferronato</a:t>
            </a:r>
            <a:r>
              <a:rPr lang="en-US" sz="850" dirty="0"/>
              <a:t>, N., Rada, E. C., </a:t>
            </a:r>
            <a:r>
              <a:rPr lang="en-US" sz="850" dirty="0" err="1"/>
              <a:t>Gorritty</a:t>
            </a:r>
            <a:r>
              <a:rPr lang="en-US" sz="850" dirty="0"/>
              <a:t> Portillo, M. A., </a:t>
            </a:r>
            <a:r>
              <a:rPr lang="en-US" sz="850" dirty="0" err="1"/>
              <a:t>Cioca</a:t>
            </a:r>
            <a:r>
              <a:rPr lang="en-US" sz="850" dirty="0"/>
              <a:t>, L. I., </a:t>
            </a:r>
            <a:r>
              <a:rPr lang="en-US" sz="850" dirty="0" err="1"/>
              <a:t>Ragazzi</a:t>
            </a:r>
            <a:r>
              <a:rPr lang="en-US" sz="850" dirty="0"/>
              <a:t>, M., &amp; </a:t>
            </a:r>
            <a:r>
              <a:rPr lang="en-US" sz="850" dirty="0" err="1"/>
              <a:t>Torretta</a:t>
            </a:r>
            <a:r>
              <a:rPr lang="en-US" sz="850" dirty="0"/>
              <a:t>, V. (2019). Introduction of the circular economy within developing regions: A comparative analysis of advantages and opportunities for waste valorization. </a:t>
            </a:r>
            <a:r>
              <a:rPr lang="en-US" sz="850" i="1" dirty="0"/>
              <a:t>Journal of Environmental Management</a:t>
            </a:r>
            <a:r>
              <a:rPr lang="en-US" sz="850" dirty="0"/>
              <a:t>, </a:t>
            </a:r>
            <a:r>
              <a:rPr lang="en-US" sz="850" i="1" dirty="0"/>
              <a:t>230</a:t>
            </a:r>
            <a:r>
              <a:rPr lang="en-US" sz="850" dirty="0"/>
              <a:t>(April 2018), 366–378. https://</a:t>
            </a:r>
            <a:r>
              <a:rPr lang="en-US" sz="850" dirty="0" smtClean="0"/>
              <a:t>doi.org/10.1016/j.jenvman.2018.09.095</a:t>
            </a:r>
          </a:p>
          <a:p>
            <a:r>
              <a:rPr lang="en-US" sz="850" dirty="0" err="1"/>
              <a:t>Fratini</a:t>
            </a:r>
            <a:r>
              <a:rPr lang="en-US" sz="850" dirty="0"/>
              <a:t>, C. F., Georg, S., &amp; </a:t>
            </a:r>
            <a:r>
              <a:rPr lang="en-US" sz="850" dirty="0" err="1"/>
              <a:t>Jørgensen</a:t>
            </a:r>
            <a:r>
              <a:rPr lang="en-US" sz="850" dirty="0"/>
              <a:t>, M. S. (2019). Exploring circular economy imaginaries in European cities: A research agenda for the governance of urban sustainability transitions. </a:t>
            </a:r>
            <a:r>
              <a:rPr lang="en-US" sz="850" i="1" dirty="0"/>
              <a:t>Journal of Cleaner Production</a:t>
            </a:r>
            <a:r>
              <a:rPr lang="en-US" sz="850" dirty="0"/>
              <a:t>, </a:t>
            </a:r>
            <a:r>
              <a:rPr lang="en-US" sz="850" i="1" dirty="0"/>
              <a:t>228</a:t>
            </a:r>
            <a:r>
              <a:rPr lang="en-US" sz="850" dirty="0"/>
              <a:t>, 974–989. </a:t>
            </a:r>
            <a:r>
              <a:rPr lang="en-US" sz="850" dirty="0">
                <a:hlinkClick r:id="rId5"/>
              </a:rPr>
              <a:t>https://</a:t>
            </a:r>
            <a:r>
              <a:rPr lang="en-US" sz="850" dirty="0" smtClean="0">
                <a:hlinkClick r:id="rId5"/>
              </a:rPr>
              <a:t>doi.org/10.1016/j.jclepro.2019.04.193</a:t>
            </a:r>
            <a:endParaRPr lang="en-US" sz="850" dirty="0" smtClean="0"/>
          </a:p>
          <a:p>
            <a:r>
              <a:rPr lang="en-US" sz="850" dirty="0"/>
              <a:t>McDowall, W., </a:t>
            </a:r>
            <a:r>
              <a:rPr lang="en-US" sz="850" dirty="0" err="1"/>
              <a:t>Geng</a:t>
            </a:r>
            <a:r>
              <a:rPr lang="en-US" sz="850" dirty="0"/>
              <a:t>, Y., Huang, B., </a:t>
            </a:r>
            <a:r>
              <a:rPr lang="en-US" sz="850" dirty="0" err="1"/>
              <a:t>Barteková</a:t>
            </a:r>
            <a:r>
              <a:rPr lang="en-US" sz="850" dirty="0"/>
              <a:t>, E., </a:t>
            </a:r>
            <a:r>
              <a:rPr lang="en-US" sz="850" dirty="0" err="1"/>
              <a:t>Bleischwitz</a:t>
            </a:r>
            <a:r>
              <a:rPr lang="en-US" sz="850" dirty="0"/>
              <a:t>, R., </a:t>
            </a:r>
            <a:r>
              <a:rPr lang="en-US" sz="850" dirty="0" err="1"/>
              <a:t>Türkeli</a:t>
            </a:r>
            <a:r>
              <a:rPr lang="en-US" sz="850" dirty="0"/>
              <a:t>, S., … </a:t>
            </a:r>
            <a:r>
              <a:rPr lang="en-US" sz="850" dirty="0" err="1"/>
              <a:t>Doménech</a:t>
            </a:r>
            <a:r>
              <a:rPr lang="en-US" sz="850" dirty="0"/>
              <a:t>, T. (2017). Circular Economy Policies in China and Europe. </a:t>
            </a:r>
            <a:r>
              <a:rPr lang="en-US" sz="850" i="1" dirty="0"/>
              <a:t>Journal of Industrial Ecology</a:t>
            </a:r>
            <a:r>
              <a:rPr lang="en-US" sz="850" dirty="0"/>
              <a:t>, </a:t>
            </a:r>
            <a:r>
              <a:rPr lang="en-US" sz="850" i="1" dirty="0"/>
              <a:t>21</a:t>
            </a:r>
            <a:r>
              <a:rPr lang="en-US" sz="850" dirty="0"/>
              <a:t>(3), 651–661. </a:t>
            </a:r>
            <a:r>
              <a:rPr lang="en-US" sz="850" u="sng" dirty="0">
                <a:hlinkClick r:id="rId6"/>
              </a:rPr>
              <a:t>https://doi.org/10.1111/jiec.12597</a:t>
            </a:r>
            <a:endParaRPr lang="en-US" sz="850" dirty="0" smtClean="0"/>
          </a:p>
          <a:p>
            <a:r>
              <a:rPr lang="en-US" sz="850" dirty="0" err="1"/>
              <a:t>Obersteg</a:t>
            </a:r>
            <a:r>
              <a:rPr lang="en-US" sz="850" dirty="0"/>
              <a:t>, A., </a:t>
            </a:r>
            <a:r>
              <a:rPr lang="en-US" sz="850" dirty="0" err="1"/>
              <a:t>Arlati</a:t>
            </a:r>
            <a:r>
              <a:rPr lang="en-US" sz="850" dirty="0"/>
              <a:t>, A., </a:t>
            </a:r>
            <a:r>
              <a:rPr lang="en-US" sz="850" dirty="0" err="1"/>
              <a:t>Acke</a:t>
            </a:r>
            <a:r>
              <a:rPr lang="en-US" sz="850" dirty="0"/>
              <a:t>, A., </a:t>
            </a:r>
            <a:r>
              <a:rPr lang="en-US" sz="850" dirty="0" err="1"/>
              <a:t>Berruti</a:t>
            </a:r>
            <a:r>
              <a:rPr lang="en-US" sz="850" dirty="0"/>
              <a:t>, G., </a:t>
            </a:r>
            <a:r>
              <a:rPr lang="en-US" sz="850" dirty="0" err="1"/>
              <a:t>Czapiewski</a:t>
            </a:r>
            <a:r>
              <a:rPr lang="en-US" sz="850" dirty="0"/>
              <a:t>, K., </a:t>
            </a:r>
            <a:r>
              <a:rPr lang="en-US" sz="850" dirty="0" err="1"/>
              <a:t>Dąbrowski</a:t>
            </a:r>
            <a:r>
              <a:rPr lang="en-US" sz="850" dirty="0"/>
              <a:t>, M., … </a:t>
            </a:r>
            <a:r>
              <a:rPr lang="en-US" sz="850" dirty="0" err="1"/>
              <a:t>Knieling</a:t>
            </a:r>
            <a:r>
              <a:rPr lang="en-US" sz="850" dirty="0"/>
              <a:t>, J. (2019). Urban Regions Shifting to Circular Economy: Understanding Challenges for New Ways of Governance. </a:t>
            </a:r>
            <a:r>
              <a:rPr lang="en-US" sz="850" i="1" dirty="0"/>
              <a:t>Urban Planning</a:t>
            </a:r>
            <a:r>
              <a:rPr lang="en-US" sz="850" dirty="0"/>
              <a:t>, </a:t>
            </a:r>
            <a:r>
              <a:rPr lang="en-US" sz="850" i="1" dirty="0"/>
              <a:t>4</a:t>
            </a:r>
            <a:r>
              <a:rPr lang="en-US" sz="850" dirty="0"/>
              <a:t>(3), 19. https://</a:t>
            </a:r>
            <a:r>
              <a:rPr lang="en-US" sz="850" dirty="0" smtClean="0"/>
              <a:t>doi.org/10.17645/up.v4i3.2158</a:t>
            </a:r>
          </a:p>
          <a:p>
            <a:r>
              <a:rPr lang="en-US" sz="850" dirty="0" err="1"/>
              <a:t>Plastinina</a:t>
            </a:r>
            <a:r>
              <a:rPr lang="en-US" sz="850" dirty="0"/>
              <a:t>, I., </a:t>
            </a:r>
            <a:r>
              <a:rPr lang="en-US" sz="850" dirty="0" err="1"/>
              <a:t>Teslyuk</a:t>
            </a:r>
            <a:r>
              <a:rPr lang="en-US" sz="850" dirty="0"/>
              <a:t>, L., </a:t>
            </a:r>
            <a:r>
              <a:rPr lang="en-US" sz="850" dirty="0" err="1"/>
              <a:t>Dukmasova</a:t>
            </a:r>
            <a:r>
              <a:rPr lang="en-US" sz="850" dirty="0"/>
              <a:t>, N., &amp; </a:t>
            </a:r>
            <a:r>
              <a:rPr lang="en-US" sz="850" dirty="0" err="1"/>
              <a:t>Pikalova</a:t>
            </a:r>
            <a:r>
              <a:rPr lang="en-US" sz="850" dirty="0"/>
              <a:t>, E. (2019). Implementation of circular economy principles in regional solid municipal waste management: The case of </a:t>
            </a:r>
            <a:r>
              <a:rPr lang="en-US" sz="850" dirty="0" err="1"/>
              <a:t>Sverdlovskaya</a:t>
            </a:r>
            <a:r>
              <a:rPr lang="en-US" sz="850" dirty="0"/>
              <a:t> Oblast (Russian Federation). </a:t>
            </a:r>
            <a:r>
              <a:rPr lang="en-US" sz="850" i="1" dirty="0"/>
              <a:t>Resources</a:t>
            </a:r>
            <a:r>
              <a:rPr lang="en-US" sz="850" dirty="0"/>
              <a:t>, </a:t>
            </a:r>
            <a:r>
              <a:rPr lang="en-US" sz="850" i="1" dirty="0"/>
              <a:t>8</a:t>
            </a:r>
            <a:r>
              <a:rPr lang="en-US" sz="850" dirty="0"/>
              <a:t>(2). </a:t>
            </a:r>
            <a:r>
              <a:rPr lang="en-US" sz="850" u="sng" dirty="0">
                <a:hlinkClick r:id="rId7"/>
              </a:rPr>
              <a:t>https://</a:t>
            </a:r>
            <a:r>
              <a:rPr lang="en-US" sz="850" u="sng" dirty="0" smtClean="0">
                <a:hlinkClick r:id="rId7"/>
              </a:rPr>
              <a:t>doi.org/10.3390/resources8020090</a:t>
            </a:r>
            <a:endParaRPr lang="en-US" sz="850" u="sng" dirty="0" smtClean="0"/>
          </a:p>
          <a:p>
            <a:r>
              <a:rPr lang="en-US" sz="850" dirty="0" err="1"/>
              <a:t>Ranta</a:t>
            </a:r>
            <a:r>
              <a:rPr lang="en-US" sz="850" dirty="0"/>
              <a:t>, V., </a:t>
            </a:r>
            <a:r>
              <a:rPr lang="en-US" sz="850" dirty="0" err="1"/>
              <a:t>Aarikka-Stenroos</a:t>
            </a:r>
            <a:r>
              <a:rPr lang="en-US" sz="850" dirty="0"/>
              <a:t>, L., </a:t>
            </a:r>
            <a:r>
              <a:rPr lang="en-US" sz="850" dirty="0" err="1"/>
              <a:t>Ritala</a:t>
            </a:r>
            <a:r>
              <a:rPr lang="en-US" sz="850" dirty="0"/>
              <a:t>, P., &amp; </a:t>
            </a:r>
            <a:r>
              <a:rPr lang="en-US" sz="850" dirty="0" err="1"/>
              <a:t>Mäkinen</a:t>
            </a:r>
            <a:r>
              <a:rPr lang="en-US" sz="850" dirty="0"/>
              <a:t>, S. J. (2018). Exploring institutional drivers and barriers of the circular economy: A cross-regional comparison of China, the US, and Europe. </a:t>
            </a:r>
            <a:r>
              <a:rPr lang="en-US" sz="850" i="1" dirty="0"/>
              <a:t>Resources, Conservation and Recycling</a:t>
            </a:r>
            <a:r>
              <a:rPr lang="en-US" sz="850" dirty="0"/>
              <a:t>, </a:t>
            </a:r>
            <a:r>
              <a:rPr lang="en-US" sz="850" i="1" dirty="0"/>
              <a:t>135</a:t>
            </a:r>
            <a:r>
              <a:rPr lang="en-US" sz="850" dirty="0"/>
              <a:t>(September 2017), 70–82. https://</a:t>
            </a:r>
            <a:r>
              <a:rPr lang="en-US" sz="850" dirty="0" smtClean="0"/>
              <a:t>doi.org/10.1016/j.resconrec.2017.08.017</a:t>
            </a:r>
            <a:endParaRPr lang="en-US" sz="850" u="sng" dirty="0" smtClean="0"/>
          </a:p>
          <a:p>
            <a:r>
              <a:rPr lang="en-US" sz="850" dirty="0" err="1"/>
              <a:t>Sayadi-Gmada</a:t>
            </a:r>
            <a:r>
              <a:rPr lang="en-US" sz="850" dirty="0"/>
              <a:t>, S., Rodríguez-</a:t>
            </a:r>
            <a:r>
              <a:rPr lang="en-US" sz="850" dirty="0" err="1"/>
              <a:t>Pleguezuelo</a:t>
            </a:r>
            <a:r>
              <a:rPr lang="en-US" sz="850" dirty="0"/>
              <a:t>, C. R., Rojas-Serrano, F., Parra-</a:t>
            </a:r>
            <a:r>
              <a:rPr lang="en-US" sz="850" dirty="0" err="1"/>
              <a:t>López</a:t>
            </a:r>
            <a:r>
              <a:rPr lang="en-US" sz="850" dirty="0"/>
              <a:t>, C., Parra-Gómez, S., </a:t>
            </a:r>
            <a:r>
              <a:rPr lang="en-US" sz="850" dirty="0" err="1"/>
              <a:t>García-García</a:t>
            </a:r>
            <a:r>
              <a:rPr lang="en-US" sz="850" dirty="0"/>
              <a:t>, M. del C., … </a:t>
            </a:r>
            <a:r>
              <a:rPr lang="en-US" sz="850" dirty="0" err="1"/>
              <a:t>Manrique</a:t>
            </a:r>
            <a:r>
              <a:rPr lang="en-US" sz="850" dirty="0"/>
              <a:t>-Gordillo, T. (2019). Inorganic waste management in greenhouse agriculture in Almeria (SE Spain): Towards a circular system in intensive horticultural production. </a:t>
            </a:r>
            <a:r>
              <a:rPr lang="en-US" sz="850" i="1" dirty="0"/>
              <a:t>Sustainability (Switzerland)</a:t>
            </a:r>
            <a:r>
              <a:rPr lang="en-US" sz="850" dirty="0"/>
              <a:t>, </a:t>
            </a:r>
            <a:r>
              <a:rPr lang="en-US" sz="850" i="1" dirty="0"/>
              <a:t>11</a:t>
            </a:r>
            <a:r>
              <a:rPr lang="en-US" sz="850" dirty="0"/>
              <a:t>(14). https://</a:t>
            </a:r>
            <a:r>
              <a:rPr lang="en-US" sz="850" dirty="0" smtClean="0"/>
              <a:t>doi.org/10.3390/su11143782</a:t>
            </a:r>
            <a:endParaRPr lang="en-US" sz="850" u="sng" dirty="0" smtClean="0"/>
          </a:p>
          <a:p>
            <a:r>
              <a:rPr lang="en-US" sz="850" dirty="0"/>
              <a:t>Strat, V. A., </a:t>
            </a:r>
            <a:r>
              <a:rPr lang="en-US" sz="850" dirty="0" err="1"/>
              <a:t>Teodor</a:t>
            </a:r>
            <a:r>
              <a:rPr lang="en-US" sz="850" dirty="0"/>
              <a:t>, C., &amp; </a:t>
            </a:r>
            <a:r>
              <a:rPr lang="en-US" sz="850" dirty="0" err="1"/>
              <a:t>Săseanu</a:t>
            </a:r>
            <a:r>
              <a:rPr lang="en-US" sz="850" dirty="0"/>
              <a:t>, A. S. (2018). The characterization of the Romanian circular economy’s potential, at county level. </a:t>
            </a:r>
            <a:r>
              <a:rPr lang="en-US" sz="850" i="1" dirty="0" err="1"/>
              <a:t>Amfiteatru</a:t>
            </a:r>
            <a:r>
              <a:rPr lang="en-US" sz="850" i="1" dirty="0"/>
              <a:t> Economic</a:t>
            </a:r>
            <a:r>
              <a:rPr lang="en-US" sz="850" dirty="0"/>
              <a:t>, </a:t>
            </a:r>
            <a:r>
              <a:rPr lang="en-US" sz="850" i="1" dirty="0"/>
              <a:t>20</a:t>
            </a:r>
            <a:r>
              <a:rPr lang="en-US" sz="850" dirty="0"/>
              <a:t>(48), 278–293. https://</a:t>
            </a:r>
            <a:r>
              <a:rPr lang="en-US" sz="850" dirty="0" smtClean="0"/>
              <a:t>doi.org/10.24818/EA/2018/48/278</a:t>
            </a:r>
            <a:endParaRPr lang="el-GR" sz="850" dirty="0"/>
          </a:p>
          <a:p>
            <a:r>
              <a:rPr lang="en-US" sz="850" dirty="0" err="1"/>
              <a:t>Thanuskodi</a:t>
            </a:r>
            <a:r>
              <a:rPr lang="en-US" sz="850" dirty="0"/>
              <a:t>, S. (2010). Bibliometric Analysis of the Journal Library Philosophy and Practice from 2005-  2009. </a:t>
            </a:r>
            <a:r>
              <a:rPr lang="en-US" sz="850" i="1" dirty="0"/>
              <a:t>Library Philosophy and Practice (e-journal),</a:t>
            </a:r>
            <a:r>
              <a:rPr lang="en-US" sz="850" dirty="0"/>
              <a:t> p. 1-7. Retrieved from </a:t>
            </a:r>
            <a:r>
              <a:rPr lang="en-US" sz="850" u="sng" dirty="0">
                <a:hlinkClick r:id="rId8"/>
              </a:rPr>
              <a:t>http://</a:t>
            </a:r>
            <a:r>
              <a:rPr lang="en-US" sz="850" u="sng" dirty="0" smtClean="0">
                <a:hlinkClick r:id="rId8"/>
              </a:rPr>
              <a:t>www</a:t>
            </a:r>
            <a:r>
              <a:rPr lang="en-US" sz="850" dirty="0" smtClean="0">
                <a:hlinkClick r:id="rId8"/>
              </a:rPr>
              <a:t>.webpages.uidaho.edu</a:t>
            </a:r>
            <a:r>
              <a:rPr lang="en-US" sz="850" dirty="0">
                <a:hlinkClick r:id="rId8"/>
              </a:rPr>
              <a:t>/~</a:t>
            </a:r>
            <a:r>
              <a:rPr lang="en-US" sz="850" dirty="0" smtClean="0">
                <a:hlinkClick r:id="rId8"/>
              </a:rPr>
              <a:t>mbolin/thanuskodi-lpp.htm</a:t>
            </a:r>
            <a:endParaRPr lang="el-GR" sz="850" dirty="0"/>
          </a:p>
          <a:p>
            <a:r>
              <a:rPr lang="en-US" sz="850" dirty="0" err="1"/>
              <a:t>Vanhamaki</a:t>
            </a:r>
            <a:r>
              <a:rPr lang="en-US" sz="850" dirty="0"/>
              <a:t>, S., </a:t>
            </a:r>
            <a:r>
              <a:rPr lang="en-US" sz="850" dirty="0" err="1"/>
              <a:t>Medkova</a:t>
            </a:r>
            <a:r>
              <a:rPr lang="en-US" sz="850" dirty="0"/>
              <a:t>, K., </a:t>
            </a:r>
            <a:r>
              <a:rPr lang="en-US" sz="850" dirty="0" err="1"/>
              <a:t>Malamakis</a:t>
            </a:r>
            <a:r>
              <a:rPr lang="en-US" sz="850" dirty="0"/>
              <a:t>, A., </a:t>
            </a:r>
            <a:r>
              <a:rPr lang="en-US" sz="850" dirty="0" err="1"/>
              <a:t>Kontogianni</a:t>
            </a:r>
            <a:r>
              <a:rPr lang="en-US" sz="850" dirty="0"/>
              <a:t>, S., </a:t>
            </a:r>
            <a:r>
              <a:rPr lang="en-US" sz="850" dirty="0" err="1"/>
              <a:t>Marisova</a:t>
            </a:r>
            <a:r>
              <a:rPr lang="en-US" sz="850" dirty="0"/>
              <a:t>, E., </a:t>
            </a:r>
            <a:r>
              <a:rPr lang="en-US" sz="850" dirty="0" err="1"/>
              <a:t>Dellago</a:t>
            </a:r>
            <a:r>
              <a:rPr lang="en-US" sz="850" dirty="0"/>
              <a:t>, D. H., &amp; </a:t>
            </a:r>
            <a:r>
              <a:rPr lang="en-US" sz="850" dirty="0" err="1"/>
              <a:t>Moussiopoulos</a:t>
            </a:r>
            <a:r>
              <a:rPr lang="en-US" sz="850" dirty="0"/>
              <a:t>, N. (2019). Bio-based circular economy in European national and regional strategies. </a:t>
            </a:r>
            <a:r>
              <a:rPr lang="en-US" sz="850" i="1" dirty="0"/>
              <a:t>International Journal of Sustainable Development and Planning</a:t>
            </a:r>
            <a:r>
              <a:rPr lang="en-US" sz="850" dirty="0"/>
              <a:t>, </a:t>
            </a:r>
            <a:r>
              <a:rPr lang="en-US" sz="850" i="1" dirty="0"/>
              <a:t>14</a:t>
            </a:r>
            <a:r>
              <a:rPr lang="en-US" sz="850" dirty="0"/>
              <a:t>(1), 31–43. </a:t>
            </a:r>
            <a:r>
              <a:rPr lang="en-US" sz="850" dirty="0">
                <a:hlinkClick r:id="rId9"/>
              </a:rPr>
              <a:t>https://</a:t>
            </a:r>
            <a:r>
              <a:rPr lang="en-US" sz="850" dirty="0" smtClean="0">
                <a:hlinkClick r:id="rId9"/>
              </a:rPr>
              <a:t>doi.org/10.2495/SDP-V14-N1-31-43</a:t>
            </a:r>
            <a:endParaRPr lang="en-US" sz="850" dirty="0" smtClean="0"/>
          </a:p>
          <a:p>
            <a:endParaRPr lang="el-GR" sz="850" dirty="0"/>
          </a:p>
          <a:p>
            <a:pPr marL="0" lvl="0" indent="0" algn="l" rtl="0">
              <a:lnSpc>
                <a:spcPct val="100000"/>
              </a:lnSpc>
              <a:spcBef>
                <a:spcPts val="300"/>
              </a:spcBef>
              <a:spcAft>
                <a:spcPts val="0"/>
              </a:spcAft>
              <a:buClr>
                <a:schemeClr val="dk1"/>
              </a:buClr>
              <a:buSzPts val="600"/>
              <a:buFont typeface="Arial"/>
              <a:buNone/>
            </a:pPr>
            <a:endParaRPr sz="8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FF5"/>
        </a:solidFill>
        <a:effectLst/>
      </p:bgPr>
    </p:bg>
    <p:spTree>
      <p:nvGrpSpPr>
        <p:cNvPr id="1" name="Shape 147"/>
        <p:cNvGrpSpPr/>
        <p:nvPr/>
      </p:nvGrpSpPr>
      <p:grpSpPr>
        <a:xfrm>
          <a:off x="0" y="0"/>
          <a:ext cx="0" cy="0"/>
          <a:chOff x="0" y="0"/>
          <a:chExt cx="0" cy="0"/>
        </a:xfrm>
      </p:grpSpPr>
      <p:pic>
        <p:nvPicPr>
          <p:cNvPr id="148" name="Google Shape;148;p29"/>
          <p:cNvPicPr preferRelativeResize="0"/>
          <p:nvPr/>
        </p:nvPicPr>
        <p:blipFill rotWithShape="1">
          <a:blip r:embed="rId3">
            <a:alphaModFix/>
          </a:blip>
          <a:srcRect l="8996" r="8988" b="51267"/>
          <a:stretch/>
        </p:blipFill>
        <p:spPr>
          <a:xfrm flipH="1">
            <a:off x="6425" y="3700"/>
            <a:ext cx="9144000" cy="3056273"/>
          </a:xfrm>
          <a:prstGeom prst="rect">
            <a:avLst/>
          </a:prstGeom>
          <a:noFill/>
          <a:ln>
            <a:noFill/>
          </a:ln>
        </p:spPr>
      </p:pic>
      <p:sp>
        <p:nvSpPr>
          <p:cNvPr id="149" name="Google Shape;149;p29"/>
          <p:cNvSpPr/>
          <p:nvPr/>
        </p:nvSpPr>
        <p:spPr>
          <a:xfrm>
            <a:off x="-6375" y="3638"/>
            <a:ext cx="9144000" cy="3056400"/>
          </a:xfrm>
          <a:prstGeom prst="rect">
            <a:avLst/>
          </a:pr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D4F40"/>
              </a:solidFill>
            </a:endParaRPr>
          </a:p>
        </p:txBody>
      </p:sp>
      <p:sp>
        <p:nvSpPr>
          <p:cNvPr id="150" name="Google Shape;150;p29"/>
          <p:cNvSpPr/>
          <p:nvPr/>
        </p:nvSpPr>
        <p:spPr>
          <a:xfrm>
            <a:off x="3868925" y="0"/>
            <a:ext cx="1393403" cy="3595306"/>
          </a:xfrm>
          <a:custGeom>
            <a:avLst/>
            <a:gdLst/>
            <a:ahLst/>
            <a:cxnLst/>
            <a:rect l="l" t="t" r="r" b="b"/>
            <a:pathLst>
              <a:path w="4763770" h="5918200" extrusionOk="0">
                <a:moveTo>
                  <a:pt x="4763236" y="5918200"/>
                </a:moveTo>
                <a:lnTo>
                  <a:pt x="0" y="5918200"/>
                </a:lnTo>
                <a:lnTo>
                  <a:pt x="0" y="0"/>
                </a:lnTo>
                <a:lnTo>
                  <a:pt x="4763236" y="0"/>
                </a:lnTo>
                <a:lnTo>
                  <a:pt x="4763236" y="5918200"/>
                </a:lnTo>
                <a:close/>
              </a:path>
            </a:pathLst>
          </a:custGeom>
          <a:solidFill>
            <a:srgbClr val="A2A5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29"/>
          <p:cNvSpPr/>
          <p:nvPr/>
        </p:nvSpPr>
        <p:spPr>
          <a:xfrm>
            <a:off x="1263675" y="0"/>
            <a:ext cx="1393403" cy="3595306"/>
          </a:xfrm>
          <a:custGeom>
            <a:avLst/>
            <a:gdLst/>
            <a:ahLst/>
            <a:cxnLst/>
            <a:rect l="l" t="t" r="r" b="b"/>
            <a:pathLst>
              <a:path w="4763770" h="5918200" extrusionOk="0">
                <a:moveTo>
                  <a:pt x="4763236" y="5918200"/>
                </a:moveTo>
                <a:lnTo>
                  <a:pt x="0" y="5918200"/>
                </a:lnTo>
                <a:lnTo>
                  <a:pt x="0" y="0"/>
                </a:lnTo>
                <a:lnTo>
                  <a:pt x="4763236" y="0"/>
                </a:lnTo>
                <a:lnTo>
                  <a:pt x="4763236" y="5918200"/>
                </a:lnTo>
                <a:close/>
              </a:path>
            </a:pathLst>
          </a:custGeom>
          <a:solidFill>
            <a:srgbClr val="A2A5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29"/>
          <p:cNvSpPr txBox="1">
            <a:spLocks noGrp="1"/>
          </p:cNvSpPr>
          <p:nvPr>
            <p:ph type="subTitle" idx="1"/>
          </p:nvPr>
        </p:nvSpPr>
        <p:spPr>
          <a:xfrm>
            <a:off x="1261029" y="3702122"/>
            <a:ext cx="1911900" cy="636413"/>
          </a:xfrm>
          <a:prstGeom prst="rect">
            <a:avLst/>
          </a:prstGeom>
        </p:spPr>
        <p:txBody>
          <a:bodyPr spcFirstLastPara="1" wrap="square" lIns="0" tIns="0" rIns="0" bIns="0" anchor="t" anchorCtr="0">
            <a:noAutofit/>
          </a:bodyPr>
          <a:lstStyle/>
          <a:p>
            <a:pPr marL="0" lvl="0" indent="0" algn="l" rtl="0">
              <a:spcBef>
                <a:spcPts val="0"/>
              </a:spcBef>
              <a:spcAft>
                <a:spcPts val="0"/>
              </a:spcAft>
              <a:buBlip>
                <a:blip r:embed="rId4"/>
              </a:buBlip>
            </a:pPr>
            <a:r>
              <a:rPr lang="en-US" sz="1400" dirty="0" smtClean="0"/>
              <a:t> </a:t>
            </a:r>
            <a:r>
              <a:rPr lang="en-US" sz="1400" dirty="0" smtClean="0">
                <a:solidFill>
                  <a:srgbClr val="4D4F40"/>
                </a:solidFill>
              </a:rPr>
              <a:t>Concept of CE</a:t>
            </a:r>
          </a:p>
          <a:p>
            <a:pPr marL="0" lvl="0" indent="0" algn="l" rtl="0">
              <a:spcBef>
                <a:spcPts val="0"/>
              </a:spcBef>
              <a:spcAft>
                <a:spcPts val="0"/>
              </a:spcAft>
              <a:buBlip>
                <a:blip r:embed="rId4"/>
              </a:buBlip>
            </a:pPr>
            <a:r>
              <a:rPr lang="en-US" sz="1400" dirty="0" smtClean="0"/>
              <a:t> Regional element</a:t>
            </a:r>
          </a:p>
          <a:p>
            <a:pPr marL="0" lvl="0" indent="0" algn="l" rtl="0">
              <a:spcBef>
                <a:spcPts val="0"/>
              </a:spcBef>
              <a:spcAft>
                <a:spcPts val="0"/>
              </a:spcAft>
              <a:buBlip>
                <a:blip r:embed="rId4"/>
              </a:buBlip>
            </a:pPr>
            <a:r>
              <a:rPr lang="en-US" sz="1400" dirty="0" smtClean="0">
                <a:solidFill>
                  <a:srgbClr val="4D4F40"/>
                </a:solidFill>
              </a:rPr>
              <a:t> Research gap</a:t>
            </a:r>
            <a:r>
              <a:rPr lang="en-US" sz="1400" dirty="0">
                <a:solidFill>
                  <a:srgbClr val="4D4F40"/>
                </a:solidFill>
              </a:rPr>
              <a:t/>
            </a:r>
            <a:br>
              <a:rPr lang="en-US" sz="1400" dirty="0">
                <a:solidFill>
                  <a:srgbClr val="4D4F40"/>
                </a:solidFill>
              </a:rPr>
            </a:br>
            <a:endParaRPr sz="1400" dirty="0">
              <a:solidFill>
                <a:srgbClr val="4D4F40"/>
              </a:solidFill>
            </a:endParaRPr>
          </a:p>
        </p:txBody>
      </p:sp>
      <p:sp>
        <p:nvSpPr>
          <p:cNvPr id="155" name="Google Shape;155;p29"/>
          <p:cNvSpPr txBox="1">
            <a:spLocks noGrp="1"/>
          </p:cNvSpPr>
          <p:nvPr>
            <p:ph type="title" idx="7"/>
          </p:nvPr>
        </p:nvSpPr>
        <p:spPr>
          <a:xfrm>
            <a:off x="3436253" y="2594197"/>
            <a:ext cx="2241600" cy="69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7200">
                <a:solidFill>
                  <a:srgbClr val="F8FFF5"/>
                </a:solidFill>
              </a:rPr>
              <a:t>02</a:t>
            </a:r>
            <a:endParaRPr sz="7200">
              <a:solidFill>
                <a:srgbClr val="F8FFF5"/>
              </a:solidFill>
            </a:endParaRPr>
          </a:p>
        </p:txBody>
      </p:sp>
      <p:sp>
        <p:nvSpPr>
          <p:cNvPr id="156" name="Google Shape;156;p29"/>
          <p:cNvSpPr txBox="1">
            <a:spLocks noGrp="1"/>
          </p:cNvSpPr>
          <p:nvPr>
            <p:ph type="title"/>
          </p:nvPr>
        </p:nvSpPr>
        <p:spPr>
          <a:xfrm>
            <a:off x="836776" y="3215772"/>
            <a:ext cx="2241600" cy="42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1600" dirty="0" smtClean="0">
                <a:solidFill>
                  <a:srgbClr val="F8FFF5"/>
                </a:solidFill>
              </a:rPr>
              <a:t>CONTEXT</a:t>
            </a:r>
            <a:endParaRPr sz="1600" dirty="0">
              <a:solidFill>
                <a:srgbClr val="F8FFF5"/>
              </a:solidFill>
            </a:endParaRPr>
          </a:p>
        </p:txBody>
      </p:sp>
      <p:sp>
        <p:nvSpPr>
          <p:cNvPr id="157" name="Google Shape;157;p29"/>
          <p:cNvSpPr txBox="1">
            <a:spLocks noGrp="1"/>
          </p:cNvSpPr>
          <p:nvPr>
            <p:ph type="title" idx="2"/>
          </p:nvPr>
        </p:nvSpPr>
        <p:spPr>
          <a:xfrm>
            <a:off x="3457626" y="3215764"/>
            <a:ext cx="2241600" cy="42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1600" dirty="0" smtClean="0">
                <a:solidFill>
                  <a:srgbClr val="F8FFF5"/>
                </a:solidFill>
              </a:rPr>
              <a:t>METHODOLOGY</a:t>
            </a:r>
            <a:endParaRPr sz="1600" dirty="0">
              <a:solidFill>
                <a:srgbClr val="F8FFF5"/>
              </a:solidFill>
            </a:endParaRPr>
          </a:p>
        </p:txBody>
      </p:sp>
      <p:sp>
        <p:nvSpPr>
          <p:cNvPr id="158" name="Google Shape;158;p29"/>
          <p:cNvSpPr/>
          <p:nvPr/>
        </p:nvSpPr>
        <p:spPr>
          <a:xfrm>
            <a:off x="6474175" y="3700"/>
            <a:ext cx="1393403" cy="3595306"/>
          </a:xfrm>
          <a:custGeom>
            <a:avLst/>
            <a:gdLst/>
            <a:ahLst/>
            <a:cxnLst/>
            <a:rect l="l" t="t" r="r" b="b"/>
            <a:pathLst>
              <a:path w="4763770" h="5918200" extrusionOk="0">
                <a:moveTo>
                  <a:pt x="4763236" y="5918200"/>
                </a:moveTo>
                <a:lnTo>
                  <a:pt x="0" y="5918200"/>
                </a:lnTo>
                <a:lnTo>
                  <a:pt x="0" y="0"/>
                </a:lnTo>
                <a:lnTo>
                  <a:pt x="4763236" y="0"/>
                </a:lnTo>
                <a:lnTo>
                  <a:pt x="4763236" y="5918200"/>
                </a:lnTo>
                <a:close/>
              </a:path>
            </a:pathLst>
          </a:custGeom>
          <a:solidFill>
            <a:srgbClr val="A2A5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F8FFF5"/>
              </a:solidFill>
              <a:latin typeface="Calibri"/>
              <a:ea typeface="Calibri"/>
              <a:cs typeface="Calibri"/>
              <a:sym typeface="Calibri"/>
            </a:endParaRPr>
          </a:p>
        </p:txBody>
      </p:sp>
      <p:sp>
        <p:nvSpPr>
          <p:cNvPr id="159" name="Google Shape;159;p29"/>
          <p:cNvSpPr txBox="1">
            <a:spLocks noGrp="1"/>
          </p:cNvSpPr>
          <p:nvPr>
            <p:ph type="title" idx="4"/>
          </p:nvPr>
        </p:nvSpPr>
        <p:spPr>
          <a:xfrm>
            <a:off x="6050076" y="2911211"/>
            <a:ext cx="2241600" cy="85018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1600" dirty="0" smtClean="0">
                <a:solidFill>
                  <a:srgbClr val="F8FFF5"/>
                </a:solidFill>
              </a:rPr>
              <a:t>PRELIMINARY</a:t>
            </a:r>
            <a:br>
              <a:rPr lang="en-US" sz="1600" dirty="0" smtClean="0">
                <a:solidFill>
                  <a:srgbClr val="F8FFF5"/>
                </a:solidFill>
              </a:rPr>
            </a:br>
            <a:r>
              <a:rPr lang="en-US" sz="1600" dirty="0" smtClean="0">
                <a:solidFill>
                  <a:srgbClr val="F8FFF5"/>
                </a:solidFill>
              </a:rPr>
              <a:t>FINDINGS</a:t>
            </a:r>
            <a:endParaRPr sz="1600" dirty="0">
              <a:solidFill>
                <a:srgbClr val="F8FFF5"/>
              </a:solidFill>
            </a:endParaRPr>
          </a:p>
        </p:txBody>
      </p:sp>
      <p:sp>
        <p:nvSpPr>
          <p:cNvPr id="160" name="Google Shape;160;p29"/>
          <p:cNvSpPr txBox="1">
            <a:spLocks noGrp="1"/>
          </p:cNvSpPr>
          <p:nvPr>
            <p:ph type="title" idx="6"/>
          </p:nvPr>
        </p:nvSpPr>
        <p:spPr>
          <a:xfrm>
            <a:off x="836775" y="2594197"/>
            <a:ext cx="2241600" cy="69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7200" dirty="0">
                <a:solidFill>
                  <a:srgbClr val="F8FFF5"/>
                </a:solidFill>
              </a:rPr>
              <a:t>01</a:t>
            </a:r>
            <a:endParaRPr sz="7200" dirty="0">
              <a:solidFill>
                <a:srgbClr val="F8FFF5"/>
              </a:solidFill>
            </a:endParaRPr>
          </a:p>
        </p:txBody>
      </p:sp>
      <p:sp>
        <p:nvSpPr>
          <p:cNvPr id="161" name="Google Shape;161;p29"/>
          <p:cNvSpPr txBox="1">
            <a:spLocks noGrp="1"/>
          </p:cNvSpPr>
          <p:nvPr>
            <p:ph type="title" idx="8"/>
          </p:nvPr>
        </p:nvSpPr>
        <p:spPr>
          <a:xfrm>
            <a:off x="6057103" y="2594197"/>
            <a:ext cx="2241600" cy="69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7200" dirty="0" smtClean="0">
                <a:solidFill>
                  <a:srgbClr val="F8FFF5"/>
                </a:solidFill>
              </a:rPr>
              <a:t>03</a:t>
            </a:r>
            <a:endParaRPr sz="7200" dirty="0">
              <a:solidFill>
                <a:srgbClr val="F8FFF5"/>
              </a:solidFill>
            </a:endParaRPr>
          </a:p>
        </p:txBody>
      </p:sp>
      <p:sp>
        <p:nvSpPr>
          <p:cNvPr id="162" name="Google Shape;162;p29"/>
          <p:cNvSpPr txBox="1">
            <a:spLocks noGrp="1"/>
          </p:cNvSpPr>
          <p:nvPr>
            <p:ph type="title" idx="9"/>
          </p:nvPr>
        </p:nvSpPr>
        <p:spPr>
          <a:xfrm>
            <a:off x="705000" y="265300"/>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solidFill>
                  <a:srgbClr val="F8FFF5"/>
                </a:solidFill>
              </a:rPr>
              <a:t>AGENDA</a:t>
            </a:r>
            <a:endParaRPr dirty="0">
              <a:solidFill>
                <a:srgbClr val="F8FFF5"/>
              </a:solidFill>
            </a:endParaRPr>
          </a:p>
        </p:txBody>
      </p:sp>
      <p:sp>
        <p:nvSpPr>
          <p:cNvPr id="17" name="Google Shape;152;p29"/>
          <p:cNvSpPr txBox="1">
            <a:spLocks/>
          </p:cNvSpPr>
          <p:nvPr/>
        </p:nvSpPr>
        <p:spPr>
          <a:xfrm>
            <a:off x="3864799" y="3724820"/>
            <a:ext cx="1911900" cy="63641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D4F40"/>
              </a:buClr>
              <a:buSzPts val="1200"/>
              <a:buFont typeface="Rokkitt Light"/>
              <a:buBlip>
                <a:blip r:embed="rId4"/>
              </a:buBlip>
              <a:tabLst/>
              <a:defRPr/>
            </a:pPr>
            <a:r>
              <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rPr>
              <a:t> SLR method</a:t>
            </a:r>
          </a:p>
          <a:p>
            <a:pPr marL="0" marR="0" lvl="0" indent="0" algn="l" defTabSz="914400" rtl="0" eaLnBrk="1" fontAlgn="auto" latinLnBrk="0" hangingPunct="1">
              <a:lnSpc>
                <a:spcPct val="100000"/>
              </a:lnSpc>
              <a:spcBef>
                <a:spcPts val="0"/>
              </a:spcBef>
              <a:spcAft>
                <a:spcPts val="0"/>
              </a:spcAft>
              <a:buClr>
                <a:srgbClr val="4D4F40"/>
              </a:buClr>
              <a:buSzPts val="1200"/>
              <a:buFont typeface="Rokkitt Light"/>
              <a:buBlip>
                <a:blip r:embed="rId4"/>
              </a:buBlip>
              <a:tabLst/>
              <a:defRPr/>
            </a:pPr>
            <a:r>
              <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rPr>
              <a:t> </a:t>
            </a:r>
            <a:r>
              <a:rPr kumimoji="0" lang="en-US" b="0" i="0" u="none" strike="noStrike" kern="0" cap="none" spc="0" normalizeH="0" baseline="0" noProof="0" dirty="0" err="1" smtClean="0">
                <a:ln>
                  <a:noFill/>
                </a:ln>
                <a:solidFill>
                  <a:srgbClr val="4D4F40"/>
                </a:solidFill>
                <a:effectLst/>
                <a:uLnTx/>
                <a:uFillTx/>
                <a:latin typeface="Rokkitt Light"/>
                <a:ea typeface="Rokkitt Light"/>
                <a:cs typeface="Rokkitt Light"/>
                <a:sym typeface="Rokkitt Light"/>
              </a:rPr>
              <a:t>Bibliometrics</a:t>
            </a:r>
            <a:endPar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endParaRPr>
          </a:p>
          <a:p>
            <a:pPr marL="0" marR="0" lvl="0" indent="0" algn="l" defTabSz="914400" rtl="0" eaLnBrk="1" fontAlgn="auto" latinLnBrk="0" hangingPunct="1">
              <a:lnSpc>
                <a:spcPct val="100000"/>
              </a:lnSpc>
              <a:spcBef>
                <a:spcPts val="0"/>
              </a:spcBef>
              <a:spcAft>
                <a:spcPts val="0"/>
              </a:spcAft>
              <a:buClr>
                <a:srgbClr val="4D4F40"/>
              </a:buClr>
              <a:buSzPts val="1200"/>
              <a:buFont typeface="Rokkitt Light"/>
              <a:buBlip>
                <a:blip r:embed="rId4"/>
              </a:buBlip>
              <a:tabLst/>
              <a:defRPr/>
            </a:pPr>
            <a:r>
              <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rPr>
              <a:t> Search strategy</a:t>
            </a:r>
          </a:p>
          <a:p>
            <a:pPr marL="0" marR="0" lvl="0" indent="0" algn="l" defTabSz="914400" rtl="0" eaLnBrk="1" fontAlgn="auto" latinLnBrk="0" hangingPunct="1">
              <a:lnSpc>
                <a:spcPct val="100000"/>
              </a:lnSpc>
              <a:spcBef>
                <a:spcPts val="0"/>
              </a:spcBef>
              <a:spcAft>
                <a:spcPts val="0"/>
              </a:spcAft>
              <a:buClr>
                <a:srgbClr val="4D4F40"/>
              </a:buClr>
              <a:buSzPts val="1200"/>
              <a:tabLst/>
              <a:defRPr/>
            </a:pPr>
            <a:r>
              <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rPr>
              <a:t/>
            </a:r>
            <a:br>
              <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rPr>
            </a:br>
            <a:endParaRPr kumimoji="0" lang="en-US" b="0" i="0" u="none" strike="noStrike" kern="0" cap="none" spc="0" normalizeH="0" baseline="0" noProof="0" dirty="0">
              <a:ln>
                <a:noFill/>
              </a:ln>
              <a:solidFill>
                <a:srgbClr val="4D4F40"/>
              </a:solidFill>
              <a:effectLst/>
              <a:uLnTx/>
              <a:uFillTx/>
              <a:latin typeface="Rokkitt Light"/>
              <a:ea typeface="Rokkitt Light"/>
              <a:cs typeface="Rokkitt Light"/>
              <a:sym typeface="Rokkitt Light"/>
            </a:endParaRPr>
          </a:p>
        </p:txBody>
      </p:sp>
      <p:sp>
        <p:nvSpPr>
          <p:cNvPr id="18" name="Google Shape;152;p29"/>
          <p:cNvSpPr txBox="1">
            <a:spLocks/>
          </p:cNvSpPr>
          <p:nvPr/>
        </p:nvSpPr>
        <p:spPr>
          <a:xfrm>
            <a:off x="6494509" y="3702123"/>
            <a:ext cx="2253899" cy="63641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D4F40"/>
              </a:buClr>
              <a:buSzPts val="1200"/>
              <a:buFont typeface="Rokkitt Light"/>
              <a:buBlip>
                <a:blip r:embed="rId4"/>
              </a:buBlip>
              <a:tabLst/>
              <a:defRPr/>
            </a:pPr>
            <a:r>
              <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rPr>
              <a:t> Findings - SLR</a:t>
            </a:r>
          </a:p>
          <a:p>
            <a:pPr lvl="0">
              <a:buClr>
                <a:srgbClr val="4D4F40"/>
              </a:buClr>
              <a:buSzPts val="1200"/>
              <a:buBlip>
                <a:blip r:embed="rId4"/>
              </a:buBlip>
            </a:pPr>
            <a:r>
              <a:rPr lang="en-US" dirty="0" smtClean="0">
                <a:solidFill>
                  <a:srgbClr val="4D4F40"/>
                </a:solidFill>
                <a:latin typeface="Rokkitt Light"/>
                <a:ea typeface="Rokkitt Light"/>
                <a:cs typeface="Rokkitt Light"/>
                <a:sym typeface="Rokkitt Light"/>
              </a:rPr>
              <a:t> Findings - </a:t>
            </a:r>
            <a:r>
              <a:rPr kumimoji="0" lang="en-US" b="0" i="0" u="none" strike="noStrike" kern="0" cap="none" spc="0" normalizeH="0" baseline="0" noProof="0" dirty="0" err="1" smtClean="0">
                <a:ln>
                  <a:noFill/>
                </a:ln>
                <a:solidFill>
                  <a:srgbClr val="4D4F40"/>
                </a:solidFill>
                <a:effectLst/>
                <a:uLnTx/>
                <a:uFillTx/>
                <a:latin typeface="Rokkitt Light"/>
                <a:ea typeface="Rokkitt Light"/>
                <a:cs typeface="Rokkitt Light"/>
                <a:sym typeface="Rokkitt Light"/>
              </a:rPr>
              <a:t>Bibliometrics</a:t>
            </a:r>
            <a:endPar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endParaRPr>
          </a:p>
          <a:p>
            <a:pPr marL="0" marR="0" lvl="0" indent="0" algn="l" defTabSz="914400" rtl="0" eaLnBrk="1" fontAlgn="auto" latinLnBrk="0" hangingPunct="1">
              <a:lnSpc>
                <a:spcPct val="100000"/>
              </a:lnSpc>
              <a:spcBef>
                <a:spcPts val="0"/>
              </a:spcBef>
              <a:spcAft>
                <a:spcPts val="0"/>
              </a:spcAft>
              <a:buClr>
                <a:srgbClr val="4D4F40"/>
              </a:buClr>
              <a:buSzPts val="1200"/>
              <a:buFont typeface="Rokkitt Light"/>
              <a:buBlip>
                <a:blip r:embed="rId4"/>
              </a:buBlip>
              <a:tabLst/>
              <a:defRPr/>
            </a:pPr>
            <a:r>
              <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rPr>
              <a:t> Future Research Agenda</a:t>
            </a:r>
            <a:br>
              <a:rPr kumimoji="0" lang="en-US" b="0" i="0" u="none" strike="noStrike" kern="0" cap="none" spc="0" normalizeH="0" baseline="0" noProof="0" dirty="0" smtClean="0">
                <a:ln>
                  <a:noFill/>
                </a:ln>
                <a:solidFill>
                  <a:srgbClr val="4D4F40"/>
                </a:solidFill>
                <a:effectLst/>
                <a:uLnTx/>
                <a:uFillTx/>
                <a:latin typeface="Rokkitt Light"/>
                <a:ea typeface="Rokkitt Light"/>
                <a:cs typeface="Rokkitt Light"/>
                <a:sym typeface="Rokkitt Light"/>
              </a:rPr>
            </a:br>
            <a:endParaRPr kumimoji="0" lang="en-US" b="0" i="0" u="none" strike="noStrike" kern="0" cap="none" spc="0" normalizeH="0" baseline="0" noProof="0" dirty="0">
              <a:ln>
                <a:noFill/>
              </a:ln>
              <a:solidFill>
                <a:srgbClr val="4D4F40"/>
              </a:solidFill>
              <a:effectLst/>
              <a:uLnTx/>
              <a:uFillTx/>
              <a:latin typeface="Rokkitt Light"/>
              <a:ea typeface="Rokkitt Light"/>
              <a:cs typeface="Rokkitt Light"/>
              <a:sym typeface="Rokkitt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0" name="Rectangle 9"/>
          <p:cNvSpPr/>
          <p:nvPr/>
        </p:nvSpPr>
        <p:spPr>
          <a:xfrm>
            <a:off x="468173" y="2153055"/>
            <a:ext cx="6101240" cy="1692613"/>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Google Shape;132;p27"/>
          <p:cNvSpPr txBox="1">
            <a:spLocks noGrp="1"/>
          </p:cNvSpPr>
          <p:nvPr>
            <p:ph type="title"/>
          </p:nvPr>
        </p:nvSpPr>
        <p:spPr>
          <a:xfrm>
            <a:off x="643738" y="1264595"/>
            <a:ext cx="7391308" cy="594003"/>
          </a:xfrm>
          <a:prstGeom prst="rect">
            <a:avLst/>
          </a:prstGeom>
          <a:solidFill>
            <a:schemeClr val="tx1">
              <a:lumMod val="50000"/>
              <a:lumOff val="50000"/>
              <a:alpha val="80000"/>
            </a:schemeClr>
          </a:solidFill>
        </p:spPr>
        <p:txBody>
          <a:bodyPr spcFirstLastPara="1" wrap="square" lIns="0" tIns="0" rIns="0" bIns="0" anchor="b" anchorCtr="0">
            <a:noAutofit/>
          </a:bodyPr>
          <a:lstStyle/>
          <a:p>
            <a:pPr marL="0" lvl="0" indent="0" algn="ctr" rtl="0">
              <a:spcBef>
                <a:spcPts val="0"/>
              </a:spcBef>
              <a:spcAft>
                <a:spcPts val="0"/>
              </a:spcAft>
              <a:buNone/>
            </a:pPr>
            <a:r>
              <a:rPr lang="en-US" dirty="0" smtClean="0">
                <a:solidFill>
                  <a:srgbClr val="F8FFF5"/>
                </a:solidFill>
              </a:rPr>
              <a:t/>
            </a:r>
            <a:br>
              <a:rPr lang="en-US" dirty="0" smtClean="0">
                <a:solidFill>
                  <a:srgbClr val="F8FFF5"/>
                </a:solidFill>
              </a:rPr>
            </a:br>
            <a:r>
              <a:rPr lang="en-US" dirty="0" smtClean="0">
                <a:solidFill>
                  <a:srgbClr val="F8FFF5"/>
                </a:solidFill>
              </a:rPr>
              <a:t/>
            </a:r>
            <a:br>
              <a:rPr lang="en-US" dirty="0" smtClean="0">
                <a:solidFill>
                  <a:srgbClr val="F8FFF5"/>
                </a:solidFill>
              </a:rPr>
            </a:br>
            <a:r>
              <a:rPr lang="en-US" dirty="0" smtClean="0">
                <a:solidFill>
                  <a:srgbClr val="F8FFF5"/>
                </a:solidFill>
              </a:rPr>
              <a:t>The concept of Circular Economy (CE)</a:t>
            </a:r>
            <a:endParaRPr dirty="0">
              <a:solidFill>
                <a:srgbClr val="F8FFF5"/>
              </a:solidFill>
            </a:endParaRPr>
          </a:p>
        </p:txBody>
      </p:sp>
      <p:sp>
        <p:nvSpPr>
          <p:cNvPr id="133" name="Google Shape;133;p27"/>
          <p:cNvSpPr txBox="1">
            <a:spLocks noGrp="1"/>
          </p:cNvSpPr>
          <p:nvPr>
            <p:ph type="subTitle" idx="1"/>
          </p:nvPr>
        </p:nvSpPr>
        <p:spPr>
          <a:xfrm>
            <a:off x="460858" y="2215195"/>
            <a:ext cx="6096414" cy="560431"/>
          </a:xfrm>
          <a:prstGeom prst="rect">
            <a:avLst/>
          </a:prstGeom>
        </p:spPr>
        <p:txBody>
          <a:bodyPr spcFirstLastPara="1" wrap="square" lIns="0" tIns="0" rIns="0" bIns="0" anchor="t" anchorCtr="0">
            <a:noAutofit/>
          </a:bodyPr>
          <a:lstStyle/>
          <a:p>
            <a:pPr marL="0" indent="0" algn="l">
              <a:buClr>
                <a:schemeClr val="dk1"/>
              </a:buClr>
              <a:buSzPts val="1100"/>
            </a:pPr>
            <a:r>
              <a:rPr lang="en-US" sz="1600" dirty="0" smtClean="0">
                <a:solidFill>
                  <a:srgbClr val="F8FFF5"/>
                </a:solidFill>
              </a:rPr>
              <a:t>Focuses on optimizing the value and usability of products, materials and resources as long as possible, while minimizing waste.                        </a:t>
            </a:r>
          </a:p>
          <a:p>
            <a:pPr marL="0" indent="0" algn="l">
              <a:buClr>
                <a:schemeClr val="dk1"/>
              </a:buClr>
              <a:buSzPts val="1100"/>
            </a:pPr>
            <a:r>
              <a:rPr lang="en-US" dirty="0" smtClean="0">
                <a:solidFill>
                  <a:srgbClr val="F8FFF5"/>
                </a:solidFill>
              </a:rPr>
              <a:t>                                                                                                 </a:t>
            </a:r>
            <a:r>
              <a:rPr lang="en-US" sz="1050" i="1" dirty="0" smtClean="0">
                <a:solidFill>
                  <a:srgbClr val="F8FFF5"/>
                </a:solidFill>
              </a:rPr>
              <a:t>(European Commission, 2015)</a:t>
            </a:r>
            <a:endParaRPr lang="en-US" i="1" dirty="0" smtClean="0">
              <a:solidFill>
                <a:srgbClr val="F8FFF5"/>
              </a:solidFill>
            </a:endParaRPr>
          </a:p>
          <a:p>
            <a:pPr marL="0" indent="0" algn="l">
              <a:buClr>
                <a:schemeClr val="dk1"/>
              </a:buClr>
              <a:buSzPts val="1100"/>
            </a:pPr>
            <a:endParaRPr sz="1200" dirty="0">
              <a:solidFill>
                <a:srgbClr val="F8FFF5"/>
              </a:solidFill>
            </a:endParaRPr>
          </a:p>
        </p:txBody>
      </p:sp>
      <p:sp>
        <p:nvSpPr>
          <p:cNvPr id="134" name="Google Shape;134;p27"/>
          <p:cNvSpPr/>
          <p:nvPr/>
        </p:nvSpPr>
        <p:spPr>
          <a:xfrm>
            <a:off x="1803150" y="4321300"/>
            <a:ext cx="5537700" cy="822300"/>
          </a:xfrm>
          <a:prstGeom prst="rect">
            <a:avLst/>
          </a:prstGeom>
          <a:solidFill>
            <a:srgbClr val="A2A586"/>
          </a:solidFill>
          <a:ln>
            <a:noFill/>
          </a:ln>
        </p:spPr>
        <p:txBody>
          <a:bodyPr spcFirstLastPara="1" wrap="square" lIns="91425" tIns="91425" rIns="91425" bIns="91425" anchor="ctr" anchorCtr="0">
            <a:noAutofit/>
          </a:bodyPr>
          <a:lstStyle/>
          <a:p>
            <a:r>
              <a:rPr lang="en-US" dirty="0" smtClean="0">
                <a:solidFill>
                  <a:schemeClr val="tx1">
                    <a:lumMod val="85000"/>
                    <a:lumOff val="15000"/>
                  </a:schemeClr>
                </a:solidFill>
                <a:latin typeface="Rokkitt Light"/>
                <a:ea typeface="Rokkitt Light"/>
                <a:cs typeface="Rokkitt Light"/>
                <a:sym typeface="Rokkitt Light"/>
              </a:rPr>
              <a:t>Reconsidering and redesigning the whole production and consumption system in order to close the existing loop and retain the highest utility.</a:t>
            </a:r>
          </a:p>
        </p:txBody>
      </p:sp>
      <p:sp>
        <p:nvSpPr>
          <p:cNvPr id="6" name="Google Shape;133;p27"/>
          <p:cNvSpPr txBox="1">
            <a:spLocks/>
          </p:cNvSpPr>
          <p:nvPr/>
        </p:nvSpPr>
        <p:spPr>
          <a:xfrm>
            <a:off x="463113" y="3158778"/>
            <a:ext cx="6193719" cy="560431"/>
          </a:xfrm>
          <a:prstGeom prst="rect">
            <a:avLst/>
          </a:prstGeom>
          <a:noFill/>
          <a:ln>
            <a:noFill/>
          </a:ln>
        </p:spPr>
        <p:txBody>
          <a:bodyPr spcFirstLastPara="1" wrap="square" lIns="0" tIns="0" rIns="0" bIns="0" anchor="t" anchorCtr="0">
            <a:noAutofit/>
          </a:bodyPr>
          <a:lstStyle/>
          <a:p>
            <a:pPr lvl="0">
              <a:buClr>
                <a:schemeClr val="dk1"/>
              </a:buClr>
              <a:buSzPts val="1100"/>
            </a:pPr>
            <a:r>
              <a:rPr lang="en-US" sz="1200" dirty="0" smtClean="0">
                <a:solidFill>
                  <a:srgbClr val="F8FFF5"/>
                </a:solidFill>
                <a:latin typeface="Rokkitt Light"/>
                <a:ea typeface="Rokkitt Light"/>
                <a:cs typeface="Rokkitt Light"/>
                <a:sym typeface="Rokkitt Light"/>
              </a:rPr>
              <a:t> I</a:t>
            </a:r>
            <a:r>
              <a:rPr lang="en-US" sz="1600" dirty="0" smtClean="0">
                <a:solidFill>
                  <a:srgbClr val="F8FFF5"/>
                </a:solidFill>
                <a:latin typeface="Rokkitt Light"/>
                <a:ea typeface="Rokkitt Light"/>
                <a:cs typeface="Rokkitt Light"/>
                <a:sym typeface="Rokkitt Light"/>
              </a:rPr>
              <a:t>t entails gradually decoupling economic activity from the consumption of finite resources, and designing waste out of the system.        </a:t>
            </a:r>
          </a:p>
          <a:p>
            <a:pPr lvl="0">
              <a:buClr>
                <a:schemeClr val="dk1"/>
              </a:buClr>
              <a:buSzPts val="1100"/>
            </a:pPr>
            <a:r>
              <a:rPr lang="en-US" sz="1200" dirty="0" smtClean="0">
                <a:solidFill>
                  <a:srgbClr val="F8FFF5"/>
                </a:solidFill>
                <a:latin typeface="Rokkitt Light"/>
                <a:ea typeface="Rokkitt Light"/>
                <a:cs typeface="Rokkitt Light"/>
                <a:sym typeface="Rokkitt Light"/>
              </a:rPr>
              <a:t>	                                                                      </a:t>
            </a:r>
            <a:r>
              <a:rPr lang="en-US" sz="1050" i="1" dirty="0" smtClean="0">
                <a:solidFill>
                  <a:srgbClr val="F8FFF5"/>
                </a:solidFill>
                <a:latin typeface="Rokkitt Light"/>
                <a:ea typeface="Rokkitt Light"/>
                <a:cs typeface="Rokkitt Light"/>
                <a:sym typeface="Rokkitt Light"/>
              </a:rPr>
              <a:t>(Ellen MacArthur Foundation, 2012)</a:t>
            </a:r>
            <a:endParaRPr lang="en-US" sz="1200" i="1" dirty="0" smtClean="0">
              <a:solidFill>
                <a:srgbClr val="F8FFF5"/>
              </a:solidFill>
              <a:latin typeface="Rokkitt Light"/>
              <a:ea typeface="Rokkitt Light"/>
              <a:cs typeface="Rokkitt Light"/>
              <a:sym typeface="Rokkitt Light"/>
            </a:endParaRPr>
          </a:p>
          <a:p>
            <a:pPr marL="0" marR="0" lvl="0" indent="0" algn="l" defTabSz="914400" rtl="0" eaLnBrk="1" fontAlgn="auto" latinLnBrk="0" hangingPunct="1">
              <a:lnSpc>
                <a:spcPct val="100000"/>
              </a:lnSpc>
              <a:spcBef>
                <a:spcPts val="0"/>
              </a:spcBef>
              <a:spcAft>
                <a:spcPts val="0"/>
              </a:spcAft>
              <a:buClr>
                <a:schemeClr val="dk1"/>
              </a:buClr>
              <a:buSzPts val="1100"/>
              <a:buFont typeface="Rokkitt Light"/>
              <a:buNone/>
              <a:tabLst/>
              <a:defRPr/>
            </a:pPr>
            <a:r>
              <a:rPr kumimoji="0" lang="en-US" sz="1200" b="0" i="0" u="none" strike="noStrike" kern="0" cap="none" spc="0" normalizeH="0" baseline="0" noProof="0" dirty="0" smtClean="0">
                <a:ln>
                  <a:noFill/>
                </a:ln>
                <a:solidFill>
                  <a:srgbClr val="F8FFF5"/>
                </a:solidFill>
                <a:effectLst/>
                <a:uLnTx/>
                <a:uFillTx/>
                <a:latin typeface="Rokkitt Light"/>
                <a:ea typeface="Rokkitt Light"/>
                <a:cs typeface="Rokkitt Light"/>
                <a:sym typeface="Rokkitt Light"/>
              </a:rPr>
              <a:t>					     </a:t>
            </a:r>
            <a:endParaRPr kumimoji="0" lang="en-US" sz="1200" b="0" i="1" u="none" strike="noStrike" kern="0" cap="none" spc="0" normalizeH="0" baseline="0" noProof="0" dirty="0" smtClean="0">
              <a:ln>
                <a:noFill/>
              </a:ln>
              <a:solidFill>
                <a:srgbClr val="F8FFF5"/>
              </a:solidFill>
              <a:effectLst/>
              <a:uLnTx/>
              <a:uFillTx/>
              <a:latin typeface="Rokkitt Light"/>
              <a:ea typeface="Rokkitt Light"/>
              <a:cs typeface="Rokkitt Light"/>
              <a:sym typeface="Rokkitt Light"/>
            </a:endParaRPr>
          </a:p>
          <a:p>
            <a:pPr marL="0" marR="0" lvl="0" indent="0" algn="l" defTabSz="914400" rtl="0" eaLnBrk="1" fontAlgn="auto" latinLnBrk="0" hangingPunct="1">
              <a:lnSpc>
                <a:spcPct val="100000"/>
              </a:lnSpc>
              <a:spcBef>
                <a:spcPts val="0"/>
              </a:spcBef>
              <a:spcAft>
                <a:spcPts val="0"/>
              </a:spcAft>
              <a:buClr>
                <a:schemeClr val="dk1"/>
              </a:buClr>
              <a:buSzPts val="1100"/>
              <a:buFont typeface="Rokkitt Light"/>
              <a:buNone/>
              <a:tabLst/>
              <a:defRPr/>
            </a:pPr>
            <a:endParaRPr kumimoji="0" lang="en-US" sz="1200" b="0" i="0" u="none" strike="noStrike" kern="0" cap="none" spc="0" normalizeH="0" baseline="0" noProof="0" dirty="0">
              <a:ln>
                <a:noFill/>
              </a:ln>
              <a:solidFill>
                <a:srgbClr val="F8FFF5"/>
              </a:solidFill>
              <a:effectLst/>
              <a:uLnTx/>
              <a:uFillTx/>
              <a:latin typeface="Rokkitt Light"/>
              <a:ea typeface="Rokkitt Light"/>
              <a:cs typeface="Rokkitt Light"/>
              <a:sym typeface="Rokkitt Light"/>
            </a:endParaRPr>
          </a:p>
        </p:txBody>
      </p:sp>
      <p:sp>
        <p:nvSpPr>
          <p:cNvPr id="11" name="Google Shape;1311;p59"/>
          <p:cNvSpPr/>
          <p:nvPr/>
        </p:nvSpPr>
        <p:spPr>
          <a:xfrm rot="16200000">
            <a:off x="304747" y="3943000"/>
            <a:ext cx="1290650" cy="1031136"/>
          </a:xfrm>
          <a:custGeom>
            <a:avLst/>
            <a:gdLst/>
            <a:ahLst/>
            <a:cxnLst/>
            <a:rect l="l" t="t" r="r" b="b"/>
            <a:pathLst>
              <a:path w="20063" h="15295" extrusionOk="0">
                <a:moveTo>
                  <a:pt x="10657" y="1"/>
                </a:moveTo>
                <a:cubicBezTo>
                  <a:pt x="5482" y="1"/>
                  <a:pt x="1229" y="4371"/>
                  <a:pt x="2698" y="11301"/>
                </a:cubicBezTo>
                <a:lnTo>
                  <a:pt x="1" y="11404"/>
                </a:lnTo>
                <a:lnTo>
                  <a:pt x="5762" y="15295"/>
                </a:lnTo>
                <a:lnTo>
                  <a:pt x="6899" y="9166"/>
                </a:lnTo>
                <a:lnTo>
                  <a:pt x="4924" y="10543"/>
                </a:lnTo>
                <a:cubicBezTo>
                  <a:pt x="2470" y="5336"/>
                  <a:pt x="6367" y="689"/>
                  <a:pt x="11516" y="689"/>
                </a:cubicBezTo>
                <a:cubicBezTo>
                  <a:pt x="14266" y="689"/>
                  <a:pt x="17374" y="2014"/>
                  <a:pt x="20063" y="5287"/>
                </a:cubicBezTo>
                <a:cubicBezTo>
                  <a:pt x="17311" y="1626"/>
                  <a:pt x="13813" y="1"/>
                  <a:pt x="1065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Ομάδα 1"/>
          <p:cNvGrpSpPr/>
          <p:nvPr/>
        </p:nvGrpSpPr>
        <p:grpSpPr>
          <a:xfrm>
            <a:off x="6704310" y="2153055"/>
            <a:ext cx="1803150" cy="1692613"/>
            <a:chOff x="6704310" y="2153055"/>
            <a:chExt cx="1803150" cy="1692613"/>
          </a:xfrm>
        </p:grpSpPr>
        <p:sp>
          <p:nvSpPr>
            <p:cNvPr id="9" name="Google Shape;134;p27"/>
            <p:cNvSpPr/>
            <p:nvPr/>
          </p:nvSpPr>
          <p:spPr>
            <a:xfrm>
              <a:off x="6704310" y="2153055"/>
              <a:ext cx="1626460"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8" name="Google Shape;171;p30"/>
            <p:cNvSpPr txBox="1">
              <a:spLocks/>
            </p:cNvSpPr>
            <p:nvPr/>
          </p:nvSpPr>
          <p:spPr>
            <a:xfrm>
              <a:off x="6704310" y="2509113"/>
              <a:ext cx="1803150" cy="114208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0" dirty="0" smtClean="0">
                  <a:solidFill>
                    <a:srgbClr val="F8FFF5"/>
                  </a:solidFill>
                </a:rPr>
                <a:t>01</a:t>
              </a:r>
              <a:endParaRPr lang="en-US" sz="10000" dirty="0">
                <a:solidFill>
                  <a:srgbClr val="F8FFF5"/>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FF5"/>
        </a:solidFill>
        <a:effectLst/>
      </p:bgPr>
    </p:bg>
    <p:spTree>
      <p:nvGrpSpPr>
        <p:cNvPr id="1" name="Shape 138"/>
        <p:cNvGrpSpPr/>
        <p:nvPr/>
      </p:nvGrpSpPr>
      <p:grpSpPr>
        <a:xfrm>
          <a:off x="0" y="0"/>
          <a:ext cx="0" cy="0"/>
          <a:chOff x="0" y="0"/>
          <a:chExt cx="0" cy="0"/>
        </a:xfrm>
      </p:grpSpPr>
      <p:sp>
        <p:nvSpPr>
          <p:cNvPr id="139" name="Google Shape;139;p28"/>
          <p:cNvSpPr/>
          <p:nvPr/>
        </p:nvSpPr>
        <p:spPr>
          <a:xfrm>
            <a:off x="1817780" y="7315"/>
            <a:ext cx="6024113" cy="3234153"/>
          </a:xfrm>
          <a:prstGeom prst="rect">
            <a:avLst/>
          </a:prstGeom>
          <a:solidFill>
            <a:srgbClr val="A2A58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dirty="0"/>
          </a:p>
        </p:txBody>
      </p:sp>
      <p:sp>
        <p:nvSpPr>
          <p:cNvPr id="141" name="Google Shape;141;p28"/>
          <p:cNvSpPr txBox="1">
            <a:spLocks noGrp="1"/>
          </p:cNvSpPr>
          <p:nvPr>
            <p:ph type="subTitle" idx="1"/>
          </p:nvPr>
        </p:nvSpPr>
        <p:spPr>
          <a:xfrm>
            <a:off x="1814170" y="1179423"/>
            <a:ext cx="5947257" cy="699000"/>
          </a:xfrm>
          <a:prstGeom prst="rect">
            <a:avLst/>
          </a:prstGeom>
        </p:spPr>
        <p:txBody>
          <a:bodyPr spcFirstLastPara="1" wrap="square" lIns="0" tIns="0" rIns="0" bIns="0" anchor="b" anchorCtr="0">
            <a:noAutofit/>
          </a:bodyPr>
          <a:lstStyle/>
          <a:p>
            <a:pPr marL="0" indent="0" algn="just"/>
            <a:r>
              <a:rPr lang="en-US" sz="1100" dirty="0" smtClean="0">
                <a:solidFill>
                  <a:srgbClr val="F8FFF5"/>
                </a:solidFill>
              </a:rPr>
              <a:t>The redistribution of the EU financial resources are </a:t>
            </a:r>
            <a:r>
              <a:rPr lang="en-US" sz="1100" u="sng" dirty="0" smtClean="0">
                <a:solidFill>
                  <a:srgbClr val="F8FFF5"/>
                </a:solidFill>
              </a:rPr>
              <a:t>regionally oriented </a:t>
            </a:r>
            <a:r>
              <a:rPr lang="en-US" sz="1100" dirty="0" smtClean="0">
                <a:solidFill>
                  <a:srgbClr val="F8FFF5"/>
                </a:solidFill>
              </a:rPr>
              <a:t>(European Structural and Investment Funds (specifically the European Regional Development Fund (ERDF) and the European Social Fund (ESF), the Cohesion Fund, the European Agricultural Fund for Rural Development (EAFRD), and the European Maritime and Fisheries Fund (EMFF)).                                                                                                                             	                                                                                             </a:t>
            </a:r>
            <a:r>
              <a:rPr lang="en-US" sz="800" dirty="0" smtClean="0">
                <a:solidFill>
                  <a:srgbClr val="F8FFF5"/>
                </a:solidFill>
              </a:rPr>
              <a:t>(</a:t>
            </a:r>
            <a:r>
              <a:rPr lang="en-US" sz="800" i="1" dirty="0" err="1" smtClean="0">
                <a:solidFill>
                  <a:schemeClr val="bg1"/>
                </a:solidFill>
              </a:rPr>
              <a:t>Avdiuschenko</a:t>
            </a:r>
            <a:r>
              <a:rPr lang="en-US" sz="800" i="1" dirty="0" smtClean="0">
                <a:solidFill>
                  <a:schemeClr val="bg1"/>
                </a:solidFill>
              </a:rPr>
              <a:t>, A. 2018)</a:t>
            </a:r>
            <a:endParaRPr lang="en-US" sz="1000" dirty="0" smtClean="0">
              <a:solidFill>
                <a:srgbClr val="F8FFF5"/>
              </a:solidFill>
            </a:endParaRPr>
          </a:p>
        </p:txBody>
      </p:sp>
      <p:pic>
        <p:nvPicPr>
          <p:cNvPr id="142" name="Google Shape;142;p28"/>
          <p:cNvPicPr preferRelativeResize="0"/>
          <p:nvPr/>
        </p:nvPicPr>
        <p:blipFill rotWithShape="1">
          <a:blip r:embed="rId3">
            <a:alphaModFix/>
          </a:blip>
          <a:srcRect t="45443" b="19640"/>
          <a:stretch/>
        </p:blipFill>
        <p:spPr>
          <a:xfrm flipH="1">
            <a:off x="0" y="3347149"/>
            <a:ext cx="9144000" cy="1795924"/>
          </a:xfrm>
          <a:prstGeom prst="rect">
            <a:avLst/>
          </a:prstGeom>
          <a:noFill/>
          <a:ln>
            <a:noFill/>
          </a:ln>
        </p:spPr>
      </p:pic>
      <p:sp>
        <p:nvSpPr>
          <p:cNvPr id="143" name="Google Shape;143;p28"/>
          <p:cNvSpPr/>
          <p:nvPr/>
        </p:nvSpPr>
        <p:spPr>
          <a:xfrm>
            <a:off x="-12800" y="3347150"/>
            <a:ext cx="9144000" cy="1795800"/>
          </a:xfrm>
          <a:prstGeom prst="rect">
            <a:avLst/>
          </a:pr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D4F40"/>
              </a:solidFill>
            </a:endParaRPr>
          </a:p>
        </p:txBody>
      </p:sp>
      <p:sp>
        <p:nvSpPr>
          <p:cNvPr id="8" name="Google Shape;140;p28"/>
          <p:cNvSpPr txBox="1">
            <a:spLocks/>
          </p:cNvSpPr>
          <p:nvPr/>
        </p:nvSpPr>
        <p:spPr>
          <a:xfrm>
            <a:off x="1789980" y="165369"/>
            <a:ext cx="4662026" cy="25616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C6D9BB"/>
              </a:buClr>
              <a:buSzPts val="1200"/>
              <a:buFont typeface="Chau Philomene One"/>
              <a:buNone/>
              <a:tabLst/>
              <a:defRPr/>
            </a:pPr>
            <a:r>
              <a:rPr kumimoji="0" lang="en-US" sz="2000" b="0" i="0" u="none" strike="noStrike" kern="0" cap="none" spc="0" normalizeH="0" baseline="0" noProof="0" dirty="0" smtClean="0">
                <a:ln>
                  <a:noFill/>
                </a:ln>
                <a:solidFill>
                  <a:srgbClr val="F8FFF5"/>
                </a:solidFill>
                <a:effectLst/>
                <a:uLnTx/>
                <a:uFillTx/>
                <a:latin typeface="Chau Philomene One"/>
                <a:ea typeface="Chau Philomene One"/>
                <a:cs typeface="Chau Philomene One"/>
                <a:sym typeface="Chau Philomene One"/>
              </a:rPr>
              <a:t> The importance</a:t>
            </a:r>
            <a:r>
              <a:rPr kumimoji="0" lang="en-US" sz="2000" b="0" i="0" u="none" strike="noStrike" kern="0" cap="none" spc="0" normalizeH="0" noProof="0" dirty="0" smtClean="0">
                <a:ln>
                  <a:noFill/>
                </a:ln>
                <a:solidFill>
                  <a:srgbClr val="F8FFF5"/>
                </a:solidFill>
                <a:effectLst/>
                <a:uLnTx/>
                <a:uFillTx/>
                <a:latin typeface="Chau Philomene One"/>
                <a:ea typeface="Chau Philomene One"/>
                <a:cs typeface="Chau Philomene One"/>
                <a:sym typeface="Chau Philomene One"/>
              </a:rPr>
              <a:t> of the regional element</a:t>
            </a:r>
            <a:endParaRPr kumimoji="0" lang="en-US" sz="2000" b="0" i="0" u="none" strike="noStrike" kern="0" cap="none" spc="0" normalizeH="0" baseline="0" noProof="0" dirty="0" smtClean="0">
              <a:ln>
                <a:noFill/>
              </a:ln>
              <a:solidFill>
                <a:srgbClr val="F8FFF5"/>
              </a:solidFill>
              <a:effectLst/>
              <a:uLnTx/>
              <a:uFillTx/>
              <a:latin typeface="Chau Philomene One"/>
              <a:ea typeface="Chau Philomene One"/>
              <a:cs typeface="Chau Philomene One"/>
              <a:sym typeface="Chau Philomene One"/>
            </a:endParaRPr>
          </a:p>
          <a:p>
            <a:pPr marL="0" marR="0" lvl="0" indent="0" algn="l" defTabSz="914400" rtl="0" eaLnBrk="1" fontAlgn="auto" latinLnBrk="0" hangingPunct="1">
              <a:lnSpc>
                <a:spcPct val="100000"/>
              </a:lnSpc>
              <a:spcBef>
                <a:spcPts val="0"/>
              </a:spcBef>
              <a:spcAft>
                <a:spcPts val="0"/>
              </a:spcAft>
              <a:buClr>
                <a:srgbClr val="C6D9BB"/>
              </a:buClr>
              <a:buSzPts val="1200"/>
              <a:buFont typeface="Chau Philomene One"/>
              <a:buNone/>
              <a:tabLst/>
              <a:defRPr/>
            </a:pPr>
            <a:endParaRPr lang="en-US" sz="1600" dirty="0" smtClean="0">
              <a:solidFill>
                <a:srgbClr val="F8FFF5"/>
              </a:solidFill>
              <a:latin typeface="Chau Philomene One"/>
              <a:ea typeface="Chau Philomene One"/>
              <a:cs typeface="Chau Philomene One"/>
              <a:sym typeface="Chau Philomene One"/>
            </a:endParaRPr>
          </a:p>
          <a:p>
            <a:pPr marL="0" marR="0" lvl="0" indent="0" algn="l" defTabSz="914400" rtl="0" eaLnBrk="1" fontAlgn="auto" latinLnBrk="0" hangingPunct="1">
              <a:lnSpc>
                <a:spcPct val="100000"/>
              </a:lnSpc>
              <a:spcBef>
                <a:spcPts val="0"/>
              </a:spcBef>
              <a:spcAft>
                <a:spcPts val="0"/>
              </a:spcAft>
              <a:buClr>
                <a:srgbClr val="C6D9BB"/>
              </a:buClr>
              <a:buSzPts val="1200"/>
              <a:buFont typeface="Chau Philomene One"/>
              <a:buNone/>
              <a:tabLst/>
              <a:defRPr/>
            </a:pPr>
            <a:endParaRPr kumimoji="0" lang="en-US" sz="1600" b="0" i="0" u="none" strike="noStrike" kern="0" cap="none" spc="0" normalizeH="0" baseline="0" noProof="0" dirty="0">
              <a:ln>
                <a:noFill/>
              </a:ln>
              <a:solidFill>
                <a:srgbClr val="F8FFF5"/>
              </a:solidFill>
              <a:effectLst/>
              <a:uLnTx/>
              <a:uFillTx/>
              <a:latin typeface="Chau Philomene One"/>
              <a:ea typeface="Chau Philomene One"/>
              <a:cs typeface="Chau Philomene One"/>
              <a:sym typeface="Chau Philomene One"/>
            </a:endParaRPr>
          </a:p>
        </p:txBody>
      </p:sp>
      <p:sp>
        <p:nvSpPr>
          <p:cNvPr id="9" name="Google Shape;141;p28"/>
          <p:cNvSpPr txBox="1">
            <a:spLocks/>
          </p:cNvSpPr>
          <p:nvPr/>
        </p:nvSpPr>
        <p:spPr>
          <a:xfrm>
            <a:off x="1830550" y="565034"/>
            <a:ext cx="6025975" cy="407887"/>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4D4F40"/>
              </a:buClr>
              <a:buSzPts val="1200"/>
              <a:buFont typeface="Rokkitt Light"/>
              <a:buNone/>
              <a:tabLst/>
              <a:defRPr/>
            </a:pPr>
            <a:r>
              <a:rPr kumimoji="0" lang="en-US" sz="1100" b="0" i="0" u="none" strike="noStrike" kern="0" cap="none" spc="0" normalizeH="0" baseline="0" noProof="0" dirty="0" smtClean="0">
                <a:ln>
                  <a:noFill/>
                </a:ln>
                <a:solidFill>
                  <a:srgbClr val="F8FFF5"/>
                </a:solidFill>
                <a:effectLst/>
                <a:uLnTx/>
                <a:uFillTx/>
                <a:latin typeface="Rokkitt Light"/>
                <a:ea typeface="Rokkitt Light"/>
                <a:cs typeface="Rokkitt Light"/>
                <a:sym typeface="Rokkitt Light"/>
              </a:rPr>
              <a:t>Regions are the </a:t>
            </a:r>
            <a:r>
              <a:rPr kumimoji="0" lang="en-US" sz="1100" b="0" i="0" u="sng" strike="noStrike" kern="0" cap="none" spc="0" normalizeH="0" baseline="0" noProof="0" dirty="0" smtClean="0">
                <a:ln>
                  <a:noFill/>
                </a:ln>
                <a:solidFill>
                  <a:srgbClr val="F8FFF5"/>
                </a:solidFill>
                <a:effectLst/>
                <a:uLnTx/>
                <a:uFillTx/>
                <a:latin typeface="Rokkitt Light"/>
                <a:ea typeface="Rokkitt Light"/>
                <a:cs typeface="Rokkitt Light"/>
                <a:sym typeface="Rokkitt Light"/>
              </a:rPr>
              <a:t>most important administrative units</a:t>
            </a:r>
            <a:r>
              <a:rPr kumimoji="0" lang="en-US" sz="1100" b="0" i="0" u="none" strike="noStrike" kern="0" cap="none" spc="0" normalizeH="0" baseline="0" noProof="0" dirty="0" smtClean="0">
                <a:ln>
                  <a:noFill/>
                </a:ln>
                <a:solidFill>
                  <a:srgbClr val="F8FFF5"/>
                </a:solidFill>
                <a:effectLst/>
                <a:uLnTx/>
                <a:uFillTx/>
                <a:latin typeface="Rokkitt Light"/>
                <a:ea typeface="Rokkitt Light"/>
                <a:cs typeface="Rokkitt Light"/>
                <a:sym typeface="Rokkitt Light"/>
              </a:rPr>
              <a:t> for realising numerous European policies</a:t>
            </a:r>
            <a:r>
              <a:rPr kumimoji="0" lang="en-US" sz="1050" b="0" i="0" u="none" strike="noStrike" kern="0" cap="none" spc="0" normalizeH="0" baseline="0" noProof="0" dirty="0" smtClean="0">
                <a:ln>
                  <a:noFill/>
                </a:ln>
                <a:solidFill>
                  <a:srgbClr val="F8FFF5"/>
                </a:solidFill>
                <a:effectLst/>
                <a:uLnTx/>
                <a:uFillTx/>
                <a:latin typeface="Rokkitt Light"/>
                <a:ea typeface="Rokkitt Light"/>
                <a:cs typeface="Rokkitt Light"/>
                <a:sym typeface="Rokkitt Light"/>
              </a:rPr>
              <a:t>. </a:t>
            </a:r>
            <a:r>
              <a:rPr kumimoji="0" lang="en-US" sz="1600" b="0" i="0" u="none" strike="noStrike" kern="0" cap="none" spc="0" normalizeH="0" baseline="0" noProof="0" dirty="0" smtClean="0">
                <a:ln>
                  <a:noFill/>
                </a:ln>
                <a:solidFill>
                  <a:srgbClr val="F8FFF5"/>
                </a:solidFill>
                <a:effectLst/>
                <a:uLnTx/>
                <a:uFillTx/>
                <a:latin typeface="Rokkitt Light"/>
                <a:ea typeface="Rokkitt Light"/>
                <a:cs typeface="Rokkitt Light"/>
                <a:sym typeface="Rokkitt Light"/>
              </a:rPr>
              <a:t>	                                 </a:t>
            </a:r>
            <a:r>
              <a:rPr kumimoji="0" lang="en-US" sz="1600" b="0" i="0" u="none" strike="noStrike" kern="0" cap="none" spc="0" normalizeH="0" noProof="0" dirty="0" smtClean="0">
                <a:ln>
                  <a:noFill/>
                </a:ln>
                <a:solidFill>
                  <a:srgbClr val="F8FFF5"/>
                </a:solidFill>
                <a:effectLst/>
                <a:uLnTx/>
                <a:uFillTx/>
                <a:latin typeface="Rokkitt Light"/>
                <a:ea typeface="Rokkitt Light"/>
                <a:cs typeface="Rokkitt Light"/>
                <a:sym typeface="Rokkitt Light"/>
              </a:rPr>
              <a:t>           </a:t>
            </a:r>
            <a:r>
              <a:rPr kumimoji="0" lang="en-US" sz="1200" b="0" i="0" u="none" strike="noStrike" kern="0" cap="none" spc="0" normalizeH="0" baseline="0" noProof="0" dirty="0" smtClean="0">
                <a:ln>
                  <a:noFill/>
                </a:ln>
                <a:solidFill>
                  <a:srgbClr val="F8FFF5"/>
                </a:solidFill>
                <a:effectLst/>
                <a:uLnTx/>
                <a:uFillTx/>
                <a:latin typeface="Rokkitt Light"/>
                <a:ea typeface="Rokkitt Light"/>
                <a:cs typeface="Rokkitt Light"/>
                <a:sym typeface="Rokkitt Light"/>
              </a:rPr>
              <a:t> </a:t>
            </a:r>
            <a:r>
              <a:rPr kumimoji="0" lang="en-US" sz="800" b="0" i="1" u="none" strike="noStrike" kern="0" cap="none" spc="0" normalizeH="0" baseline="0" noProof="0" dirty="0" smtClean="0">
                <a:ln>
                  <a:noFill/>
                </a:ln>
                <a:solidFill>
                  <a:srgbClr val="F8FFF5"/>
                </a:solidFill>
                <a:effectLst/>
                <a:uLnTx/>
                <a:uFillTx/>
                <a:latin typeface="Rokkitt Light"/>
                <a:ea typeface="Rokkitt Light"/>
                <a:cs typeface="Rokkitt Light"/>
                <a:sym typeface="Rokkitt Light"/>
              </a:rPr>
              <a:t>(</a:t>
            </a:r>
            <a:r>
              <a:rPr kumimoji="0" lang="en-US" sz="800" b="0" i="1" u="none" strike="noStrike" kern="0" cap="none" spc="0" normalizeH="0" baseline="0" noProof="0" dirty="0" err="1" smtClean="0">
                <a:ln>
                  <a:noFill/>
                </a:ln>
                <a:solidFill>
                  <a:schemeClr val="bg1"/>
                </a:solidFill>
                <a:effectLst/>
                <a:uLnTx/>
                <a:uFillTx/>
                <a:latin typeface="Rokkitt Light"/>
                <a:ea typeface="Rokkitt Light"/>
                <a:cs typeface="Rokkitt Light"/>
                <a:sym typeface="Rokkitt Light"/>
              </a:rPr>
              <a:t>Avdiushchenko</a:t>
            </a:r>
            <a:r>
              <a:rPr kumimoji="0" lang="en-US" sz="800" b="0" i="1" u="none" strike="noStrike" kern="0" cap="none" spc="0" normalizeH="0" baseline="0" noProof="0" dirty="0" smtClean="0">
                <a:ln>
                  <a:noFill/>
                </a:ln>
                <a:solidFill>
                  <a:schemeClr val="bg1"/>
                </a:solidFill>
                <a:effectLst/>
                <a:uLnTx/>
                <a:uFillTx/>
                <a:latin typeface="Rokkitt Light"/>
                <a:ea typeface="Rokkitt Light"/>
                <a:cs typeface="Rokkitt Light"/>
                <a:sym typeface="Rokkitt Light"/>
              </a:rPr>
              <a:t> and </a:t>
            </a:r>
            <a:r>
              <a:rPr kumimoji="0" lang="en-US" sz="800" b="0" i="1" u="none" strike="noStrike" kern="0" cap="none" spc="0" normalizeH="0" baseline="0" noProof="0" dirty="0" err="1" smtClean="0">
                <a:ln>
                  <a:noFill/>
                </a:ln>
                <a:solidFill>
                  <a:schemeClr val="bg1"/>
                </a:solidFill>
                <a:effectLst/>
                <a:uLnTx/>
                <a:uFillTx/>
                <a:latin typeface="Rokkitt Light"/>
                <a:ea typeface="Rokkitt Light"/>
                <a:cs typeface="Rokkitt Light"/>
                <a:sym typeface="Rokkitt Light"/>
              </a:rPr>
              <a:t>Zajaç</a:t>
            </a:r>
            <a:r>
              <a:rPr kumimoji="0" lang="en-US" sz="800" b="0" i="1" u="none" strike="noStrike" kern="0" cap="none" spc="0" normalizeH="0" baseline="0" noProof="0" dirty="0" smtClean="0">
                <a:ln>
                  <a:noFill/>
                </a:ln>
                <a:solidFill>
                  <a:schemeClr val="bg1"/>
                </a:solidFill>
                <a:effectLst/>
                <a:uLnTx/>
                <a:uFillTx/>
                <a:latin typeface="Rokkitt Light"/>
                <a:ea typeface="Rokkitt Light"/>
                <a:cs typeface="Rokkitt Light"/>
                <a:sym typeface="Rokkitt Light"/>
              </a:rPr>
              <a:t>, 2019, </a:t>
            </a:r>
            <a:r>
              <a:rPr kumimoji="0" lang="en-US" sz="800" b="0" i="1" u="none" strike="noStrike" kern="0" cap="none" spc="0" normalizeH="0" baseline="0" noProof="0" dirty="0" err="1" smtClean="0">
                <a:ln>
                  <a:noFill/>
                </a:ln>
                <a:solidFill>
                  <a:schemeClr val="bg1"/>
                </a:solidFill>
                <a:effectLst/>
                <a:uLnTx/>
                <a:uFillTx/>
                <a:latin typeface="Rokkitt Light"/>
                <a:ea typeface="Rokkitt Light"/>
                <a:cs typeface="Rokkitt Light"/>
                <a:sym typeface="Rokkitt Light"/>
              </a:rPr>
              <a:t>Avdiuschenko</a:t>
            </a:r>
            <a:r>
              <a:rPr kumimoji="0" lang="en-US" sz="800" b="0" i="1" u="none" strike="noStrike" kern="0" cap="none" spc="0" normalizeH="0" baseline="0" noProof="0" dirty="0" smtClean="0">
                <a:ln>
                  <a:noFill/>
                </a:ln>
                <a:solidFill>
                  <a:schemeClr val="bg1"/>
                </a:solidFill>
                <a:effectLst/>
                <a:uLnTx/>
                <a:uFillTx/>
                <a:latin typeface="Rokkitt Light"/>
                <a:ea typeface="Rokkitt Light"/>
                <a:cs typeface="Rokkitt Light"/>
                <a:sym typeface="Rokkitt Light"/>
              </a:rPr>
              <a:t>, 2018)</a:t>
            </a:r>
            <a:r>
              <a:rPr kumimoji="0" lang="en-US" sz="1000" b="0" i="1" u="none" strike="noStrike" kern="0" cap="none" spc="0" normalizeH="0" baseline="0" noProof="0" dirty="0" smtClean="0">
                <a:ln>
                  <a:noFill/>
                </a:ln>
                <a:solidFill>
                  <a:schemeClr val="bg1"/>
                </a:solidFill>
                <a:effectLst/>
                <a:uLnTx/>
                <a:uFillTx/>
                <a:latin typeface="Rokkitt Light"/>
                <a:ea typeface="Rokkitt Light"/>
                <a:cs typeface="Rokkitt Light"/>
                <a:sym typeface="Rokkitt Light"/>
              </a:rPr>
              <a:t> </a:t>
            </a:r>
          </a:p>
        </p:txBody>
      </p:sp>
      <p:sp>
        <p:nvSpPr>
          <p:cNvPr id="10" name="Google Shape;169;p30"/>
          <p:cNvSpPr txBox="1">
            <a:spLocks/>
          </p:cNvSpPr>
          <p:nvPr/>
        </p:nvSpPr>
        <p:spPr>
          <a:xfrm>
            <a:off x="191660" y="776563"/>
            <a:ext cx="1488138" cy="202158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C6D9BB"/>
              </a:buClr>
              <a:buSzPts val="1200"/>
              <a:buFont typeface="Chau Philomene One"/>
              <a:buNone/>
              <a:tabLst/>
              <a:defRPr/>
            </a:pPr>
            <a:r>
              <a:rPr kumimoji="0" lang="en-US" sz="2400" b="0" i="0" u="none" strike="noStrike" kern="0" cap="none" spc="0" normalizeH="0" baseline="0" noProof="0" dirty="0" smtClean="0">
                <a:ln>
                  <a:noFill/>
                </a:ln>
                <a:solidFill>
                  <a:srgbClr val="4D4F40"/>
                </a:solidFill>
                <a:effectLst/>
                <a:uLnTx/>
                <a:uFillTx/>
                <a:latin typeface="Chau Philomene One"/>
                <a:ea typeface="Chau Philomene One"/>
                <a:cs typeface="Chau Philomene One"/>
                <a:sym typeface="Chau Philomene One"/>
              </a:rPr>
              <a:t>CONTEXT OF THE STUDY AND RESEARCH GAP</a:t>
            </a:r>
            <a:endParaRPr kumimoji="0" lang="en-US" sz="2400" b="0" i="0" u="none" strike="noStrike" kern="0" cap="none" spc="0" normalizeH="0" baseline="0" noProof="0" dirty="0">
              <a:ln>
                <a:noFill/>
              </a:ln>
              <a:solidFill>
                <a:srgbClr val="4D4F40"/>
              </a:solidFill>
              <a:effectLst/>
              <a:uLnTx/>
              <a:uFillTx/>
              <a:latin typeface="Chau Philomene One"/>
              <a:ea typeface="Chau Philomene One"/>
              <a:cs typeface="Chau Philomene One"/>
              <a:sym typeface="Chau Philomene One"/>
            </a:endParaRPr>
          </a:p>
        </p:txBody>
      </p:sp>
      <p:sp>
        <p:nvSpPr>
          <p:cNvPr id="12" name="Google Shape;140;p28"/>
          <p:cNvSpPr txBox="1">
            <a:spLocks/>
          </p:cNvSpPr>
          <p:nvPr/>
        </p:nvSpPr>
        <p:spPr>
          <a:xfrm>
            <a:off x="1807970" y="1794713"/>
            <a:ext cx="3884400" cy="25616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C6D9BB"/>
              </a:buClr>
              <a:buSzPts val="1200"/>
              <a:buFont typeface="Chau Philomene One"/>
              <a:buNone/>
              <a:tabLst/>
              <a:defRPr/>
            </a:pPr>
            <a:r>
              <a:rPr kumimoji="0" lang="en-US" sz="1600" b="0" i="0" u="none" strike="noStrike" kern="0" cap="none" spc="0" normalizeH="0" baseline="0" noProof="0" dirty="0" smtClean="0">
                <a:ln>
                  <a:noFill/>
                </a:ln>
                <a:solidFill>
                  <a:srgbClr val="F8FFF5"/>
                </a:solidFill>
                <a:effectLst/>
                <a:uLnTx/>
                <a:uFillTx/>
                <a:latin typeface="Chau Philomene One"/>
                <a:ea typeface="Chau Philomene One"/>
                <a:cs typeface="Chau Philomene One"/>
                <a:sym typeface="Chau Philomene One"/>
              </a:rPr>
              <a:t> </a:t>
            </a:r>
            <a:r>
              <a:rPr kumimoji="0" lang="en-US" sz="2000" b="0" i="0" u="none" strike="noStrike" kern="0" cap="none" spc="0" normalizeH="0" baseline="0" noProof="0" dirty="0" smtClean="0">
                <a:ln>
                  <a:noFill/>
                </a:ln>
                <a:solidFill>
                  <a:srgbClr val="F8FFF5"/>
                </a:solidFill>
                <a:effectLst/>
                <a:uLnTx/>
                <a:uFillTx/>
                <a:latin typeface="Chau Philomene One"/>
                <a:ea typeface="Chau Philomene One"/>
                <a:cs typeface="Chau Philomene One"/>
                <a:sym typeface="Chau Philomene One"/>
              </a:rPr>
              <a:t>Research Gap</a:t>
            </a:r>
            <a:endParaRPr kumimoji="0" lang="en-US" sz="1600" b="0" i="0" u="none" strike="noStrike" kern="0" cap="none" spc="0" normalizeH="0" baseline="0" noProof="0" dirty="0" smtClean="0">
              <a:ln>
                <a:noFill/>
              </a:ln>
              <a:solidFill>
                <a:srgbClr val="F8FFF5"/>
              </a:solidFill>
              <a:effectLst/>
              <a:uLnTx/>
              <a:uFillTx/>
              <a:latin typeface="Chau Philomene One"/>
              <a:ea typeface="Chau Philomene One"/>
              <a:cs typeface="Chau Philomene One"/>
              <a:sym typeface="Chau Philomene One"/>
            </a:endParaRPr>
          </a:p>
          <a:p>
            <a:pPr marL="0" marR="0" lvl="0" indent="0" algn="l" defTabSz="914400" rtl="0" eaLnBrk="1" fontAlgn="auto" latinLnBrk="0" hangingPunct="1">
              <a:lnSpc>
                <a:spcPct val="100000"/>
              </a:lnSpc>
              <a:spcBef>
                <a:spcPts val="0"/>
              </a:spcBef>
              <a:spcAft>
                <a:spcPts val="0"/>
              </a:spcAft>
              <a:buClr>
                <a:srgbClr val="C6D9BB"/>
              </a:buClr>
              <a:buSzPts val="1200"/>
              <a:buFont typeface="Chau Philomene One"/>
              <a:buNone/>
              <a:tabLst/>
              <a:defRPr/>
            </a:pPr>
            <a:endParaRPr lang="en-US" sz="1600" dirty="0" smtClean="0">
              <a:solidFill>
                <a:srgbClr val="F8FFF5"/>
              </a:solidFill>
              <a:latin typeface="Chau Philomene One"/>
              <a:ea typeface="Chau Philomene One"/>
              <a:cs typeface="Chau Philomene One"/>
              <a:sym typeface="Chau Philomene One"/>
            </a:endParaRPr>
          </a:p>
          <a:p>
            <a:pPr marL="0" marR="0" lvl="0" indent="0" algn="l" defTabSz="914400" rtl="0" eaLnBrk="1" fontAlgn="auto" latinLnBrk="0" hangingPunct="1">
              <a:lnSpc>
                <a:spcPct val="100000"/>
              </a:lnSpc>
              <a:spcBef>
                <a:spcPts val="0"/>
              </a:spcBef>
              <a:spcAft>
                <a:spcPts val="0"/>
              </a:spcAft>
              <a:buClr>
                <a:srgbClr val="C6D9BB"/>
              </a:buClr>
              <a:buSzPts val="1200"/>
              <a:buFont typeface="Chau Philomene One"/>
              <a:buNone/>
              <a:tabLst/>
              <a:defRPr/>
            </a:pPr>
            <a:endParaRPr kumimoji="0" lang="en-US" sz="1600" b="0" i="0" u="none" strike="noStrike" kern="0" cap="none" spc="0" normalizeH="0" baseline="0" noProof="0" dirty="0">
              <a:ln>
                <a:noFill/>
              </a:ln>
              <a:solidFill>
                <a:srgbClr val="F8FFF5"/>
              </a:solidFill>
              <a:effectLst/>
              <a:uLnTx/>
              <a:uFillTx/>
              <a:latin typeface="Chau Philomene One"/>
              <a:ea typeface="Chau Philomene One"/>
              <a:cs typeface="Chau Philomene One"/>
              <a:sym typeface="Chau Philomene One"/>
            </a:endParaRPr>
          </a:p>
        </p:txBody>
      </p:sp>
      <p:sp>
        <p:nvSpPr>
          <p:cNvPr id="13" name="Google Shape;141;p28"/>
          <p:cNvSpPr txBox="1">
            <a:spLocks/>
          </p:cNvSpPr>
          <p:nvPr/>
        </p:nvSpPr>
        <p:spPr>
          <a:xfrm>
            <a:off x="1811618" y="1996260"/>
            <a:ext cx="6001016" cy="497014"/>
          </a:xfrm>
          <a:prstGeom prst="rect">
            <a:avLst/>
          </a:prstGeom>
          <a:noFill/>
          <a:ln>
            <a:noFill/>
          </a:ln>
        </p:spPr>
        <p:txBody>
          <a:bodyPr spcFirstLastPara="1" wrap="square" lIns="0" tIns="0" rIns="0" bIns="0" anchor="b" anchorCtr="0">
            <a:noAutofit/>
          </a:bodyPr>
          <a:lstStyle/>
          <a:p>
            <a:pPr lvl="0">
              <a:buClr>
                <a:srgbClr val="4D4F40"/>
              </a:buClr>
              <a:buSzPts val="1200"/>
            </a:pPr>
            <a:r>
              <a:rPr lang="en-US" sz="1100" dirty="0" smtClean="0">
                <a:solidFill>
                  <a:srgbClr val="F8FFF5"/>
                </a:solidFill>
                <a:latin typeface="Rokkitt Light"/>
                <a:ea typeface="Rokkitt Light"/>
                <a:cs typeface="Rokkitt Light"/>
                <a:sym typeface="Rokkitt Light"/>
              </a:rPr>
              <a:t> …</a:t>
            </a:r>
            <a:r>
              <a:rPr lang="en-US" sz="1200" dirty="0" smtClean="0">
                <a:solidFill>
                  <a:srgbClr val="F8FFF5"/>
                </a:solidFill>
                <a:latin typeface="Rokkitt Light"/>
                <a:ea typeface="Rokkitt Light"/>
                <a:cs typeface="Rokkitt Light"/>
                <a:sym typeface="Rokkitt Light"/>
              </a:rPr>
              <a:t>.the macro level including international, national, </a:t>
            </a:r>
            <a:r>
              <a:rPr lang="en-US" sz="1200" b="1" dirty="0" smtClean="0">
                <a:solidFill>
                  <a:srgbClr val="F8FFF5"/>
                </a:solidFill>
                <a:latin typeface="Rokkitt Light"/>
                <a:ea typeface="Rokkitt Light"/>
                <a:cs typeface="Rokkitt Light"/>
                <a:sym typeface="Rokkitt Light"/>
              </a:rPr>
              <a:t>regional</a:t>
            </a:r>
            <a:r>
              <a:rPr lang="en-US" sz="1200" dirty="0" smtClean="0">
                <a:solidFill>
                  <a:srgbClr val="F8FFF5"/>
                </a:solidFill>
                <a:latin typeface="Rokkitt Light"/>
                <a:ea typeface="Rokkitt Light"/>
                <a:cs typeface="Rokkitt Light"/>
                <a:sym typeface="Rokkitt Light"/>
              </a:rPr>
              <a:t> and local actions is seen as very broad in current literature</a:t>
            </a:r>
            <a:r>
              <a:rPr lang="en-US" sz="900" dirty="0" smtClean="0">
                <a:solidFill>
                  <a:srgbClr val="F8FFF5"/>
                </a:solidFill>
                <a:latin typeface="Rokkitt Light"/>
                <a:ea typeface="Rokkitt Light"/>
                <a:cs typeface="Rokkitt Light"/>
                <a:sym typeface="Rokkitt Light"/>
              </a:rPr>
              <a:t>.                                                                                               </a:t>
            </a:r>
            <a:r>
              <a:rPr lang="en-US" sz="800" i="1" dirty="0" smtClean="0">
                <a:solidFill>
                  <a:srgbClr val="F8FFF5"/>
                </a:solidFill>
                <a:latin typeface="Rokkitt Light"/>
                <a:ea typeface="Rokkitt Light"/>
                <a:cs typeface="Rokkitt Light"/>
                <a:sym typeface="Rokkitt Light"/>
              </a:rPr>
              <a:t>(</a:t>
            </a:r>
            <a:r>
              <a:rPr lang="en-US" sz="800" i="1" dirty="0" err="1" smtClean="0">
                <a:solidFill>
                  <a:srgbClr val="F8FFF5"/>
                </a:solidFill>
                <a:latin typeface="Rokkitt Light"/>
                <a:ea typeface="Rokkitt Light"/>
                <a:cs typeface="Rokkitt Light"/>
                <a:sym typeface="Rokkitt Light"/>
              </a:rPr>
              <a:t>Vanhamaki</a:t>
            </a:r>
            <a:r>
              <a:rPr lang="en-US" sz="800" i="1" dirty="0" smtClean="0">
                <a:solidFill>
                  <a:srgbClr val="F8FFF5"/>
                </a:solidFill>
                <a:latin typeface="Rokkitt Light"/>
                <a:ea typeface="Rokkitt Light"/>
                <a:cs typeface="Rokkitt Light"/>
                <a:sym typeface="Rokkitt Light"/>
              </a:rPr>
              <a:t> et al., 2019)</a:t>
            </a:r>
            <a:endParaRPr lang="en-US" sz="1000" i="1" dirty="0" smtClean="0">
              <a:solidFill>
                <a:srgbClr val="F8FFF5"/>
              </a:solidFill>
              <a:latin typeface="Rokkitt Light"/>
              <a:ea typeface="Rokkitt Light"/>
              <a:cs typeface="Rokkitt Light"/>
              <a:sym typeface="Rokkitt Light"/>
            </a:endParaRPr>
          </a:p>
        </p:txBody>
      </p:sp>
      <p:sp>
        <p:nvSpPr>
          <p:cNvPr id="14" name="Google Shape;141;p28"/>
          <p:cNvSpPr txBox="1">
            <a:spLocks/>
          </p:cNvSpPr>
          <p:nvPr/>
        </p:nvSpPr>
        <p:spPr>
          <a:xfrm>
            <a:off x="1841549" y="2744549"/>
            <a:ext cx="5978400" cy="497014"/>
          </a:xfrm>
          <a:prstGeom prst="rect">
            <a:avLst/>
          </a:prstGeom>
          <a:noFill/>
          <a:ln>
            <a:noFill/>
          </a:ln>
        </p:spPr>
        <p:txBody>
          <a:bodyPr spcFirstLastPara="1" wrap="square" lIns="0" tIns="0" rIns="0" bIns="0" anchor="b" anchorCtr="0">
            <a:noAutofit/>
          </a:bodyPr>
          <a:lstStyle/>
          <a:p>
            <a:pPr lvl="0" algn="just">
              <a:buClr>
                <a:srgbClr val="4D4F40"/>
              </a:buClr>
              <a:buSzPts val="1200"/>
            </a:pPr>
            <a:r>
              <a:rPr lang="en-US" sz="1100" dirty="0" smtClean="0">
                <a:solidFill>
                  <a:srgbClr val="F8FFF5"/>
                </a:solidFill>
                <a:latin typeface="Rokkitt Light"/>
                <a:ea typeface="Rokkitt Light"/>
                <a:cs typeface="Rokkitt Light"/>
                <a:sym typeface="Rokkitt Light"/>
              </a:rPr>
              <a:t> …the micro, </a:t>
            </a:r>
            <a:r>
              <a:rPr lang="en-US" sz="1100" dirty="0" err="1" smtClean="0">
                <a:solidFill>
                  <a:srgbClr val="F8FFF5"/>
                </a:solidFill>
                <a:latin typeface="Rokkitt Light"/>
                <a:ea typeface="Rokkitt Light"/>
                <a:cs typeface="Rokkitt Light"/>
                <a:sym typeface="Rokkitt Light"/>
              </a:rPr>
              <a:t>meso</a:t>
            </a:r>
            <a:r>
              <a:rPr lang="en-US" sz="1100" dirty="0" smtClean="0">
                <a:solidFill>
                  <a:srgbClr val="F8FFF5"/>
                </a:solidFill>
                <a:latin typeface="Rokkitt Light"/>
                <a:ea typeface="Rokkitt Light"/>
                <a:cs typeface="Rokkitt Light"/>
                <a:sym typeface="Rokkitt Light"/>
              </a:rPr>
              <a:t> and macro definition is neither consistently used nor clearly defined among different authors….</a:t>
            </a:r>
            <a:r>
              <a:rPr lang="en-US" sz="1100" b="1" dirty="0" smtClean="0">
                <a:solidFill>
                  <a:srgbClr val="F8FFF5"/>
                </a:solidFill>
                <a:latin typeface="Rokkitt Light"/>
                <a:ea typeface="Rokkitt Light"/>
                <a:cs typeface="Rokkitt Light"/>
                <a:sym typeface="Rokkitt Light"/>
              </a:rPr>
              <a:t>regions</a:t>
            </a:r>
            <a:r>
              <a:rPr lang="en-US" sz="1100" dirty="0" smtClean="0">
                <a:solidFill>
                  <a:srgbClr val="F8FFF5"/>
                </a:solidFill>
                <a:latin typeface="Rokkitt Light"/>
                <a:ea typeface="Rokkitt Light"/>
                <a:cs typeface="Rokkitt Light"/>
                <a:sym typeface="Rokkitt Light"/>
              </a:rPr>
              <a:t>, with the scope between cities and countries, are considered as macro scale for Chinese CE Law  </a:t>
            </a:r>
            <a:r>
              <a:rPr lang="en-US" sz="900" i="1" dirty="0" smtClean="0">
                <a:solidFill>
                  <a:srgbClr val="F8FFF5"/>
                </a:solidFill>
                <a:latin typeface="Rokkitt Light"/>
                <a:ea typeface="Rokkitt Light"/>
                <a:cs typeface="Rokkitt Light"/>
                <a:sym typeface="Rokkitt Light"/>
              </a:rPr>
              <a:t>(Moraga et al., 2019)…..</a:t>
            </a:r>
            <a:r>
              <a:rPr lang="en-US" sz="1100" b="1" dirty="0" smtClean="0">
                <a:solidFill>
                  <a:srgbClr val="F8FFF5"/>
                </a:solidFill>
                <a:latin typeface="Rokkitt Light"/>
                <a:ea typeface="Rokkitt Light"/>
                <a:cs typeface="Rokkitt Light"/>
                <a:sym typeface="Rokkitt Light"/>
              </a:rPr>
              <a:t>regions</a:t>
            </a:r>
            <a:r>
              <a:rPr lang="en-US" sz="1100" dirty="0" smtClean="0">
                <a:solidFill>
                  <a:srgbClr val="F8FFF5"/>
                </a:solidFill>
                <a:latin typeface="Rokkitt Light"/>
                <a:ea typeface="Rokkitt Light"/>
                <a:cs typeface="Rokkitt Light"/>
                <a:sym typeface="Rokkitt Light"/>
              </a:rPr>
              <a:t> are the connection between  macro and micro scales when measuring CE eco-innovation; indicating a </a:t>
            </a:r>
            <a:r>
              <a:rPr lang="en-US" sz="1100" dirty="0" err="1" smtClean="0">
                <a:solidFill>
                  <a:srgbClr val="F8FFF5"/>
                </a:solidFill>
                <a:latin typeface="Rokkitt Light"/>
                <a:ea typeface="Rokkitt Light"/>
                <a:cs typeface="Rokkitt Light"/>
                <a:sym typeface="Rokkitt Light"/>
              </a:rPr>
              <a:t>meso</a:t>
            </a:r>
            <a:r>
              <a:rPr lang="en-US" sz="1100" dirty="0" smtClean="0">
                <a:solidFill>
                  <a:srgbClr val="F8FFF5"/>
                </a:solidFill>
                <a:latin typeface="Rokkitt Light"/>
                <a:ea typeface="Rokkitt Light"/>
                <a:cs typeface="Rokkitt Light"/>
                <a:sym typeface="Rokkitt Light"/>
              </a:rPr>
              <a:t> level </a:t>
            </a:r>
            <a:r>
              <a:rPr lang="en-US" sz="900" i="1" dirty="0" smtClean="0">
                <a:solidFill>
                  <a:srgbClr val="F8FFF5"/>
                </a:solidFill>
                <a:latin typeface="Rokkitt Light"/>
                <a:ea typeface="Rokkitt Light"/>
                <a:cs typeface="Rokkitt Light"/>
                <a:sym typeface="Rokkitt Light"/>
              </a:rPr>
              <a:t>(</a:t>
            </a:r>
            <a:r>
              <a:rPr lang="en-US" sz="900" i="1" dirty="0" err="1" smtClean="0">
                <a:solidFill>
                  <a:srgbClr val="F8FFF5"/>
                </a:solidFill>
                <a:latin typeface="Rokkitt Light"/>
                <a:ea typeface="Rokkitt Light"/>
                <a:cs typeface="Rokkitt Light"/>
                <a:sym typeface="Rokkitt Light"/>
              </a:rPr>
              <a:t>Smol</a:t>
            </a:r>
            <a:r>
              <a:rPr lang="en-US" sz="900" i="1" dirty="0" smtClean="0">
                <a:solidFill>
                  <a:srgbClr val="F8FFF5"/>
                </a:solidFill>
                <a:latin typeface="Rokkitt Light"/>
                <a:ea typeface="Rokkitt Light"/>
                <a:cs typeface="Rokkitt Light"/>
                <a:sym typeface="Rokkitt Light"/>
              </a:rPr>
              <a:t> et al., 2017).</a:t>
            </a:r>
          </a:p>
        </p:txBody>
      </p:sp>
      <p:grpSp>
        <p:nvGrpSpPr>
          <p:cNvPr id="15" name="Ομάδα 14"/>
          <p:cNvGrpSpPr/>
          <p:nvPr/>
        </p:nvGrpSpPr>
        <p:grpSpPr>
          <a:xfrm>
            <a:off x="7467595" y="3403386"/>
            <a:ext cx="1803150" cy="1692613"/>
            <a:chOff x="6704310" y="2153055"/>
            <a:chExt cx="1803150" cy="1692613"/>
          </a:xfrm>
        </p:grpSpPr>
        <p:sp>
          <p:nvSpPr>
            <p:cNvPr id="16" name="Google Shape;134;p27"/>
            <p:cNvSpPr/>
            <p:nvPr/>
          </p:nvSpPr>
          <p:spPr>
            <a:xfrm>
              <a:off x="6704310" y="2153055"/>
              <a:ext cx="1626460"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17" name="Google Shape;171;p30"/>
            <p:cNvSpPr txBox="1">
              <a:spLocks/>
            </p:cNvSpPr>
            <p:nvPr/>
          </p:nvSpPr>
          <p:spPr>
            <a:xfrm>
              <a:off x="6704310" y="2509113"/>
              <a:ext cx="1803150" cy="114208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0" dirty="0" smtClean="0">
                  <a:solidFill>
                    <a:srgbClr val="F8FFF5"/>
                  </a:solidFill>
                </a:rPr>
                <a:t>01</a:t>
              </a:r>
              <a:endParaRPr lang="en-US" sz="10000" dirty="0">
                <a:solidFill>
                  <a:srgbClr val="F8FFF5"/>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FF5"/>
        </a:solidFill>
        <a:effectLst/>
      </p:bgPr>
    </p:bg>
    <p:spTree>
      <p:nvGrpSpPr>
        <p:cNvPr id="1" name="Shape 166"/>
        <p:cNvGrpSpPr/>
        <p:nvPr/>
      </p:nvGrpSpPr>
      <p:grpSpPr>
        <a:xfrm>
          <a:off x="0" y="0"/>
          <a:ext cx="0" cy="0"/>
          <a:chOff x="0" y="0"/>
          <a:chExt cx="0" cy="0"/>
        </a:xfrm>
      </p:grpSpPr>
      <p:pic>
        <p:nvPicPr>
          <p:cNvPr id="167" name="Google Shape;167;p30"/>
          <p:cNvPicPr preferRelativeResize="0"/>
          <p:nvPr/>
        </p:nvPicPr>
        <p:blipFill rotWithShape="1">
          <a:blip r:embed="rId3">
            <a:alphaModFix/>
          </a:blip>
          <a:srcRect t="25343" b="25348"/>
          <a:stretch/>
        </p:blipFill>
        <p:spPr>
          <a:xfrm flipH="1">
            <a:off x="2864052" y="1027350"/>
            <a:ext cx="5568298" cy="1544400"/>
          </a:xfrm>
          <a:prstGeom prst="rect">
            <a:avLst/>
          </a:prstGeom>
          <a:noFill/>
          <a:ln>
            <a:noFill/>
          </a:ln>
        </p:spPr>
      </p:pic>
      <p:sp>
        <p:nvSpPr>
          <p:cNvPr id="168" name="Google Shape;168;p30"/>
          <p:cNvSpPr/>
          <p:nvPr/>
        </p:nvSpPr>
        <p:spPr>
          <a:xfrm>
            <a:off x="2864050" y="1027350"/>
            <a:ext cx="5568300" cy="1544400"/>
          </a:xfrm>
          <a:prstGeom prst="rect">
            <a:avLst/>
          </a:pr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txBox="1">
            <a:spLocks noGrp="1"/>
          </p:cNvSpPr>
          <p:nvPr>
            <p:ph type="title"/>
          </p:nvPr>
        </p:nvSpPr>
        <p:spPr>
          <a:xfrm>
            <a:off x="493925" y="3306470"/>
            <a:ext cx="2556514" cy="73004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smtClean="0">
                <a:solidFill>
                  <a:srgbClr val="4D4F40"/>
                </a:solidFill>
              </a:rPr>
              <a:t>METHODOLOGY</a:t>
            </a:r>
            <a:endParaRPr lang="en-US" sz="2400" dirty="0">
              <a:solidFill>
                <a:srgbClr val="4D4F40"/>
              </a:solidFill>
            </a:endParaRPr>
          </a:p>
        </p:txBody>
      </p:sp>
      <p:sp>
        <p:nvSpPr>
          <p:cNvPr id="170" name="Google Shape;170;p30"/>
          <p:cNvSpPr txBox="1">
            <a:spLocks noGrp="1"/>
          </p:cNvSpPr>
          <p:nvPr>
            <p:ph type="subTitle" idx="1"/>
          </p:nvPr>
        </p:nvSpPr>
        <p:spPr>
          <a:xfrm>
            <a:off x="2864050" y="2905928"/>
            <a:ext cx="5568300" cy="1468561"/>
          </a:xfrm>
          <a:prstGeom prst="rect">
            <a:avLst/>
          </a:prstGeom>
        </p:spPr>
        <p:txBody>
          <a:bodyPr spcFirstLastPara="1" wrap="square" lIns="0" tIns="0" rIns="0" bIns="0" anchor="t" anchorCtr="0">
            <a:noAutofit/>
          </a:bodyPr>
          <a:lstStyle/>
          <a:p>
            <a:pPr marL="0" lvl="0" indent="0" algn="just"/>
            <a:r>
              <a:rPr lang="en-US" dirty="0"/>
              <a:t>A </a:t>
            </a:r>
            <a:r>
              <a:rPr lang="en-US" b="1" dirty="0"/>
              <a:t>systematic </a:t>
            </a:r>
            <a:r>
              <a:rPr lang="en-US" b="1" dirty="0" smtClean="0"/>
              <a:t>literature review (SLR) </a:t>
            </a:r>
            <a:r>
              <a:rPr lang="en-US" dirty="0"/>
              <a:t>is useful for locating, selecting, </a:t>
            </a:r>
            <a:r>
              <a:rPr lang="en-US" dirty="0" err="1"/>
              <a:t>analysing</a:t>
            </a:r>
            <a:r>
              <a:rPr lang="en-US" dirty="0"/>
              <a:t>, appraising and </a:t>
            </a:r>
            <a:r>
              <a:rPr lang="en-US" dirty="0" smtClean="0"/>
              <a:t>evaluating </a:t>
            </a:r>
            <a:r>
              <a:rPr lang="en-US" dirty="0"/>
              <a:t>the literature that is relevant to a particular research </a:t>
            </a:r>
            <a:r>
              <a:rPr lang="en-US" dirty="0" smtClean="0"/>
              <a:t>question.                                                                      </a:t>
            </a:r>
            <a:r>
              <a:rPr lang="en-US" sz="1050" i="1" dirty="0" smtClean="0"/>
              <a:t>    (</a:t>
            </a:r>
            <a:r>
              <a:rPr lang="en-US" sz="1050" i="1" dirty="0" err="1"/>
              <a:t>Denyer</a:t>
            </a:r>
            <a:r>
              <a:rPr lang="en-US" sz="1050" i="1" dirty="0"/>
              <a:t> and </a:t>
            </a:r>
            <a:r>
              <a:rPr lang="en-US" sz="1050" i="1" dirty="0" err="1"/>
              <a:t>Tranfield</a:t>
            </a:r>
            <a:r>
              <a:rPr lang="en-US" sz="1050" i="1" dirty="0"/>
              <a:t>, 2009</a:t>
            </a:r>
            <a:r>
              <a:rPr lang="en-US" sz="1050" i="1" dirty="0" smtClean="0"/>
              <a:t>)</a:t>
            </a:r>
          </a:p>
          <a:p>
            <a:pPr marL="0" lvl="0" indent="0" algn="just"/>
            <a:endParaRPr lang="en-US" dirty="0">
              <a:solidFill>
                <a:srgbClr val="4D4F40"/>
              </a:solidFill>
            </a:endParaRPr>
          </a:p>
          <a:p>
            <a:pPr marL="0" lvl="0" indent="0" algn="just"/>
            <a:r>
              <a:rPr lang="en-US" b="1" dirty="0" err="1" smtClean="0"/>
              <a:t>Bibliometrics</a:t>
            </a:r>
            <a:r>
              <a:rPr lang="en-US" b="1" dirty="0" smtClean="0"/>
              <a:t> </a:t>
            </a:r>
            <a:r>
              <a:rPr lang="en-US" dirty="0" smtClean="0"/>
              <a:t>is a quantitative </a:t>
            </a:r>
            <a:r>
              <a:rPr lang="en-US" dirty="0"/>
              <a:t>study of various aspects of literature on a topic and is used to identify the pattern of publication, authorship, and secondary journal coverage to gain insight into the dynamics of growth of knowledge in the areas under consideration</a:t>
            </a:r>
            <a:r>
              <a:rPr lang="en-US" dirty="0" smtClean="0"/>
              <a:t>.                                                                            </a:t>
            </a:r>
            <a:r>
              <a:rPr lang="en-US" sz="1050" i="1" dirty="0" smtClean="0"/>
              <a:t>(</a:t>
            </a:r>
            <a:r>
              <a:rPr lang="en-GB" sz="1050" i="1" dirty="0"/>
              <a:t>S. </a:t>
            </a:r>
            <a:r>
              <a:rPr lang="en-GB" sz="1050" i="1" dirty="0" err="1"/>
              <a:t>Thanuskodi</a:t>
            </a:r>
            <a:r>
              <a:rPr lang="en-GB" sz="1050" i="1" dirty="0"/>
              <a:t>, 2010)</a:t>
            </a:r>
            <a:endParaRPr sz="1050" i="1" dirty="0">
              <a:solidFill>
                <a:srgbClr val="4D4F40"/>
              </a:solidFill>
            </a:endParaRPr>
          </a:p>
        </p:txBody>
      </p:sp>
      <p:sp>
        <p:nvSpPr>
          <p:cNvPr id="171" name="Google Shape;171;p30"/>
          <p:cNvSpPr txBox="1">
            <a:spLocks noGrp="1"/>
          </p:cNvSpPr>
          <p:nvPr>
            <p:ph type="title" idx="2"/>
          </p:nvPr>
        </p:nvSpPr>
        <p:spPr>
          <a:xfrm>
            <a:off x="565394" y="2054796"/>
            <a:ext cx="2241600" cy="1239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10000" dirty="0" smtClean="0">
                <a:solidFill>
                  <a:srgbClr val="F8FFF5"/>
                </a:solidFill>
              </a:rPr>
              <a:t>02</a:t>
            </a:r>
            <a:endParaRPr sz="10000" dirty="0">
              <a:solidFill>
                <a:srgbClr val="F8FFF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A586"/>
        </a:solidFill>
        <a:effectLst/>
      </p:bgPr>
    </p:bg>
    <p:spTree>
      <p:nvGrpSpPr>
        <p:cNvPr id="1" name="Shape 175"/>
        <p:cNvGrpSpPr/>
        <p:nvPr/>
      </p:nvGrpSpPr>
      <p:grpSpPr>
        <a:xfrm>
          <a:off x="0" y="0"/>
          <a:ext cx="0" cy="0"/>
          <a:chOff x="0" y="0"/>
          <a:chExt cx="0" cy="0"/>
        </a:xfrm>
      </p:grpSpPr>
      <p:pic>
        <p:nvPicPr>
          <p:cNvPr id="176" name="Google Shape;176;p31"/>
          <p:cNvPicPr preferRelativeResize="0"/>
          <p:nvPr/>
        </p:nvPicPr>
        <p:blipFill rotWithShape="1">
          <a:blip r:embed="rId3">
            <a:alphaModFix/>
          </a:blip>
          <a:srcRect l="21810" t="16700" r="40970" b="10178"/>
          <a:stretch/>
        </p:blipFill>
        <p:spPr>
          <a:xfrm flipH="1">
            <a:off x="5215900" y="-1250"/>
            <a:ext cx="3928100" cy="5143501"/>
          </a:xfrm>
          <a:prstGeom prst="rect">
            <a:avLst/>
          </a:prstGeom>
          <a:noFill/>
          <a:ln>
            <a:noFill/>
          </a:ln>
        </p:spPr>
      </p:pic>
      <p:sp>
        <p:nvSpPr>
          <p:cNvPr id="178" name="Google Shape;178;p31"/>
          <p:cNvSpPr txBox="1">
            <a:spLocks noGrp="1"/>
          </p:cNvSpPr>
          <p:nvPr>
            <p:ph type="title"/>
          </p:nvPr>
        </p:nvSpPr>
        <p:spPr>
          <a:xfrm>
            <a:off x="713802" y="57879"/>
            <a:ext cx="3189000" cy="47613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smtClean="0">
                <a:solidFill>
                  <a:srgbClr val="F8FFF5"/>
                </a:solidFill>
              </a:rPr>
              <a:t>SEARCH STRATEGY</a:t>
            </a:r>
            <a:endParaRPr lang="en-US" sz="2400" dirty="0">
              <a:solidFill>
                <a:srgbClr val="F8FFF5"/>
              </a:solidFill>
            </a:endParaRPr>
          </a:p>
        </p:txBody>
      </p:sp>
      <p:grpSp>
        <p:nvGrpSpPr>
          <p:cNvPr id="6" name="Google Shape;1525;p60"/>
          <p:cNvGrpSpPr/>
          <p:nvPr/>
        </p:nvGrpSpPr>
        <p:grpSpPr>
          <a:xfrm>
            <a:off x="591311" y="833440"/>
            <a:ext cx="3460841" cy="1167663"/>
            <a:chOff x="4047975" y="3769179"/>
            <a:chExt cx="343175" cy="132000"/>
          </a:xfrm>
        </p:grpSpPr>
        <p:grpSp>
          <p:nvGrpSpPr>
            <p:cNvPr id="7" name="Google Shape;1526;p60"/>
            <p:cNvGrpSpPr/>
            <p:nvPr/>
          </p:nvGrpSpPr>
          <p:grpSpPr>
            <a:xfrm>
              <a:off x="4047975" y="3769179"/>
              <a:ext cx="343175" cy="132000"/>
              <a:chOff x="4047975" y="3769179"/>
              <a:chExt cx="343175" cy="132000"/>
            </a:xfrm>
          </p:grpSpPr>
          <p:sp>
            <p:nvSpPr>
              <p:cNvPr id="9" name="Google Shape;1527;p60"/>
              <p:cNvSpPr/>
              <p:nvPr/>
            </p:nvSpPr>
            <p:spPr>
              <a:xfrm>
                <a:off x="4119925" y="3790775"/>
                <a:ext cx="271225" cy="86025"/>
              </a:xfrm>
              <a:custGeom>
                <a:avLst/>
                <a:gdLst/>
                <a:ahLst/>
                <a:cxnLst/>
                <a:rect l="l" t="t" r="r" b="b"/>
                <a:pathLst>
                  <a:path w="10849" h="3441" extrusionOk="0">
                    <a:moveTo>
                      <a:pt x="1" y="1"/>
                    </a:moveTo>
                    <a:lnTo>
                      <a:pt x="1" y="3441"/>
                    </a:lnTo>
                    <a:lnTo>
                      <a:pt x="9752" y="3441"/>
                    </a:lnTo>
                    <a:lnTo>
                      <a:pt x="10848" y="1703"/>
                    </a:lnTo>
                    <a:lnTo>
                      <a:pt x="975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528;p60"/>
              <p:cNvGrpSpPr/>
              <p:nvPr/>
            </p:nvGrpSpPr>
            <p:grpSpPr>
              <a:xfrm>
                <a:off x="4047975" y="3769179"/>
                <a:ext cx="305355" cy="132000"/>
                <a:chOff x="4047975" y="3635175"/>
                <a:chExt cx="305355" cy="132000"/>
              </a:xfrm>
            </p:grpSpPr>
            <p:sp>
              <p:nvSpPr>
                <p:cNvPr id="11" name="Google Shape;1529;p60"/>
                <p:cNvSpPr/>
                <p:nvPr/>
              </p:nvSpPr>
              <p:spPr>
                <a:xfrm>
                  <a:off x="4113425" y="3635175"/>
                  <a:ext cx="239905" cy="46900"/>
                </a:xfrm>
                <a:custGeom>
                  <a:avLst/>
                  <a:gdLst/>
                  <a:ahLst/>
                  <a:cxnLst/>
                  <a:rect l="l" t="t" r="r" b="b"/>
                  <a:pathLst>
                    <a:path w="8909" h="1876" extrusionOk="0">
                      <a:moveTo>
                        <a:pt x="1" y="0"/>
                      </a:moveTo>
                      <a:lnTo>
                        <a:pt x="1" y="1875"/>
                      </a:lnTo>
                      <a:lnTo>
                        <a:pt x="8209" y="1875"/>
                      </a:lnTo>
                      <a:lnTo>
                        <a:pt x="8908" y="931"/>
                      </a:lnTo>
                      <a:lnTo>
                        <a:pt x="820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         </a:t>
                  </a:r>
                  <a:r>
                    <a:rPr lang="en-US" dirty="0" smtClean="0">
                      <a:solidFill>
                        <a:schemeClr val="bg1"/>
                      </a:solidFill>
                      <a:latin typeface="Chau Philomene One" panose="020B0604020202020204" charset="0"/>
                    </a:rPr>
                    <a:t>Context Keywords</a:t>
                  </a:r>
                  <a:endParaRPr dirty="0">
                    <a:solidFill>
                      <a:schemeClr val="bg1"/>
                    </a:solidFill>
                    <a:latin typeface="Chau Philomene One" panose="020B0604020202020204" charset="0"/>
                  </a:endParaRPr>
                </a:p>
              </p:txBody>
            </p:sp>
            <p:sp>
              <p:nvSpPr>
                <p:cNvPr id="12" name="Google Shape;1530;p60"/>
                <p:cNvSpPr/>
                <p:nvPr/>
              </p:nvSpPr>
              <p:spPr>
                <a:xfrm>
                  <a:off x="4047975" y="3635175"/>
                  <a:ext cx="132025" cy="132000"/>
                </a:xfrm>
                <a:custGeom>
                  <a:avLst/>
                  <a:gdLst/>
                  <a:ahLst/>
                  <a:cxnLst/>
                  <a:rect l="l" t="t" r="r" b="b"/>
                  <a:pathLst>
                    <a:path w="5281" h="5280" extrusionOk="0">
                      <a:moveTo>
                        <a:pt x="2641" y="0"/>
                      </a:moveTo>
                      <a:cubicBezTo>
                        <a:pt x="1176" y="0"/>
                        <a:pt x="1" y="1183"/>
                        <a:pt x="1" y="2640"/>
                      </a:cubicBezTo>
                      <a:cubicBezTo>
                        <a:pt x="1" y="4097"/>
                        <a:pt x="1176" y="5280"/>
                        <a:pt x="2641" y="5280"/>
                      </a:cubicBezTo>
                      <a:cubicBezTo>
                        <a:pt x="4098" y="5280"/>
                        <a:pt x="5280" y="4097"/>
                        <a:pt x="5280" y="2640"/>
                      </a:cubicBezTo>
                      <a:cubicBezTo>
                        <a:pt x="5280" y="1183"/>
                        <a:pt x="4098" y="0"/>
                        <a:pt x="2641" y="0"/>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Google Shape;1531;p60"/>
            <p:cNvSpPr/>
            <p:nvPr/>
          </p:nvSpPr>
          <p:spPr>
            <a:xfrm>
              <a:off x="4065475" y="3787800"/>
              <a:ext cx="96850" cy="96850"/>
            </a:xfrm>
            <a:custGeom>
              <a:avLst/>
              <a:gdLst/>
              <a:ahLst/>
              <a:cxnLst/>
              <a:rect l="l" t="t" r="r" b="b"/>
              <a:pathLst>
                <a:path w="3874" h="3874" extrusionOk="0">
                  <a:moveTo>
                    <a:pt x="1941" y="0"/>
                  </a:moveTo>
                  <a:cubicBezTo>
                    <a:pt x="866" y="0"/>
                    <a:pt x="0" y="866"/>
                    <a:pt x="0" y="1933"/>
                  </a:cubicBezTo>
                  <a:cubicBezTo>
                    <a:pt x="0" y="3008"/>
                    <a:pt x="866" y="3873"/>
                    <a:pt x="1941" y="3873"/>
                  </a:cubicBezTo>
                  <a:cubicBezTo>
                    <a:pt x="3008" y="3873"/>
                    <a:pt x="3874" y="3008"/>
                    <a:pt x="3874" y="1933"/>
                  </a:cubicBezTo>
                  <a:cubicBezTo>
                    <a:pt x="3874" y="866"/>
                    <a:pt x="3008" y="0"/>
                    <a:pt x="1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solidFill>
                    <a:srgbClr val="4D4F40"/>
                  </a:solidFill>
                  <a:latin typeface="Chau Philomene One"/>
                  <a:ea typeface="Chau Philomene One"/>
                  <a:cs typeface="Chau Philomene One"/>
                  <a:sym typeface="Chau Philomene One"/>
                </a:rPr>
                <a:t> Level </a:t>
              </a:r>
              <a:r>
                <a:rPr lang="en-US" sz="2000" dirty="0">
                  <a:solidFill>
                    <a:srgbClr val="4D4F40"/>
                  </a:solidFill>
                  <a:latin typeface="Chau Philomene One"/>
                  <a:ea typeface="Chau Philomene One"/>
                  <a:cs typeface="Chau Philomene One"/>
                  <a:sym typeface="Chau Philomene One"/>
                </a:rPr>
                <a:t>1</a:t>
              </a:r>
              <a:endParaRPr sz="2000" dirty="0">
                <a:solidFill>
                  <a:srgbClr val="4D4F40"/>
                </a:solidFill>
                <a:latin typeface="Chau Philomene One"/>
                <a:ea typeface="Chau Philomene One"/>
                <a:cs typeface="Chau Philomene One"/>
                <a:sym typeface="Chau Philomene One"/>
              </a:endParaRPr>
            </a:p>
          </p:txBody>
        </p:sp>
      </p:grpSp>
      <p:sp>
        <p:nvSpPr>
          <p:cNvPr id="3" name="Ορθογώνιο 2"/>
          <p:cNvSpPr/>
          <p:nvPr/>
        </p:nvSpPr>
        <p:spPr>
          <a:xfrm>
            <a:off x="1922753" y="1256926"/>
            <a:ext cx="1850671" cy="461665"/>
          </a:xfrm>
          <a:prstGeom prst="rect">
            <a:avLst/>
          </a:prstGeom>
        </p:spPr>
        <p:txBody>
          <a:bodyPr wrap="square">
            <a:spAutoFit/>
          </a:bodyPr>
          <a:lstStyle/>
          <a:p>
            <a:pPr algn="just"/>
            <a:r>
              <a:rPr lang="en-US" sz="600" dirty="0">
                <a:solidFill>
                  <a:srgbClr val="4D4F40"/>
                </a:solidFill>
                <a:latin typeface="Rokkitt Light" panose="020B0604020202020204" charset="0"/>
                <a:ea typeface="Chau Philomene One"/>
                <a:cs typeface="Chau Philomene One"/>
              </a:rPr>
              <a:t>(“Circular Economy” OR “CE” OR “circular” OR “closed loop” OR “zero waste” OR “CE practices” OR “CE systems” OR “CE initiatives” OR “Industrial Ecology” OR “Industrial Symbiosis”)</a:t>
            </a:r>
            <a:endParaRPr lang="el-GR" sz="600" dirty="0">
              <a:solidFill>
                <a:srgbClr val="4D4F40"/>
              </a:solidFill>
              <a:latin typeface="Chau Philomene One"/>
              <a:ea typeface="Chau Philomene One"/>
              <a:cs typeface="Chau Philomene One"/>
            </a:endParaRPr>
          </a:p>
        </p:txBody>
      </p:sp>
      <p:grpSp>
        <p:nvGrpSpPr>
          <p:cNvPr id="14" name="Google Shape;1525;p60"/>
          <p:cNvGrpSpPr/>
          <p:nvPr/>
        </p:nvGrpSpPr>
        <p:grpSpPr>
          <a:xfrm>
            <a:off x="591311" y="1869685"/>
            <a:ext cx="3460841" cy="1167663"/>
            <a:chOff x="4047975" y="3769179"/>
            <a:chExt cx="343175" cy="132000"/>
          </a:xfrm>
        </p:grpSpPr>
        <p:grpSp>
          <p:nvGrpSpPr>
            <p:cNvPr id="15" name="Google Shape;1526;p60"/>
            <p:cNvGrpSpPr/>
            <p:nvPr/>
          </p:nvGrpSpPr>
          <p:grpSpPr>
            <a:xfrm>
              <a:off x="4047975" y="3769179"/>
              <a:ext cx="343175" cy="132000"/>
              <a:chOff x="4047975" y="3769179"/>
              <a:chExt cx="343175" cy="132000"/>
            </a:xfrm>
          </p:grpSpPr>
          <p:sp>
            <p:nvSpPr>
              <p:cNvPr id="17" name="Google Shape;1527;p60"/>
              <p:cNvSpPr/>
              <p:nvPr/>
            </p:nvSpPr>
            <p:spPr>
              <a:xfrm>
                <a:off x="4119925" y="3790775"/>
                <a:ext cx="271225" cy="86025"/>
              </a:xfrm>
              <a:custGeom>
                <a:avLst/>
                <a:gdLst/>
                <a:ahLst/>
                <a:cxnLst/>
                <a:rect l="l" t="t" r="r" b="b"/>
                <a:pathLst>
                  <a:path w="10849" h="3441" extrusionOk="0">
                    <a:moveTo>
                      <a:pt x="1" y="1"/>
                    </a:moveTo>
                    <a:lnTo>
                      <a:pt x="1" y="3441"/>
                    </a:lnTo>
                    <a:lnTo>
                      <a:pt x="9752" y="3441"/>
                    </a:lnTo>
                    <a:lnTo>
                      <a:pt x="10848" y="1703"/>
                    </a:lnTo>
                    <a:lnTo>
                      <a:pt x="975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528;p60"/>
              <p:cNvGrpSpPr/>
              <p:nvPr/>
            </p:nvGrpSpPr>
            <p:grpSpPr>
              <a:xfrm>
                <a:off x="4047975" y="3769179"/>
                <a:ext cx="310580" cy="132000"/>
                <a:chOff x="4047975" y="3635175"/>
                <a:chExt cx="310580" cy="132000"/>
              </a:xfrm>
            </p:grpSpPr>
            <p:sp>
              <p:nvSpPr>
                <p:cNvPr id="19" name="Google Shape;1529;p60"/>
                <p:cNvSpPr/>
                <p:nvPr/>
              </p:nvSpPr>
              <p:spPr>
                <a:xfrm>
                  <a:off x="4113425" y="3635175"/>
                  <a:ext cx="245130" cy="46900"/>
                </a:xfrm>
                <a:custGeom>
                  <a:avLst/>
                  <a:gdLst/>
                  <a:ahLst/>
                  <a:cxnLst/>
                  <a:rect l="l" t="t" r="r" b="b"/>
                  <a:pathLst>
                    <a:path w="8909" h="1876" extrusionOk="0">
                      <a:moveTo>
                        <a:pt x="1" y="0"/>
                      </a:moveTo>
                      <a:lnTo>
                        <a:pt x="1" y="1875"/>
                      </a:lnTo>
                      <a:lnTo>
                        <a:pt x="8209" y="1875"/>
                      </a:lnTo>
                      <a:lnTo>
                        <a:pt x="8908" y="931"/>
                      </a:lnTo>
                      <a:lnTo>
                        <a:pt x="820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          </a:t>
                  </a:r>
                  <a:r>
                    <a:rPr lang="en-US" dirty="0" smtClean="0">
                      <a:solidFill>
                        <a:schemeClr val="bg1"/>
                      </a:solidFill>
                      <a:latin typeface="Chau Philomene One" panose="020B0604020202020204" charset="0"/>
                    </a:rPr>
                    <a:t>Regional Level Keywords</a:t>
                  </a:r>
                  <a:endParaRPr dirty="0">
                    <a:solidFill>
                      <a:schemeClr val="bg1"/>
                    </a:solidFill>
                    <a:latin typeface="Chau Philomene One" panose="020B0604020202020204" charset="0"/>
                  </a:endParaRPr>
                </a:p>
              </p:txBody>
            </p:sp>
            <p:sp>
              <p:nvSpPr>
                <p:cNvPr id="20" name="Google Shape;1530;p60"/>
                <p:cNvSpPr/>
                <p:nvPr/>
              </p:nvSpPr>
              <p:spPr>
                <a:xfrm>
                  <a:off x="4047975" y="3635175"/>
                  <a:ext cx="132025" cy="132000"/>
                </a:xfrm>
                <a:custGeom>
                  <a:avLst/>
                  <a:gdLst/>
                  <a:ahLst/>
                  <a:cxnLst/>
                  <a:rect l="l" t="t" r="r" b="b"/>
                  <a:pathLst>
                    <a:path w="5281" h="5280" extrusionOk="0">
                      <a:moveTo>
                        <a:pt x="2641" y="0"/>
                      </a:moveTo>
                      <a:cubicBezTo>
                        <a:pt x="1176" y="0"/>
                        <a:pt x="1" y="1183"/>
                        <a:pt x="1" y="2640"/>
                      </a:cubicBezTo>
                      <a:cubicBezTo>
                        <a:pt x="1" y="4097"/>
                        <a:pt x="1176" y="5280"/>
                        <a:pt x="2641" y="5280"/>
                      </a:cubicBezTo>
                      <a:cubicBezTo>
                        <a:pt x="4098" y="5280"/>
                        <a:pt x="5280" y="4097"/>
                        <a:pt x="5280" y="2640"/>
                      </a:cubicBezTo>
                      <a:cubicBezTo>
                        <a:pt x="5280" y="1183"/>
                        <a:pt x="4098" y="0"/>
                        <a:pt x="2641" y="0"/>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1531;p60"/>
            <p:cNvSpPr/>
            <p:nvPr/>
          </p:nvSpPr>
          <p:spPr>
            <a:xfrm>
              <a:off x="4065475" y="3787800"/>
              <a:ext cx="96850" cy="96850"/>
            </a:xfrm>
            <a:custGeom>
              <a:avLst/>
              <a:gdLst/>
              <a:ahLst/>
              <a:cxnLst/>
              <a:rect l="l" t="t" r="r" b="b"/>
              <a:pathLst>
                <a:path w="3874" h="3874" extrusionOk="0">
                  <a:moveTo>
                    <a:pt x="1941" y="0"/>
                  </a:moveTo>
                  <a:cubicBezTo>
                    <a:pt x="866" y="0"/>
                    <a:pt x="0" y="866"/>
                    <a:pt x="0" y="1933"/>
                  </a:cubicBezTo>
                  <a:cubicBezTo>
                    <a:pt x="0" y="3008"/>
                    <a:pt x="866" y="3873"/>
                    <a:pt x="1941" y="3873"/>
                  </a:cubicBezTo>
                  <a:cubicBezTo>
                    <a:pt x="3008" y="3873"/>
                    <a:pt x="3874" y="3008"/>
                    <a:pt x="3874" y="1933"/>
                  </a:cubicBezTo>
                  <a:cubicBezTo>
                    <a:pt x="3874" y="866"/>
                    <a:pt x="3008" y="0"/>
                    <a:pt x="1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solidFill>
                    <a:srgbClr val="4D4F40"/>
                  </a:solidFill>
                  <a:latin typeface="Chau Philomene One"/>
                  <a:ea typeface="Chau Philomene One"/>
                  <a:cs typeface="Chau Philomene One"/>
                  <a:sym typeface="Chau Philomene One"/>
                </a:rPr>
                <a:t> Level 2</a:t>
              </a:r>
              <a:endParaRPr sz="2000" dirty="0">
                <a:solidFill>
                  <a:srgbClr val="4D4F40"/>
                </a:solidFill>
                <a:latin typeface="Chau Philomene One"/>
                <a:ea typeface="Chau Philomene One"/>
                <a:cs typeface="Chau Philomene One"/>
                <a:sym typeface="Chau Philomene One"/>
              </a:endParaRPr>
            </a:p>
          </p:txBody>
        </p:sp>
      </p:grpSp>
      <p:grpSp>
        <p:nvGrpSpPr>
          <p:cNvPr id="21" name="Google Shape;1525;p60"/>
          <p:cNvGrpSpPr/>
          <p:nvPr/>
        </p:nvGrpSpPr>
        <p:grpSpPr>
          <a:xfrm>
            <a:off x="591311" y="2937022"/>
            <a:ext cx="3460841" cy="1167663"/>
            <a:chOff x="4047975" y="3769179"/>
            <a:chExt cx="343175" cy="132000"/>
          </a:xfrm>
        </p:grpSpPr>
        <p:grpSp>
          <p:nvGrpSpPr>
            <p:cNvPr id="22" name="Google Shape;1526;p60"/>
            <p:cNvGrpSpPr/>
            <p:nvPr/>
          </p:nvGrpSpPr>
          <p:grpSpPr>
            <a:xfrm>
              <a:off x="4047975" y="3769179"/>
              <a:ext cx="343175" cy="132000"/>
              <a:chOff x="4047975" y="3769179"/>
              <a:chExt cx="343175" cy="132000"/>
            </a:xfrm>
          </p:grpSpPr>
          <p:sp>
            <p:nvSpPr>
              <p:cNvPr id="24" name="Google Shape;1527;p60"/>
              <p:cNvSpPr/>
              <p:nvPr/>
            </p:nvSpPr>
            <p:spPr>
              <a:xfrm>
                <a:off x="4119925" y="3790775"/>
                <a:ext cx="271225" cy="86025"/>
              </a:xfrm>
              <a:custGeom>
                <a:avLst/>
                <a:gdLst/>
                <a:ahLst/>
                <a:cxnLst/>
                <a:rect l="l" t="t" r="r" b="b"/>
                <a:pathLst>
                  <a:path w="10849" h="3441" extrusionOk="0">
                    <a:moveTo>
                      <a:pt x="1" y="1"/>
                    </a:moveTo>
                    <a:lnTo>
                      <a:pt x="1" y="3441"/>
                    </a:lnTo>
                    <a:lnTo>
                      <a:pt x="9752" y="3441"/>
                    </a:lnTo>
                    <a:lnTo>
                      <a:pt x="10848" y="1703"/>
                    </a:lnTo>
                    <a:lnTo>
                      <a:pt x="975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528;p60"/>
              <p:cNvGrpSpPr/>
              <p:nvPr/>
            </p:nvGrpSpPr>
            <p:grpSpPr>
              <a:xfrm>
                <a:off x="4047975" y="3769179"/>
                <a:ext cx="310580" cy="132000"/>
                <a:chOff x="4047975" y="3635175"/>
                <a:chExt cx="310580" cy="132000"/>
              </a:xfrm>
            </p:grpSpPr>
            <p:sp>
              <p:nvSpPr>
                <p:cNvPr id="26" name="Google Shape;1529;p60"/>
                <p:cNvSpPr/>
                <p:nvPr/>
              </p:nvSpPr>
              <p:spPr>
                <a:xfrm>
                  <a:off x="4113425" y="3635175"/>
                  <a:ext cx="245130" cy="46900"/>
                </a:xfrm>
                <a:custGeom>
                  <a:avLst/>
                  <a:gdLst/>
                  <a:ahLst/>
                  <a:cxnLst/>
                  <a:rect l="l" t="t" r="r" b="b"/>
                  <a:pathLst>
                    <a:path w="8909" h="1876" extrusionOk="0">
                      <a:moveTo>
                        <a:pt x="1" y="0"/>
                      </a:moveTo>
                      <a:lnTo>
                        <a:pt x="1" y="1875"/>
                      </a:lnTo>
                      <a:lnTo>
                        <a:pt x="8209" y="1875"/>
                      </a:lnTo>
                      <a:lnTo>
                        <a:pt x="8908" y="931"/>
                      </a:lnTo>
                      <a:lnTo>
                        <a:pt x="8209" y="0"/>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           </a:t>
                  </a:r>
                  <a:r>
                    <a:rPr lang="en-US" dirty="0" smtClean="0">
                      <a:solidFill>
                        <a:schemeClr val="bg1"/>
                      </a:solidFill>
                      <a:latin typeface="Chau Philomene One" panose="020B0604020202020204" charset="0"/>
                    </a:rPr>
                    <a:t>Policy Keywords</a:t>
                  </a:r>
                  <a:endParaRPr dirty="0">
                    <a:solidFill>
                      <a:schemeClr val="bg1"/>
                    </a:solidFill>
                    <a:latin typeface="Chau Philomene One" panose="020B0604020202020204" charset="0"/>
                  </a:endParaRPr>
                </a:p>
              </p:txBody>
            </p:sp>
            <p:sp>
              <p:nvSpPr>
                <p:cNvPr id="27" name="Google Shape;1530;p60"/>
                <p:cNvSpPr/>
                <p:nvPr/>
              </p:nvSpPr>
              <p:spPr>
                <a:xfrm>
                  <a:off x="4047975" y="3635175"/>
                  <a:ext cx="132025" cy="132000"/>
                </a:xfrm>
                <a:custGeom>
                  <a:avLst/>
                  <a:gdLst/>
                  <a:ahLst/>
                  <a:cxnLst/>
                  <a:rect l="l" t="t" r="r" b="b"/>
                  <a:pathLst>
                    <a:path w="5281" h="5280" extrusionOk="0">
                      <a:moveTo>
                        <a:pt x="2641" y="0"/>
                      </a:moveTo>
                      <a:cubicBezTo>
                        <a:pt x="1176" y="0"/>
                        <a:pt x="1" y="1183"/>
                        <a:pt x="1" y="2640"/>
                      </a:cubicBezTo>
                      <a:cubicBezTo>
                        <a:pt x="1" y="4097"/>
                        <a:pt x="1176" y="5280"/>
                        <a:pt x="2641" y="5280"/>
                      </a:cubicBezTo>
                      <a:cubicBezTo>
                        <a:pt x="4098" y="5280"/>
                        <a:pt x="5280" y="4097"/>
                        <a:pt x="5280" y="2640"/>
                      </a:cubicBezTo>
                      <a:cubicBezTo>
                        <a:pt x="5280" y="1183"/>
                        <a:pt x="4098" y="0"/>
                        <a:pt x="2641" y="0"/>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1531;p60"/>
            <p:cNvSpPr/>
            <p:nvPr/>
          </p:nvSpPr>
          <p:spPr>
            <a:xfrm>
              <a:off x="4065475" y="3787800"/>
              <a:ext cx="96850" cy="96850"/>
            </a:xfrm>
            <a:custGeom>
              <a:avLst/>
              <a:gdLst/>
              <a:ahLst/>
              <a:cxnLst/>
              <a:rect l="l" t="t" r="r" b="b"/>
              <a:pathLst>
                <a:path w="3874" h="3874" extrusionOk="0">
                  <a:moveTo>
                    <a:pt x="1941" y="0"/>
                  </a:moveTo>
                  <a:cubicBezTo>
                    <a:pt x="866" y="0"/>
                    <a:pt x="0" y="866"/>
                    <a:pt x="0" y="1933"/>
                  </a:cubicBezTo>
                  <a:cubicBezTo>
                    <a:pt x="0" y="3008"/>
                    <a:pt x="866" y="3873"/>
                    <a:pt x="1941" y="3873"/>
                  </a:cubicBezTo>
                  <a:cubicBezTo>
                    <a:pt x="3008" y="3873"/>
                    <a:pt x="3874" y="3008"/>
                    <a:pt x="3874" y="1933"/>
                  </a:cubicBezTo>
                  <a:cubicBezTo>
                    <a:pt x="3874" y="866"/>
                    <a:pt x="3008" y="0"/>
                    <a:pt x="1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solidFill>
                    <a:srgbClr val="4D4F40"/>
                  </a:solidFill>
                  <a:latin typeface="Chau Philomene One"/>
                  <a:ea typeface="Chau Philomene One"/>
                  <a:cs typeface="Chau Philomene One"/>
                  <a:sym typeface="Chau Philomene One"/>
                </a:rPr>
                <a:t> Level 3</a:t>
              </a:r>
              <a:endParaRPr sz="2000" dirty="0">
                <a:solidFill>
                  <a:srgbClr val="4D4F40"/>
                </a:solidFill>
                <a:latin typeface="Chau Philomene One"/>
                <a:ea typeface="Chau Philomene One"/>
                <a:cs typeface="Chau Philomene One"/>
                <a:sym typeface="Chau Philomene One"/>
              </a:endParaRPr>
            </a:p>
          </p:txBody>
        </p:sp>
      </p:grpSp>
      <p:grpSp>
        <p:nvGrpSpPr>
          <p:cNvPr id="28" name="Google Shape;1525;p60"/>
          <p:cNvGrpSpPr/>
          <p:nvPr/>
        </p:nvGrpSpPr>
        <p:grpSpPr>
          <a:xfrm>
            <a:off x="591311" y="3963463"/>
            <a:ext cx="3460841" cy="1167663"/>
            <a:chOff x="4047975" y="3769179"/>
            <a:chExt cx="343175" cy="132000"/>
          </a:xfrm>
        </p:grpSpPr>
        <p:grpSp>
          <p:nvGrpSpPr>
            <p:cNvPr id="29" name="Google Shape;1526;p60"/>
            <p:cNvGrpSpPr/>
            <p:nvPr/>
          </p:nvGrpSpPr>
          <p:grpSpPr>
            <a:xfrm>
              <a:off x="4047975" y="3769179"/>
              <a:ext cx="343175" cy="132000"/>
              <a:chOff x="4047975" y="3769179"/>
              <a:chExt cx="343175" cy="132000"/>
            </a:xfrm>
          </p:grpSpPr>
          <p:sp>
            <p:nvSpPr>
              <p:cNvPr id="31" name="Google Shape;1527;p60"/>
              <p:cNvSpPr/>
              <p:nvPr/>
            </p:nvSpPr>
            <p:spPr>
              <a:xfrm>
                <a:off x="4119925" y="3790775"/>
                <a:ext cx="271225" cy="86025"/>
              </a:xfrm>
              <a:custGeom>
                <a:avLst/>
                <a:gdLst/>
                <a:ahLst/>
                <a:cxnLst/>
                <a:rect l="l" t="t" r="r" b="b"/>
                <a:pathLst>
                  <a:path w="10849" h="3441" extrusionOk="0">
                    <a:moveTo>
                      <a:pt x="1" y="1"/>
                    </a:moveTo>
                    <a:lnTo>
                      <a:pt x="1" y="3441"/>
                    </a:lnTo>
                    <a:lnTo>
                      <a:pt x="9752" y="3441"/>
                    </a:lnTo>
                    <a:lnTo>
                      <a:pt x="10848" y="1703"/>
                    </a:lnTo>
                    <a:lnTo>
                      <a:pt x="9752" y="1"/>
                    </a:lnTo>
                    <a:close/>
                  </a:path>
                </a:pathLst>
              </a:custGeom>
              <a:solidFill>
                <a:schemeClr val="tx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528;p60"/>
              <p:cNvGrpSpPr/>
              <p:nvPr/>
            </p:nvGrpSpPr>
            <p:grpSpPr>
              <a:xfrm>
                <a:off x="4047975" y="3769179"/>
                <a:ext cx="312618" cy="132000"/>
                <a:chOff x="4047975" y="3635175"/>
                <a:chExt cx="312618" cy="132000"/>
              </a:xfrm>
            </p:grpSpPr>
            <p:sp>
              <p:nvSpPr>
                <p:cNvPr id="33" name="Google Shape;1529;p60"/>
                <p:cNvSpPr/>
                <p:nvPr/>
              </p:nvSpPr>
              <p:spPr>
                <a:xfrm>
                  <a:off x="4113425" y="3635175"/>
                  <a:ext cx="247168" cy="46900"/>
                </a:xfrm>
                <a:custGeom>
                  <a:avLst/>
                  <a:gdLst/>
                  <a:ahLst/>
                  <a:cxnLst/>
                  <a:rect l="l" t="t" r="r" b="b"/>
                  <a:pathLst>
                    <a:path w="8909" h="1876" extrusionOk="0">
                      <a:moveTo>
                        <a:pt x="1" y="0"/>
                      </a:moveTo>
                      <a:lnTo>
                        <a:pt x="1" y="1875"/>
                      </a:lnTo>
                      <a:lnTo>
                        <a:pt x="8209" y="1875"/>
                      </a:lnTo>
                      <a:lnTo>
                        <a:pt x="8908" y="931"/>
                      </a:lnTo>
                      <a:lnTo>
                        <a:pt x="8209" y="0"/>
                      </a:ln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           </a:t>
                  </a:r>
                  <a:r>
                    <a:rPr lang="en-US" dirty="0" smtClean="0">
                      <a:solidFill>
                        <a:schemeClr val="bg1"/>
                      </a:solidFill>
                      <a:latin typeface="Chau Philomene One" panose="020B0604020202020204" charset="0"/>
                    </a:rPr>
                    <a:t>Out of scope Keywords</a:t>
                  </a:r>
                  <a:endParaRPr dirty="0">
                    <a:solidFill>
                      <a:schemeClr val="bg1"/>
                    </a:solidFill>
                    <a:latin typeface="Chau Philomene One" panose="020B0604020202020204" charset="0"/>
                  </a:endParaRPr>
                </a:p>
              </p:txBody>
            </p:sp>
            <p:sp>
              <p:nvSpPr>
                <p:cNvPr id="34" name="Google Shape;1530;p60"/>
                <p:cNvSpPr/>
                <p:nvPr/>
              </p:nvSpPr>
              <p:spPr>
                <a:xfrm>
                  <a:off x="4047975" y="3635175"/>
                  <a:ext cx="132025" cy="132000"/>
                </a:xfrm>
                <a:custGeom>
                  <a:avLst/>
                  <a:gdLst/>
                  <a:ahLst/>
                  <a:cxnLst/>
                  <a:rect l="l" t="t" r="r" b="b"/>
                  <a:pathLst>
                    <a:path w="5281" h="5280" extrusionOk="0">
                      <a:moveTo>
                        <a:pt x="2641" y="0"/>
                      </a:moveTo>
                      <a:cubicBezTo>
                        <a:pt x="1176" y="0"/>
                        <a:pt x="1" y="1183"/>
                        <a:pt x="1" y="2640"/>
                      </a:cubicBezTo>
                      <a:cubicBezTo>
                        <a:pt x="1" y="4097"/>
                        <a:pt x="1176" y="5280"/>
                        <a:pt x="2641" y="5280"/>
                      </a:cubicBezTo>
                      <a:cubicBezTo>
                        <a:pt x="4098" y="5280"/>
                        <a:pt x="5280" y="4097"/>
                        <a:pt x="5280" y="2640"/>
                      </a:cubicBezTo>
                      <a:cubicBezTo>
                        <a:pt x="5280" y="1183"/>
                        <a:pt x="4098" y="0"/>
                        <a:pt x="2641"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1531;p60"/>
            <p:cNvSpPr/>
            <p:nvPr/>
          </p:nvSpPr>
          <p:spPr>
            <a:xfrm>
              <a:off x="4065475" y="3787800"/>
              <a:ext cx="96850" cy="96850"/>
            </a:xfrm>
            <a:custGeom>
              <a:avLst/>
              <a:gdLst/>
              <a:ahLst/>
              <a:cxnLst/>
              <a:rect l="l" t="t" r="r" b="b"/>
              <a:pathLst>
                <a:path w="3874" h="3874" extrusionOk="0">
                  <a:moveTo>
                    <a:pt x="1941" y="0"/>
                  </a:moveTo>
                  <a:cubicBezTo>
                    <a:pt x="866" y="0"/>
                    <a:pt x="0" y="866"/>
                    <a:pt x="0" y="1933"/>
                  </a:cubicBezTo>
                  <a:cubicBezTo>
                    <a:pt x="0" y="3008"/>
                    <a:pt x="866" y="3873"/>
                    <a:pt x="1941" y="3873"/>
                  </a:cubicBezTo>
                  <a:cubicBezTo>
                    <a:pt x="3008" y="3873"/>
                    <a:pt x="3874" y="3008"/>
                    <a:pt x="3874" y="1933"/>
                  </a:cubicBezTo>
                  <a:cubicBezTo>
                    <a:pt x="3874" y="866"/>
                    <a:pt x="3008" y="0"/>
                    <a:pt x="1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solidFill>
                    <a:srgbClr val="4D4F40"/>
                  </a:solidFill>
                  <a:latin typeface="Chau Philomene One"/>
                  <a:ea typeface="Chau Philomene One"/>
                  <a:cs typeface="Chau Philomene One"/>
                  <a:sym typeface="Chau Philomene One"/>
                </a:rPr>
                <a:t> Level 4</a:t>
              </a:r>
              <a:endParaRPr sz="2000" dirty="0">
                <a:solidFill>
                  <a:srgbClr val="4D4F40"/>
                </a:solidFill>
                <a:latin typeface="Chau Philomene One"/>
                <a:ea typeface="Chau Philomene One"/>
                <a:cs typeface="Chau Philomene One"/>
                <a:sym typeface="Chau Philomene One"/>
              </a:endParaRPr>
            </a:p>
          </p:txBody>
        </p:sp>
      </p:grpSp>
      <p:sp>
        <p:nvSpPr>
          <p:cNvPr id="35" name="Ορθογώνιο 34"/>
          <p:cNvSpPr/>
          <p:nvPr/>
        </p:nvSpPr>
        <p:spPr>
          <a:xfrm>
            <a:off x="1922752" y="2336381"/>
            <a:ext cx="1850671" cy="461665"/>
          </a:xfrm>
          <a:prstGeom prst="rect">
            <a:avLst/>
          </a:prstGeom>
        </p:spPr>
        <p:txBody>
          <a:bodyPr wrap="square">
            <a:spAutoFit/>
          </a:bodyPr>
          <a:lstStyle/>
          <a:p>
            <a:pPr algn="just"/>
            <a:r>
              <a:rPr lang="en-US" sz="600" dirty="0">
                <a:solidFill>
                  <a:srgbClr val="4D4F40"/>
                </a:solidFill>
                <a:latin typeface="Rokkitt Light" panose="020B0604020202020204" charset="0"/>
                <a:ea typeface="Chau Philomene One"/>
                <a:cs typeface="Chau Philomene One"/>
              </a:rPr>
              <a:t>(“region” OR “regional context” OR “regional level” OR “</a:t>
            </a:r>
            <a:r>
              <a:rPr lang="en-US" sz="600" dirty="0" err="1">
                <a:solidFill>
                  <a:srgbClr val="4D4F40"/>
                </a:solidFill>
                <a:latin typeface="Rokkitt Light" panose="020B0604020202020204" charset="0"/>
                <a:ea typeface="Chau Philomene One"/>
                <a:cs typeface="Chau Philomene One"/>
              </a:rPr>
              <a:t>meso</a:t>
            </a:r>
            <a:r>
              <a:rPr lang="en-US" sz="600" dirty="0">
                <a:solidFill>
                  <a:srgbClr val="4D4F40"/>
                </a:solidFill>
                <a:latin typeface="Rokkitt Light" panose="020B0604020202020204" charset="0"/>
                <a:ea typeface="Chau Philomene One"/>
                <a:cs typeface="Chau Philomene One"/>
              </a:rPr>
              <a:t> level” OR “macro level” </a:t>
            </a:r>
            <a:r>
              <a:rPr lang="en-US" sz="600" dirty="0" smtClean="0">
                <a:solidFill>
                  <a:srgbClr val="4D4F40"/>
                </a:solidFill>
                <a:latin typeface="Rokkitt Light" panose="020B0604020202020204" charset="0"/>
                <a:ea typeface="Chau Philomene One"/>
                <a:cs typeface="Chau Philomene One"/>
              </a:rPr>
              <a:t>OR “regional </a:t>
            </a:r>
            <a:r>
              <a:rPr lang="en-US" sz="600" dirty="0">
                <a:solidFill>
                  <a:srgbClr val="4D4F40"/>
                </a:solidFill>
                <a:latin typeface="Rokkitt Light" panose="020B0604020202020204" charset="0"/>
                <a:ea typeface="Chau Philomene One"/>
                <a:cs typeface="Chau Philomene One"/>
              </a:rPr>
              <a:t>development” OR “regional action plan” OR “regional strategy”)</a:t>
            </a:r>
            <a:endParaRPr lang="el-GR" sz="600" dirty="0">
              <a:solidFill>
                <a:srgbClr val="4D4F40"/>
              </a:solidFill>
              <a:latin typeface="Chau Philomene One"/>
              <a:ea typeface="Chau Philomene One"/>
              <a:cs typeface="Chau Philomene One"/>
            </a:endParaRPr>
          </a:p>
        </p:txBody>
      </p:sp>
      <p:sp>
        <p:nvSpPr>
          <p:cNvPr id="36" name="Ορθογώνιο 35"/>
          <p:cNvSpPr/>
          <p:nvPr/>
        </p:nvSpPr>
        <p:spPr>
          <a:xfrm>
            <a:off x="1911312" y="3362115"/>
            <a:ext cx="1850671" cy="553998"/>
          </a:xfrm>
          <a:prstGeom prst="rect">
            <a:avLst/>
          </a:prstGeom>
        </p:spPr>
        <p:txBody>
          <a:bodyPr wrap="square">
            <a:spAutoFit/>
          </a:bodyPr>
          <a:lstStyle/>
          <a:p>
            <a:pPr algn="just"/>
            <a:r>
              <a:rPr lang="en-US" sz="600" dirty="0">
                <a:solidFill>
                  <a:srgbClr val="4D4F40"/>
                </a:solidFill>
                <a:latin typeface="Rokkitt Light" panose="020B0604020202020204" charset="0"/>
                <a:ea typeface="Chau Philomene One"/>
                <a:cs typeface="Chau Philomene One"/>
              </a:rPr>
              <a:t>(“policy” OR “policy development” OR “policy mechanisms” OR “regional policy OR </a:t>
            </a:r>
            <a:r>
              <a:rPr lang="en-US" sz="600" dirty="0" smtClean="0">
                <a:solidFill>
                  <a:srgbClr val="4D4F40"/>
                </a:solidFill>
                <a:latin typeface="Rokkitt Light" panose="020B0604020202020204" charset="0"/>
                <a:ea typeface="Chau Philomene One"/>
                <a:cs typeface="Chau Philomene One"/>
              </a:rPr>
              <a:t>regional policies</a:t>
            </a:r>
            <a:r>
              <a:rPr lang="en-US" sz="600" dirty="0">
                <a:solidFill>
                  <a:srgbClr val="4D4F40"/>
                </a:solidFill>
                <a:latin typeface="Rokkitt Light" panose="020B0604020202020204" charset="0"/>
                <a:ea typeface="Chau Philomene One"/>
                <a:cs typeface="Chau Philomene One"/>
              </a:rPr>
              <a:t>” OR “regulations” OR “legislation” OR “government” OR “governance </a:t>
            </a:r>
            <a:r>
              <a:rPr lang="en-US" sz="600" dirty="0" smtClean="0">
                <a:solidFill>
                  <a:srgbClr val="4D4F40"/>
                </a:solidFill>
                <a:latin typeface="Rokkitt Light" panose="020B0604020202020204" charset="0"/>
                <a:ea typeface="Chau Philomene One"/>
                <a:cs typeface="Chau Philomene One"/>
              </a:rPr>
              <a:t>models” OR “governance </a:t>
            </a:r>
            <a:r>
              <a:rPr lang="en-US" sz="600" dirty="0">
                <a:solidFill>
                  <a:srgbClr val="4D4F40"/>
                </a:solidFill>
                <a:latin typeface="Rokkitt Light" panose="020B0604020202020204" charset="0"/>
                <a:ea typeface="Chau Philomene One"/>
                <a:cs typeface="Chau Philomene One"/>
              </a:rPr>
              <a:t>structure” OR “institutions”)</a:t>
            </a:r>
            <a:endParaRPr lang="el-GR" sz="600" dirty="0">
              <a:solidFill>
                <a:srgbClr val="4D4F40"/>
              </a:solidFill>
              <a:latin typeface="Chau Philomene One"/>
              <a:ea typeface="Chau Philomene One"/>
              <a:cs typeface="Chau Philomene One"/>
            </a:endParaRPr>
          </a:p>
        </p:txBody>
      </p:sp>
      <p:sp>
        <p:nvSpPr>
          <p:cNvPr id="37" name="Ορθογώνιο 36"/>
          <p:cNvSpPr/>
          <p:nvPr/>
        </p:nvSpPr>
        <p:spPr>
          <a:xfrm>
            <a:off x="1922753" y="4384501"/>
            <a:ext cx="1850671" cy="461665"/>
          </a:xfrm>
          <a:prstGeom prst="rect">
            <a:avLst/>
          </a:prstGeom>
        </p:spPr>
        <p:txBody>
          <a:bodyPr wrap="square">
            <a:spAutoFit/>
          </a:bodyPr>
          <a:lstStyle/>
          <a:p>
            <a:pPr algn="just"/>
            <a:r>
              <a:rPr lang="en-US" sz="600" dirty="0">
                <a:solidFill>
                  <a:srgbClr val="4D4F40"/>
                </a:solidFill>
                <a:latin typeface="Rokkitt Light" panose="020B0604020202020204" charset="0"/>
                <a:ea typeface="Chau Philomene One"/>
                <a:cs typeface="Chau Philomene One"/>
              </a:rPr>
              <a:t>(“consumer” OR “company level” OR “supply chain” OR “CSC” OR “micro level” OR “business</a:t>
            </a:r>
          </a:p>
          <a:p>
            <a:pPr algn="just"/>
            <a:r>
              <a:rPr lang="en-US" sz="600" dirty="0">
                <a:solidFill>
                  <a:srgbClr val="4D4F40"/>
                </a:solidFill>
                <a:latin typeface="Rokkitt Light" panose="020B0604020202020204" charset="0"/>
                <a:ea typeface="Chau Philomene One"/>
                <a:cs typeface="Chau Philomene One"/>
              </a:rPr>
              <a:t>model” OR “operations” OR “logistics” OR “Life Cycle Assessment” OR “LCA” OR “engineering”)</a:t>
            </a:r>
            <a:endParaRPr lang="el-GR" sz="600" dirty="0">
              <a:solidFill>
                <a:srgbClr val="4D4F40"/>
              </a:solidFill>
              <a:latin typeface="Chau Philomene One"/>
              <a:ea typeface="Chau Philomene One"/>
              <a:cs typeface="Chau Philomene One"/>
            </a:endParaRP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306" y="905351"/>
            <a:ext cx="1343792" cy="1129054"/>
          </a:xfrm>
          <a:prstGeom prst="rect">
            <a:avLst/>
          </a:prstGeom>
        </p:spPr>
      </p:pic>
      <p:grpSp>
        <p:nvGrpSpPr>
          <p:cNvPr id="39" name="Ομάδα 38"/>
          <p:cNvGrpSpPr/>
          <p:nvPr/>
        </p:nvGrpSpPr>
        <p:grpSpPr>
          <a:xfrm>
            <a:off x="7340850" y="3372678"/>
            <a:ext cx="1803150" cy="1692613"/>
            <a:chOff x="6638473" y="2087220"/>
            <a:chExt cx="1803150" cy="1692613"/>
          </a:xfrm>
        </p:grpSpPr>
        <p:sp>
          <p:nvSpPr>
            <p:cNvPr id="40" name="Google Shape;134;p27"/>
            <p:cNvSpPr/>
            <p:nvPr/>
          </p:nvSpPr>
          <p:spPr>
            <a:xfrm>
              <a:off x="6733570" y="2087220"/>
              <a:ext cx="1626460"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41" name="Google Shape;171;p30"/>
            <p:cNvSpPr txBox="1">
              <a:spLocks/>
            </p:cNvSpPr>
            <p:nvPr/>
          </p:nvSpPr>
          <p:spPr>
            <a:xfrm>
              <a:off x="6638473" y="2563197"/>
              <a:ext cx="1803150" cy="114208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0" dirty="0" smtClean="0">
                  <a:solidFill>
                    <a:srgbClr val="F8FFF5"/>
                  </a:solidFill>
                </a:rPr>
                <a:t>02</a:t>
              </a:r>
              <a:endParaRPr lang="en-US" sz="10000" dirty="0">
                <a:solidFill>
                  <a:srgbClr val="F8FFF5"/>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50"/>
          <p:cNvSpPr txBox="1">
            <a:spLocks noGrp="1"/>
          </p:cNvSpPr>
          <p:nvPr>
            <p:ph type="subTitle" idx="1"/>
          </p:nvPr>
        </p:nvSpPr>
        <p:spPr>
          <a:xfrm>
            <a:off x="6225234" y="1953512"/>
            <a:ext cx="3035807" cy="27286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100" dirty="0">
                <a:solidFill>
                  <a:srgbClr val="4D4F40"/>
                </a:solidFill>
                <a:latin typeface="Chau Philomene One"/>
                <a:ea typeface="Chau Philomene One"/>
                <a:cs typeface="Chau Philomene One"/>
                <a:sym typeface="Arial"/>
              </a:rPr>
              <a:t>Criteria: Is it paper related to CE implementation?</a:t>
            </a:r>
          </a:p>
          <a:p>
            <a:pPr marL="0" lvl="0" indent="0" algn="l" rtl="0">
              <a:spcBef>
                <a:spcPts val="0"/>
              </a:spcBef>
              <a:spcAft>
                <a:spcPts val="0"/>
              </a:spcAft>
              <a:buNone/>
            </a:pPr>
            <a:endParaRPr lang="en-US" sz="900" dirty="0"/>
          </a:p>
        </p:txBody>
      </p:sp>
      <p:sp>
        <p:nvSpPr>
          <p:cNvPr id="788" name="Google Shape;788;p50"/>
          <p:cNvSpPr txBox="1">
            <a:spLocks noGrp="1"/>
          </p:cNvSpPr>
          <p:nvPr>
            <p:ph type="title"/>
          </p:nvPr>
        </p:nvSpPr>
        <p:spPr>
          <a:xfrm>
            <a:off x="6225235" y="1568828"/>
            <a:ext cx="2918765" cy="35524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1800" dirty="0" smtClean="0">
                <a:solidFill>
                  <a:srgbClr val="F8FFF5"/>
                </a:solidFill>
              </a:rPr>
              <a:t>Manual Screening - Abstract</a:t>
            </a:r>
            <a:endParaRPr sz="1800" dirty="0">
              <a:solidFill>
                <a:srgbClr val="F8FFF5"/>
              </a:solidFill>
            </a:endParaRPr>
          </a:p>
        </p:txBody>
      </p:sp>
      <p:pic>
        <p:nvPicPr>
          <p:cNvPr id="797" name="Google Shape;797;p50"/>
          <p:cNvPicPr preferRelativeResize="0"/>
          <p:nvPr/>
        </p:nvPicPr>
        <p:blipFill rotWithShape="1">
          <a:blip r:embed="rId3">
            <a:alphaModFix/>
          </a:blip>
          <a:srcRect t="110" r="75264" b="47329"/>
          <a:stretch/>
        </p:blipFill>
        <p:spPr>
          <a:xfrm>
            <a:off x="0" y="1"/>
            <a:ext cx="1152298" cy="3492894"/>
          </a:xfrm>
          <a:prstGeom prst="rect">
            <a:avLst/>
          </a:prstGeom>
          <a:noFill/>
          <a:ln>
            <a:noFill/>
          </a:ln>
        </p:spPr>
      </p:pic>
      <p:sp>
        <p:nvSpPr>
          <p:cNvPr id="798" name="Google Shape;798;p50"/>
          <p:cNvSpPr/>
          <p:nvPr/>
        </p:nvSpPr>
        <p:spPr>
          <a:xfrm flipH="1">
            <a:off x="0" y="0"/>
            <a:ext cx="1152300" cy="3492900"/>
          </a:xfrm>
          <a:prstGeom prst="rect">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328" y="83137"/>
            <a:ext cx="4944305" cy="3144297"/>
          </a:xfrm>
          <a:prstGeom prst="rect">
            <a:avLst/>
          </a:prstGeom>
        </p:spPr>
      </p:pic>
      <p:sp>
        <p:nvSpPr>
          <p:cNvPr id="15" name="Google Shape;1311;p59"/>
          <p:cNvSpPr/>
          <p:nvPr/>
        </p:nvSpPr>
        <p:spPr>
          <a:xfrm rot="14570243">
            <a:off x="4227913" y="2507803"/>
            <a:ext cx="1309966" cy="2378197"/>
          </a:xfrm>
          <a:custGeom>
            <a:avLst/>
            <a:gdLst/>
            <a:ahLst/>
            <a:cxnLst/>
            <a:rect l="l" t="t" r="r" b="b"/>
            <a:pathLst>
              <a:path w="20063" h="15295" extrusionOk="0">
                <a:moveTo>
                  <a:pt x="10657" y="1"/>
                </a:moveTo>
                <a:cubicBezTo>
                  <a:pt x="5482" y="1"/>
                  <a:pt x="1229" y="4371"/>
                  <a:pt x="2698" y="11301"/>
                </a:cubicBezTo>
                <a:lnTo>
                  <a:pt x="1" y="11404"/>
                </a:lnTo>
                <a:lnTo>
                  <a:pt x="5762" y="15295"/>
                </a:lnTo>
                <a:lnTo>
                  <a:pt x="6899" y="9166"/>
                </a:lnTo>
                <a:lnTo>
                  <a:pt x="4924" y="10543"/>
                </a:lnTo>
                <a:cubicBezTo>
                  <a:pt x="2470" y="5336"/>
                  <a:pt x="6367" y="689"/>
                  <a:pt x="11516" y="689"/>
                </a:cubicBezTo>
                <a:cubicBezTo>
                  <a:pt x="14266" y="689"/>
                  <a:pt x="17374" y="2014"/>
                  <a:pt x="20063" y="5287"/>
                </a:cubicBezTo>
                <a:cubicBezTo>
                  <a:pt x="17311" y="1626"/>
                  <a:pt x="13813" y="1"/>
                  <a:pt x="10657" y="1"/>
                </a:cubicBez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7;p50"/>
          <p:cNvSpPr txBox="1">
            <a:spLocks/>
          </p:cNvSpPr>
          <p:nvPr/>
        </p:nvSpPr>
        <p:spPr>
          <a:xfrm>
            <a:off x="6715352" y="2115476"/>
            <a:ext cx="2801721" cy="139715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4D4F40"/>
              </a:buClr>
              <a:buSzPts val="1200"/>
              <a:buFont typeface="Rokkitt Light"/>
              <a:buNone/>
              <a:defRPr sz="1000" b="0" i="0" u="none" strike="noStrike" cap="none">
                <a:solidFill>
                  <a:srgbClr val="F8FFF5"/>
                </a:solidFill>
                <a:latin typeface="Rokkitt Light"/>
                <a:ea typeface="Rokkitt Light"/>
                <a:cs typeface="Rokkitt Light"/>
                <a:sym typeface="Rokkitt Light"/>
              </a:defRPr>
            </a:lvl1pPr>
            <a:lvl2pPr marL="914400" marR="0" lvl="1"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2pPr>
            <a:lvl3pPr marL="1371600" marR="0" lvl="2"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3pPr>
            <a:lvl4pPr marL="1828800" marR="0" lvl="3"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4pPr>
            <a:lvl5pPr marL="2286000" marR="0" lvl="4"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5pPr>
            <a:lvl6pPr marL="2743200" marR="0" lvl="5"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6pPr>
            <a:lvl7pPr marL="3200400" marR="0" lvl="6"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7pPr>
            <a:lvl8pPr marL="3657600" marR="0" lvl="7"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8pPr>
            <a:lvl9pPr marL="4114800" marR="0" lvl="8"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9pPr>
          </a:lstStyle>
          <a:p>
            <a:pPr marL="0" lvl="0" indent="0">
              <a:lnSpc>
                <a:spcPct val="200000"/>
              </a:lnSpc>
            </a:pPr>
            <a:r>
              <a:rPr lang="en-US" dirty="0"/>
              <a:t>NO – excluded </a:t>
            </a:r>
            <a:r>
              <a:rPr lang="en-US" dirty="0" smtClean="0"/>
              <a:t>                  </a:t>
            </a:r>
            <a:r>
              <a:rPr lang="en-US" b="1" dirty="0" smtClean="0"/>
              <a:t>366</a:t>
            </a:r>
            <a:r>
              <a:rPr lang="en-US" dirty="0" smtClean="0"/>
              <a:t>          </a:t>
            </a:r>
            <a:endParaRPr lang="en-US" dirty="0"/>
          </a:p>
          <a:p>
            <a:pPr marL="0" lvl="0" indent="0">
              <a:lnSpc>
                <a:spcPct val="200000"/>
              </a:lnSpc>
            </a:pPr>
            <a:r>
              <a:rPr lang="en-US" dirty="0"/>
              <a:t>YES (Low) – excluded </a:t>
            </a:r>
            <a:r>
              <a:rPr lang="en-US" dirty="0" smtClean="0"/>
              <a:t>          </a:t>
            </a:r>
            <a:r>
              <a:rPr lang="en-US" b="1" dirty="0" smtClean="0"/>
              <a:t>99</a:t>
            </a:r>
            <a:endParaRPr lang="en-US" b="1" dirty="0"/>
          </a:p>
          <a:p>
            <a:pPr marL="0" lvl="0" indent="0">
              <a:lnSpc>
                <a:spcPct val="200000"/>
              </a:lnSpc>
            </a:pPr>
            <a:r>
              <a:rPr lang="en-US" dirty="0"/>
              <a:t>YES (Medium) – kept </a:t>
            </a:r>
            <a:r>
              <a:rPr lang="en-US" dirty="0" smtClean="0"/>
              <a:t>         </a:t>
            </a:r>
            <a:r>
              <a:rPr lang="en-US" b="1" dirty="0" smtClean="0"/>
              <a:t>509</a:t>
            </a:r>
            <a:endParaRPr lang="en-US" b="1" dirty="0"/>
          </a:p>
          <a:p>
            <a:pPr marL="0" lvl="0" indent="0">
              <a:lnSpc>
                <a:spcPct val="200000"/>
              </a:lnSpc>
            </a:pPr>
            <a:r>
              <a:rPr lang="en-US" dirty="0"/>
              <a:t>YES (High) </a:t>
            </a:r>
            <a:r>
              <a:rPr lang="en-US" dirty="0" smtClean="0"/>
              <a:t>–</a:t>
            </a:r>
            <a:r>
              <a:rPr lang="en-US" dirty="0"/>
              <a:t> </a:t>
            </a:r>
            <a:r>
              <a:rPr lang="en-US" dirty="0" smtClean="0"/>
              <a:t>kept               </a:t>
            </a:r>
            <a:r>
              <a:rPr lang="en-US" b="1" dirty="0" smtClean="0">
                <a:effectLst>
                  <a:outerShdw blurRad="38100" dist="38100" dir="2700000" algn="tl">
                    <a:srgbClr val="000000">
                      <a:alpha val="43137"/>
                    </a:srgbClr>
                  </a:outerShdw>
                </a:effectLst>
              </a:rPr>
              <a:t>100</a:t>
            </a:r>
            <a:endParaRPr lang="en-US" b="1" dirty="0">
              <a:effectLst>
                <a:outerShdw blurRad="38100" dist="38100" dir="2700000" algn="tl">
                  <a:srgbClr val="000000">
                    <a:alpha val="43137"/>
                  </a:srgbClr>
                </a:outerShdw>
              </a:effectLst>
            </a:endParaRPr>
          </a:p>
          <a:p>
            <a:pPr marL="0" indent="0"/>
            <a:endParaRPr lang="en-US" dirty="0" smtClean="0"/>
          </a:p>
        </p:txBody>
      </p:sp>
      <p:grpSp>
        <p:nvGrpSpPr>
          <p:cNvPr id="7" name="Ομάδα 6"/>
          <p:cNvGrpSpPr/>
          <p:nvPr/>
        </p:nvGrpSpPr>
        <p:grpSpPr>
          <a:xfrm>
            <a:off x="6362248" y="2806739"/>
            <a:ext cx="278523" cy="234084"/>
            <a:chOff x="6362248" y="2806739"/>
            <a:chExt cx="278523" cy="234084"/>
          </a:xfrm>
        </p:grpSpPr>
        <p:sp>
          <p:nvSpPr>
            <p:cNvPr id="27" name="Google Shape;5928;p64"/>
            <p:cNvSpPr/>
            <p:nvPr/>
          </p:nvSpPr>
          <p:spPr>
            <a:xfrm>
              <a:off x="6476584" y="2903090"/>
              <a:ext cx="49852" cy="41383"/>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929;p64"/>
            <p:cNvSpPr/>
            <p:nvPr/>
          </p:nvSpPr>
          <p:spPr>
            <a:xfrm>
              <a:off x="6362248" y="2806739"/>
              <a:ext cx="278523" cy="234084"/>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Ομάδα 5"/>
          <p:cNvGrpSpPr/>
          <p:nvPr/>
        </p:nvGrpSpPr>
        <p:grpSpPr>
          <a:xfrm>
            <a:off x="6368618" y="3108976"/>
            <a:ext cx="278523" cy="234084"/>
            <a:chOff x="6368618" y="3108976"/>
            <a:chExt cx="278523" cy="234084"/>
          </a:xfrm>
        </p:grpSpPr>
        <p:sp>
          <p:nvSpPr>
            <p:cNvPr id="30" name="Google Shape;5928;p64"/>
            <p:cNvSpPr/>
            <p:nvPr/>
          </p:nvSpPr>
          <p:spPr>
            <a:xfrm>
              <a:off x="6482954" y="3205327"/>
              <a:ext cx="49852" cy="41383"/>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929;p64"/>
            <p:cNvSpPr/>
            <p:nvPr/>
          </p:nvSpPr>
          <p:spPr>
            <a:xfrm>
              <a:off x="6368618" y="3108976"/>
              <a:ext cx="278523" cy="234084"/>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Ομάδα 4"/>
          <p:cNvGrpSpPr/>
          <p:nvPr/>
        </p:nvGrpSpPr>
        <p:grpSpPr>
          <a:xfrm>
            <a:off x="6362247" y="2496743"/>
            <a:ext cx="278523" cy="234084"/>
            <a:chOff x="6362247" y="2496743"/>
            <a:chExt cx="278523" cy="234084"/>
          </a:xfrm>
        </p:grpSpPr>
        <p:sp>
          <p:nvSpPr>
            <p:cNvPr id="33" name="Google Shape;5928;p64"/>
            <p:cNvSpPr/>
            <p:nvPr/>
          </p:nvSpPr>
          <p:spPr>
            <a:xfrm>
              <a:off x="6476583" y="2593094"/>
              <a:ext cx="49852" cy="41383"/>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29;p64"/>
            <p:cNvSpPr/>
            <p:nvPr/>
          </p:nvSpPr>
          <p:spPr>
            <a:xfrm>
              <a:off x="6362247" y="2496743"/>
              <a:ext cx="278523" cy="234084"/>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Ομάδα 3"/>
          <p:cNvGrpSpPr/>
          <p:nvPr/>
        </p:nvGrpSpPr>
        <p:grpSpPr>
          <a:xfrm>
            <a:off x="6362246" y="2197381"/>
            <a:ext cx="278523" cy="234084"/>
            <a:chOff x="6362246" y="2197381"/>
            <a:chExt cx="278523" cy="234084"/>
          </a:xfrm>
        </p:grpSpPr>
        <p:sp>
          <p:nvSpPr>
            <p:cNvPr id="36" name="Google Shape;5928;p64"/>
            <p:cNvSpPr/>
            <p:nvPr/>
          </p:nvSpPr>
          <p:spPr>
            <a:xfrm>
              <a:off x="6476582" y="2293732"/>
              <a:ext cx="49852" cy="41383"/>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29;p64"/>
            <p:cNvSpPr/>
            <p:nvPr/>
          </p:nvSpPr>
          <p:spPr>
            <a:xfrm>
              <a:off x="6362246" y="2197381"/>
              <a:ext cx="278523" cy="234084"/>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Ορθογώνιο 2"/>
          <p:cNvSpPr/>
          <p:nvPr/>
        </p:nvSpPr>
        <p:spPr>
          <a:xfrm>
            <a:off x="6369395" y="3085891"/>
            <a:ext cx="2276783" cy="283087"/>
          </a:xfrm>
          <a:prstGeom prst="rect">
            <a:avLst/>
          </a:prstGeom>
          <a:no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Google Shape;787;p50"/>
          <p:cNvSpPr txBox="1">
            <a:spLocks/>
          </p:cNvSpPr>
          <p:nvPr/>
        </p:nvSpPr>
        <p:spPr>
          <a:xfrm>
            <a:off x="6239865" y="3911755"/>
            <a:ext cx="3035807" cy="2728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4D4F40"/>
              </a:buClr>
              <a:buSzPts val="1200"/>
              <a:buFont typeface="Rokkitt Light"/>
              <a:buNone/>
              <a:defRPr sz="1000" b="0" i="0" u="none" strike="noStrike" cap="none">
                <a:solidFill>
                  <a:srgbClr val="F8FFF5"/>
                </a:solidFill>
                <a:latin typeface="Rokkitt Light"/>
                <a:ea typeface="Rokkitt Light"/>
                <a:cs typeface="Rokkitt Light"/>
                <a:sym typeface="Rokkitt Light"/>
              </a:defRPr>
            </a:lvl1pPr>
            <a:lvl2pPr marL="914400" marR="0" lvl="1"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2pPr>
            <a:lvl3pPr marL="1371600" marR="0" lvl="2"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3pPr>
            <a:lvl4pPr marL="1828800" marR="0" lvl="3"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4pPr>
            <a:lvl5pPr marL="2286000" marR="0" lvl="4"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5pPr>
            <a:lvl6pPr marL="2743200" marR="0" lvl="5"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6pPr>
            <a:lvl7pPr marL="3200400" marR="0" lvl="6"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7pPr>
            <a:lvl8pPr marL="3657600" marR="0" lvl="7"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8pPr>
            <a:lvl9pPr marL="4114800" marR="0" lvl="8"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9pPr>
          </a:lstStyle>
          <a:p>
            <a:pPr marL="0" indent="0"/>
            <a:r>
              <a:rPr lang="en-US" sz="1100" dirty="0" smtClean="0">
                <a:solidFill>
                  <a:srgbClr val="4D4F40"/>
                </a:solidFill>
                <a:latin typeface="Chau Philomene One"/>
                <a:ea typeface="Chau Philomene One"/>
                <a:cs typeface="Chau Philomene One"/>
                <a:sym typeface="Arial"/>
              </a:rPr>
              <a:t>Criteria: Is the paper referring to regional CE implementation (or provides some considerations)?</a:t>
            </a:r>
          </a:p>
          <a:p>
            <a:pPr marL="0" indent="0"/>
            <a:endParaRPr lang="en-US" sz="900" dirty="0"/>
          </a:p>
        </p:txBody>
      </p:sp>
      <p:sp>
        <p:nvSpPr>
          <p:cNvPr id="43" name="Google Shape;788;p50"/>
          <p:cNvSpPr txBox="1">
            <a:spLocks/>
          </p:cNvSpPr>
          <p:nvPr/>
        </p:nvSpPr>
        <p:spPr>
          <a:xfrm>
            <a:off x="6225235" y="3492895"/>
            <a:ext cx="2918765" cy="35524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8FFF5"/>
              </a:buClr>
              <a:buSzPts val="2500"/>
              <a:buFont typeface="Chau Philomene One"/>
              <a:buNone/>
              <a:defRPr sz="2500" b="0" i="0" u="none" strike="noStrike" cap="none">
                <a:solidFill>
                  <a:srgbClr val="F8FFF5"/>
                </a:solidFill>
                <a:latin typeface="Chau Philomene One"/>
                <a:ea typeface="Chau Philomene One"/>
                <a:cs typeface="Chau Philomene One"/>
                <a:sym typeface="Chau Philomene One"/>
              </a:defRPr>
            </a:lvl1pPr>
            <a:lvl2pPr marR="0" lvl="1" algn="l" rtl="0">
              <a:lnSpc>
                <a:spcPct val="100000"/>
              </a:lnSpc>
              <a:spcBef>
                <a:spcPts val="0"/>
              </a:spcBef>
              <a:spcAft>
                <a:spcPts val="0"/>
              </a:spcAft>
              <a:buClr>
                <a:srgbClr val="F8FFF5"/>
              </a:buClr>
              <a:buSzPts val="2500"/>
              <a:buFont typeface="Chau Philomene One"/>
              <a:buNone/>
              <a:defRPr sz="2500" b="0" i="0" u="none" strike="noStrike" cap="none">
                <a:solidFill>
                  <a:srgbClr val="F8FFF5"/>
                </a:solidFill>
                <a:latin typeface="Chau Philomene One"/>
                <a:ea typeface="Chau Philomene One"/>
                <a:cs typeface="Chau Philomene One"/>
                <a:sym typeface="Chau Philomene One"/>
              </a:defRPr>
            </a:lvl2pPr>
            <a:lvl3pPr marR="0" lvl="2" algn="l" rtl="0">
              <a:lnSpc>
                <a:spcPct val="100000"/>
              </a:lnSpc>
              <a:spcBef>
                <a:spcPts val="0"/>
              </a:spcBef>
              <a:spcAft>
                <a:spcPts val="0"/>
              </a:spcAft>
              <a:buClr>
                <a:srgbClr val="F8FFF5"/>
              </a:buClr>
              <a:buSzPts val="2500"/>
              <a:buFont typeface="Chau Philomene One"/>
              <a:buNone/>
              <a:defRPr sz="2500" b="0" i="0" u="none" strike="noStrike" cap="none">
                <a:solidFill>
                  <a:srgbClr val="F8FFF5"/>
                </a:solidFill>
                <a:latin typeface="Chau Philomene One"/>
                <a:ea typeface="Chau Philomene One"/>
                <a:cs typeface="Chau Philomene One"/>
                <a:sym typeface="Chau Philomene One"/>
              </a:defRPr>
            </a:lvl3pPr>
            <a:lvl4pPr marR="0" lvl="3" algn="l" rtl="0">
              <a:lnSpc>
                <a:spcPct val="100000"/>
              </a:lnSpc>
              <a:spcBef>
                <a:spcPts val="0"/>
              </a:spcBef>
              <a:spcAft>
                <a:spcPts val="0"/>
              </a:spcAft>
              <a:buClr>
                <a:srgbClr val="F8FFF5"/>
              </a:buClr>
              <a:buSzPts val="2500"/>
              <a:buFont typeface="Chau Philomene One"/>
              <a:buNone/>
              <a:defRPr sz="2500" b="0" i="0" u="none" strike="noStrike" cap="none">
                <a:solidFill>
                  <a:srgbClr val="F8FFF5"/>
                </a:solidFill>
                <a:latin typeface="Chau Philomene One"/>
                <a:ea typeface="Chau Philomene One"/>
                <a:cs typeface="Chau Philomene One"/>
                <a:sym typeface="Chau Philomene One"/>
              </a:defRPr>
            </a:lvl4pPr>
            <a:lvl5pPr marR="0" lvl="4" algn="l" rtl="0">
              <a:lnSpc>
                <a:spcPct val="100000"/>
              </a:lnSpc>
              <a:spcBef>
                <a:spcPts val="0"/>
              </a:spcBef>
              <a:spcAft>
                <a:spcPts val="0"/>
              </a:spcAft>
              <a:buClr>
                <a:srgbClr val="F8FFF5"/>
              </a:buClr>
              <a:buSzPts val="2500"/>
              <a:buFont typeface="Chau Philomene One"/>
              <a:buNone/>
              <a:defRPr sz="2500" b="0" i="0" u="none" strike="noStrike" cap="none">
                <a:solidFill>
                  <a:srgbClr val="F8FFF5"/>
                </a:solidFill>
                <a:latin typeface="Chau Philomene One"/>
                <a:ea typeface="Chau Philomene One"/>
                <a:cs typeface="Chau Philomene One"/>
                <a:sym typeface="Chau Philomene One"/>
              </a:defRPr>
            </a:lvl5pPr>
            <a:lvl6pPr marR="0" lvl="5" algn="l" rtl="0">
              <a:lnSpc>
                <a:spcPct val="100000"/>
              </a:lnSpc>
              <a:spcBef>
                <a:spcPts val="0"/>
              </a:spcBef>
              <a:spcAft>
                <a:spcPts val="0"/>
              </a:spcAft>
              <a:buClr>
                <a:srgbClr val="F8FFF5"/>
              </a:buClr>
              <a:buSzPts val="2500"/>
              <a:buFont typeface="Chau Philomene One"/>
              <a:buNone/>
              <a:defRPr sz="2500" b="0" i="0" u="none" strike="noStrike" cap="none">
                <a:solidFill>
                  <a:srgbClr val="F8FFF5"/>
                </a:solidFill>
                <a:latin typeface="Chau Philomene One"/>
                <a:ea typeface="Chau Philomene One"/>
                <a:cs typeface="Chau Philomene One"/>
                <a:sym typeface="Chau Philomene One"/>
              </a:defRPr>
            </a:lvl6pPr>
            <a:lvl7pPr marR="0" lvl="6" algn="l" rtl="0">
              <a:lnSpc>
                <a:spcPct val="100000"/>
              </a:lnSpc>
              <a:spcBef>
                <a:spcPts val="0"/>
              </a:spcBef>
              <a:spcAft>
                <a:spcPts val="0"/>
              </a:spcAft>
              <a:buClr>
                <a:srgbClr val="F8FFF5"/>
              </a:buClr>
              <a:buSzPts val="2500"/>
              <a:buFont typeface="Chau Philomene One"/>
              <a:buNone/>
              <a:defRPr sz="2500" b="0" i="0" u="none" strike="noStrike" cap="none">
                <a:solidFill>
                  <a:srgbClr val="F8FFF5"/>
                </a:solidFill>
                <a:latin typeface="Chau Philomene One"/>
                <a:ea typeface="Chau Philomene One"/>
                <a:cs typeface="Chau Philomene One"/>
                <a:sym typeface="Chau Philomene One"/>
              </a:defRPr>
            </a:lvl7pPr>
            <a:lvl8pPr marR="0" lvl="7" algn="l" rtl="0">
              <a:lnSpc>
                <a:spcPct val="100000"/>
              </a:lnSpc>
              <a:spcBef>
                <a:spcPts val="0"/>
              </a:spcBef>
              <a:spcAft>
                <a:spcPts val="0"/>
              </a:spcAft>
              <a:buClr>
                <a:srgbClr val="F8FFF5"/>
              </a:buClr>
              <a:buSzPts val="2500"/>
              <a:buFont typeface="Chau Philomene One"/>
              <a:buNone/>
              <a:defRPr sz="2500" b="0" i="0" u="none" strike="noStrike" cap="none">
                <a:solidFill>
                  <a:srgbClr val="F8FFF5"/>
                </a:solidFill>
                <a:latin typeface="Chau Philomene One"/>
                <a:ea typeface="Chau Philomene One"/>
                <a:cs typeface="Chau Philomene One"/>
                <a:sym typeface="Chau Philomene One"/>
              </a:defRPr>
            </a:lvl8pPr>
            <a:lvl9pPr marR="0" lvl="8" algn="l" rtl="0">
              <a:lnSpc>
                <a:spcPct val="100000"/>
              </a:lnSpc>
              <a:spcBef>
                <a:spcPts val="0"/>
              </a:spcBef>
              <a:spcAft>
                <a:spcPts val="0"/>
              </a:spcAft>
              <a:buClr>
                <a:srgbClr val="F8FFF5"/>
              </a:buClr>
              <a:buSzPts val="2500"/>
              <a:buFont typeface="Chau Philomene One"/>
              <a:buNone/>
              <a:defRPr sz="2500" b="0" i="0" u="none" strike="noStrike" cap="none">
                <a:solidFill>
                  <a:srgbClr val="F8FFF5"/>
                </a:solidFill>
                <a:latin typeface="Chau Philomene One"/>
                <a:ea typeface="Chau Philomene One"/>
                <a:cs typeface="Chau Philomene One"/>
                <a:sym typeface="Chau Philomene One"/>
              </a:defRPr>
            </a:lvl9pPr>
          </a:lstStyle>
          <a:p>
            <a:r>
              <a:rPr lang="en-US" sz="1800" dirty="0" smtClean="0"/>
              <a:t>Manual Screening – Full Paper</a:t>
            </a:r>
            <a:endParaRPr lang="en-US" sz="1800" dirty="0"/>
          </a:p>
        </p:txBody>
      </p:sp>
      <p:sp>
        <p:nvSpPr>
          <p:cNvPr id="45" name="Google Shape;5928;p64"/>
          <p:cNvSpPr/>
          <p:nvPr/>
        </p:nvSpPr>
        <p:spPr>
          <a:xfrm>
            <a:off x="6497093" y="4431244"/>
            <a:ext cx="49852" cy="41383"/>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929;p64"/>
          <p:cNvSpPr/>
          <p:nvPr/>
        </p:nvSpPr>
        <p:spPr>
          <a:xfrm>
            <a:off x="6382757" y="4334893"/>
            <a:ext cx="278523" cy="234084"/>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928;p64"/>
          <p:cNvSpPr/>
          <p:nvPr/>
        </p:nvSpPr>
        <p:spPr>
          <a:xfrm>
            <a:off x="6513704" y="4723214"/>
            <a:ext cx="49852" cy="41383"/>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929;p64"/>
          <p:cNvSpPr/>
          <p:nvPr/>
        </p:nvSpPr>
        <p:spPr>
          <a:xfrm>
            <a:off x="6399368" y="4626863"/>
            <a:ext cx="278523" cy="234084"/>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7;p50"/>
          <p:cNvSpPr txBox="1">
            <a:spLocks/>
          </p:cNvSpPr>
          <p:nvPr/>
        </p:nvSpPr>
        <p:spPr>
          <a:xfrm>
            <a:off x="6701513" y="4250725"/>
            <a:ext cx="2801721" cy="79492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4D4F40"/>
              </a:buClr>
              <a:buSzPts val="1200"/>
              <a:buFont typeface="Rokkitt Light"/>
              <a:buNone/>
              <a:defRPr sz="1000" b="0" i="0" u="none" strike="noStrike" cap="none">
                <a:solidFill>
                  <a:srgbClr val="F8FFF5"/>
                </a:solidFill>
                <a:latin typeface="Rokkitt Light"/>
                <a:ea typeface="Rokkitt Light"/>
                <a:cs typeface="Rokkitt Light"/>
                <a:sym typeface="Rokkitt Light"/>
              </a:defRPr>
            </a:lvl1pPr>
            <a:lvl2pPr marL="914400" marR="0" lvl="1"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2pPr>
            <a:lvl3pPr marL="1371600" marR="0" lvl="2"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3pPr>
            <a:lvl4pPr marL="1828800" marR="0" lvl="3"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4pPr>
            <a:lvl5pPr marL="2286000" marR="0" lvl="4"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5pPr>
            <a:lvl6pPr marL="2743200" marR="0" lvl="5"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6pPr>
            <a:lvl7pPr marL="3200400" marR="0" lvl="6"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7pPr>
            <a:lvl8pPr marL="3657600" marR="0" lvl="7"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8pPr>
            <a:lvl9pPr marL="4114800" marR="0" lvl="8" indent="-228600" algn="l" rtl="0">
              <a:lnSpc>
                <a:spcPct val="100000"/>
              </a:lnSpc>
              <a:spcBef>
                <a:spcPts val="0"/>
              </a:spcBef>
              <a:spcAft>
                <a:spcPts val="0"/>
              </a:spcAft>
              <a:buClr>
                <a:srgbClr val="4D4F40"/>
              </a:buClr>
              <a:buSzPts val="1200"/>
              <a:buFont typeface="Rokkitt Light"/>
              <a:buNone/>
              <a:defRPr sz="600" b="0" i="0" u="none" strike="noStrike" cap="none">
                <a:solidFill>
                  <a:srgbClr val="F8FFF5"/>
                </a:solidFill>
                <a:latin typeface="Rokkitt Light"/>
                <a:ea typeface="Rokkitt Light"/>
                <a:cs typeface="Rokkitt Light"/>
                <a:sym typeface="Rokkitt Light"/>
              </a:defRPr>
            </a:lvl9pPr>
          </a:lstStyle>
          <a:p>
            <a:pPr marL="0" lvl="0" indent="0">
              <a:lnSpc>
                <a:spcPct val="200000"/>
              </a:lnSpc>
            </a:pPr>
            <a:r>
              <a:rPr lang="en-US" dirty="0"/>
              <a:t>NO – excluded </a:t>
            </a:r>
            <a:r>
              <a:rPr lang="en-US" dirty="0" smtClean="0"/>
              <a:t>                    </a:t>
            </a:r>
            <a:r>
              <a:rPr lang="en-US" b="1" dirty="0" smtClean="0"/>
              <a:t>62</a:t>
            </a:r>
            <a:r>
              <a:rPr lang="en-US" dirty="0" smtClean="0"/>
              <a:t>          </a:t>
            </a:r>
            <a:endParaRPr lang="en-US" dirty="0"/>
          </a:p>
          <a:p>
            <a:pPr marL="0" lvl="0" indent="0">
              <a:lnSpc>
                <a:spcPct val="200000"/>
              </a:lnSpc>
            </a:pPr>
            <a:r>
              <a:rPr lang="en-US" dirty="0" smtClean="0"/>
              <a:t>YES –</a:t>
            </a:r>
            <a:r>
              <a:rPr lang="en-US" dirty="0"/>
              <a:t> </a:t>
            </a:r>
            <a:r>
              <a:rPr lang="en-US" dirty="0" smtClean="0"/>
              <a:t>kept                          </a:t>
            </a:r>
            <a:r>
              <a:rPr lang="en-US" b="1" dirty="0" smtClean="0">
                <a:effectLst>
                  <a:outerShdw blurRad="38100" dist="38100" dir="2700000" algn="tl">
                    <a:srgbClr val="000000">
                      <a:alpha val="43137"/>
                    </a:srgbClr>
                  </a:outerShdw>
                </a:effectLst>
              </a:rPr>
              <a:t>38</a:t>
            </a:r>
            <a:endParaRPr lang="en-US" b="1" dirty="0">
              <a:effectLst>
                <a:outerShdw blurRad="38100" dist="38100" dir="2700000" algn="tl">
                  <a:srgbClr val="000000">
                    <a:alpha val="43137"/>
                  </a:srgbClr>
                </a:outerShdw>
              </a:effectLst>
            </a:endParaRPr>
          </a:p>
          <a:p>
            <a:pPr marL="0" indent="0"/>
            <a:endParaRPr lang="en-US" dirty="0" smtClean="0"/>
          </a:p>
        </p:txBody>
      </p:sp>
      <p:sp>
        <p:nvSpPr>
          <p:cNvPr id="51" name="Ορθογώνιο 50"/>
          <p:cNvSpPr/>
          <p:nvPr/>
        </p:nvSpPr>
        <p:spPr>
          <a:xfrm>
            <a:off x="6399367" y="4608423"/>
            <a:ext cx="2276783" cy="283087"/>
          </a:xfrm>
          <a:prstGeom prst="rect">
            <a:avLst/>
          </a:prstGeom>
          <a:no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7" name="Ομάδα 56"/>
          <p:cNvGrpSpPr/>
          <p:nvPr/>
        </p:nvGrpSpPr>
        <p:grpSpPr>
          <a:xfrm>
            <a:off x="-91393" y="3480161"/>
            <a:ext cx="1803150" cy="1692613"/>
            <a:chOff x="6638473" y="2087220"/>
            <a:chExt cx="1803150" cy="1692613"/>
          </a:xfrm>
        </p:grpSpPr>
        <p:sp>
          <p:nvSpPr>
            <p:cNvPr id="58" name="Google Shape;134;p27"/>
            <p:cNvSpPr/>
            <p:nvPr/>
          </p:nvSpPr>
          <p:spPr>
            <a:xfrm>
              <a:off x="6733570" y="2087220"/>
              <a:ext cx="1626460"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59" name="Google Shape;171;p30"/>
            <p:cNvSpPr txBox="1">
              <a:spLocks/>
            </p:cNvSpPr>
            <p:nvPr/>
          </p:nvSpPr>
          <p:spPr>
            <a:xfrm>
              <a:off x="6638473" y="2563197"/>
              <a:ext cx="1803150" cy="114208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0000" dirty="0" smtClean="0">
                  <a:solidFill>
                    <a:srgbClr val="F8FFF5"/>
                  </a:solidFill>
                </a:rPr>
                <a:t>02</a:t>
              </a:r>
              <a:endParaRPr lang="en-US" sz="10000" dirty="0">
                <a:solidFill>
                  <a:srgbClr val="F8FFF5"/>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88"/>
                                        </p:tgtEl>
                                        <p:attrNameLst>
                                          <p:attrName>style.visibility</p:attrName>
                                        </p:attrNameLst>
                                      </p:cBhvr>
                                      <p:to>
                                        <p:strVal val="visible"/>
                                      </p:to>
                                    </p:set>
                                    <p:animEffect transition="in" filter="fade">
                                      <p:cBhvr>
                                        <p:cTn id="12" dur="1000"/>
                                        <p:tgtEl>
                                          <p:spTgt spid="788"/>
                                        </p:tgtEl>
                                      </p:cBhvr>
                                    </p:animEffect>
                                    <p:anim calcmode="lin" valueType="num">
                                      <p:cBhvr>
                                        <p:cTn id="13" dur="1000" fill="hold"/>
                                        <p:tgtEl>
                                          <p:spTgt spid="788"/>
                                        </p:tgtEl>
                                        <p:attrNameLst>
                                          <p:attrName>ppt_x</p:attrName>
                                        </p:attrNameLst>
                                      </p:cBhvr>
                                      <p:tavLst>
                                        <p:tav tm="0">
                                          <p:val>
                                            <p:strVal val="#ppt_x"/>
                                          </p:val>
                                        </p:tav>
                                        <p:tav tm="100000">
                                          <p:val>
                                            <p:strVal val="#ppt_x"/>
                                          </p:val>
                                        </p:tav>
                                      </p:tavLst>
                                    </p:anim>
                                    <p:anim calcmode="lin" valueType="num">
                                      <p:cBhvr>
                                        <p:cTn id="14" dur="1000" fill="hold"/>
                                        <p:tgtEl>
                                          <p:spTgt spid="78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87">
                                            <p:txEl>
                                              <p:pRg st="0" end="0"/>
                                            </p:txEl>
                                          </p:spTgt>
                                        </p:tgtEl>
                                        <p:attrNameLst>
                                          <p:attrName>style.visibility</p:attrName>
                                        </p:attrNameLst>
                                      </p:cBhvr>
                                      <p:to>
                                        <p:strVal val="visible"/>
                                      </p:to>
                                    </p:set>
                                    <p:animEffect transition="in" filter="fade">
                                      <p:cBhvr>
                                        <p:cTn id="47" dur="1000"/>
                                        <p:tgtEl>
                                          <p:spTgt spid="787">
                                            <p:txEl>
                                              <p:pRg st="0" end="0"/>
                                            </p:txEl>
                                          </p:spTgt>
                                        </p:tgtEl>
                                      </p:cBhvr>
                                    </p:animEffect>
                                    <p:anim calcmode="lin" valueType="num">
                                      <p:cBhvr>
                                        <p:cTn id="48" dur="1000" fill="hold"/>
                                        <p:tgtEl>
                                          <p:spTgt spid="787">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7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anim calcmode="lin" valueType="num">
                                      <p:cBhvr>
                                        <p:cTn id="55" dur="1000" fill="hold"/>
                                        <p:tgtEl>
                                          <p:spTgt spid="43"/>
                                        </p:tgtEl>
                                        <p:attrNameLst>
                                          <p:attrName>ppt_x</p:attrName>
                                        </p:attrNameLst>
                                      </p:cBhvr>
                                      <p:tavLst>
                                        <p:tav tm="0">
                                          <p:val>
                                            <p:strVal val="#ppt_x"/>
                                          </p:val>
                                        </p:tav>
                                        <p:tav tm="100000">
                                          <p:val>
                                            <p:strVal val="#ppt_x"/>
                                          </p:val>
                                        </p:tav>
                                      </p:tavLst>
                                    </p:anim>
                                    <p:anim calcmode="lin" valueType="num">
                                      <p:cBhvr>
                                        <p:cTn id="56" dur="1000" fill="hold"/>
                                        <p:tgtEl>
                                          <p:spTgt spid="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1000"/>
                                        <p:tgtEl>
                                          <p:spTgt spid="50"/>
                                        </p:tgtEl>
                                      </p:cBhvr>
                                    </p:animEffect>
                                    <p:anim calcmode="lin" valueType="num">
                                      <p:cBhvr>
                                        <p:cTn id="75" dur="1000" fill="hold"/>
                                        <p:tgtEl>
                                          <p:spTgt spid="50"/>
                                        </p:tgtEl>
                                        <p:attrNameLst>
                                          <p:attrName>ppt_x</p:attrName>
                                        </p:attrNameLst>
                                      </p:cBhvr>
                                      <p:tavLst>
                                        <p:tav tm="0">
                                          <p:val>
                                            <p:strVal val="#ppt_x"/>
                                          </p:val>
                                        </p:tav>
                                        <p:tav tm="100000">
                                          <p:val>
                                            <p:strVal val="#ppt_x"/>
                                          </p:val>
                                        </p:tav>
                                      </p:tavLst>
                                    </p:anim>
                                    <p:anim calcmode="lin" valueType="num">
                                      <p:cBhvr>
                                        <p:cTn id="76" dur="1000" fill="hold"/>
                                        <p:tgtEl>
                                          <p:spTgt spid="5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1000"/>
                                        <p:tgtEl>
                                          <p:spTgt spid="48"/>
                                        </p:tgtEl>
                                      </p:cBhvr>
                                    </p:animEffect>
                                    <p:anim calcmode="lin" valueType="num">
                                      <p:cBhvr>
                                        <p:cTn id="80" dur="1000" fill="hold"/>
                                        <p:tgtEl>
                                          <p:spTgt spid="48"/>
                                        </p:tgtEl>
                                        <p:attrNameLst>
                                          <p:attrName>ppt_x</p:attrName>
                                        </p:attrNameLst>
                                      </p:cBhvr>
                                      <p:tavLst>
                                        <p:tav tm="0">
                                          <p:val>
                                            <p:strVal val="#ppt_x"/>
                                          </p:val>
                                        </p:tav>
                                        <p:tav tm="100000">
                                          <p:val>
                                            <p:strVal val="#ppt_x"/>
                                          </p:val>
                                        </p:tav>
                                      </p:tavLst>
                                    </p:anim>
                                    <p:anim calcmode="lin" valueType="num">
                                      <p:cBhvr>
                                        <p:cTn id="81" dur="1000" fill="hold"/>
                                        <p:tgtEl>
                                          <p:spTgt spid="4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1000"/>
                                        <p:tgtEl>
                                          <p:spTgt spid="49"/>
                                        </p:tgtEl>
                                      </p:cBhvr>
                                    </p:animEffect>
                                    <p:anim calcmode="lin" valueType="num">
                                      <p:cBhvr>
                                        <p:cTn id="85" dur="1000" fill="hold"/>
                                        <p:tgtEl>
                                          <p:spTgt spid="49"/>
                                        </p:tgtEl>
                                        <p:attrNameLst>
                                          <p:attrName>ppt_x</p:attrName>
                                        </p:attrNameLst>
                                      </p:cBhvr>
                                      <p:tavLst>
                                        <p:tav tm="0">
                                          <p:val>
                                            <p:strVal val="#ppt_x"/>
                                          </p:val>
                                        </p:tav>
                                        <p:tav tm="100000">
                                          <p:val>
                                            <p:strVal val="#ppt_x"/>
                                          </p:val>
                                        </p:tav>
                                      </p:tavLst>
                                    </p:anim>
                                    <p:anim calcmode="lin" valueType="num">
                                      <p:cBhvr>
                                        <p:cTn id="86" dur="1000" fill="hold"/>
                                        <p:tgtEl>
                                          <p:spTgt spid="4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1000"/>
                                        <p:tgtEl>
                                          <p:spTgt spid="51"/>
                                        </p:tgtEl>
                                      </p:cBhvr>
                                    </p:animEffect>
                                    <p:anim calcmode="lin" valueType="num">
                                      <p:cBhvr>
                                        <p:cTn id="90" dur="1000" fill="hold"/>
                                        <p:tgtEl>
                                          <p:spTgt spid="51"/>
                                        </p:tgtEl>
                                        <p:attrNameLst>
                                          <p:attrName>ppt_x</p:attrName>
                                        </p:attrNameLst>
                                      </p:cBhvr>
                                      <p:tavLst>
                                        <p:tav tm="0">
                                          <p:val>
                                            <p:strVal val="#ppt_x"/>
                                          </p:val>
                                        </p:tav>
                                        <p:tav tm="100000">
                                          <p:val>
                                            <p:strVal val="#ppt_x"/>
                                          </p:val>
                                        </p:tav>
                                      </p:tavLst>
                                    </p:anim>
                                    <p:anim calcmode="lin" valueType="num">
                                      <p:cBhvr>
                                        <p:cTn id="9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 grpId="0" build="p"/>
      <p:bldP spid="788" grpId="0"/>
      <p:bldP spid="15" grpId="0" animBg="1"/>
      <p:bldP spid="16" grpId="0"/>
      <p:bldP spid="3" grpId="0" animBg="1"/>
      <p:bldP spid="42" grpId="0"/>
      <p:bldP spid="43" grpId="0"/>
      <p:bldP spid="45" grpId="0" animBg="1"/>
      <p:bldP spid="46" grpId="0" animBg="1"/>
      <p:bldP spid="48" grpId="0" animBg="1"/>
      <p:bldP spid="49" grpId="0" animBg="1"/>
      <p:bldP spid="50" grpId="0"/>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657459" y="201580"/>
            <a:ext cx="7960500" cy="401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sz="2200" dirty="0" smtClean="0">
                <a:solidFill>
                  <a:srgbClr val="4D4F40"/>
                </a:solidFill>
              </a:rPr>
              <a:t>BIBLIOMETRIC ANALYSIS</a:t>
            </a:r>
            <a:endParaRPr sz="2200" dirty="0">
              <a:solidFill>
                <a:srgbClr val="4D4F40"/>
              </a:solidFill>
            </a:endParaRPr>
          </a:p>
        </p:txBody>
      </p:sp>
      <p:grpSp>
        <p:nvGrpSpPr>
          <p:cNvPr id="315" name="Google Shape;315;p39"/>
          <p:cNvGrpSpPr/>
          <p:nvPr/>
        </p:nvGrpSpPr>
        <p:grpSpPr>
          <a:xfrm>
            <a:off x="6749350" y="2412992"/>
            <a:ext cx="253052" cy="231494"/>
            <a:chOff x="1190625" y="462975"/>
            <a:chExt cx="5228350" cy="4782925"/>
          </a:xfrm>
        </p:grpSpPr>
        <p:sp>
          <p:nvSpPr>
            <p:cNvPr id="316" name="Google Shape;316;p39"/>
            <p:cNvSpPr/>
            <p:nvPr/>
          </p:nvSpPr>
          <p:spPr>
            <a:xfrm>
              <a:off x="1190625" y="462975"/>
              <a:ext cx="5228350" cy="4782925"/>
            </a:xfrm>
            <a:custGeom>
              <a:avLst/>
              <a:gdLst/>
              <a:ahLst/>
              <a:cxnLst/>
              <a:rect l="l" t="t" r="r" b="b"/>
              <a:pathLst>
                <a:path w="209134" h="191317" extrusionOk="0">
                  <a:moveTo>
                    <a:pt x="164821" y="53013"/>
                  </a:moveTo>
                  <a:lnTo>
                    <a:pt x="164821" y="53013"/>
                  </a:lnTo>
                  <a:cubicBezTo>
                    <a:pt x="163694" y="58503"/>
                    <a:pt x="160827" y="67326"/>
                    <a:pt x="153719" y="73699"/>
                  </a:cubicBezTo>
                  <a:cubicBezTo>
                    <a:pt x="147959" y="78845"/>
                    <a:pt x="140362" y="81492"/>
                    <a:pt x="131073" y="81590"/>
                  </a:cubicBezTo>
                  <a:cubicBezTo>
                    <a:pt x="131514" y="78870"/>
                    <a:pt x="132519" y="74973"/>
                    <a:pt x="134896" y="70929"/>
                  </a:cubicBezTo>
                  <a:cubicBezTo>
                    <a:pt x="140386" y="61640"/>
                    <a:pt x="150435" y="55636"/>
                    <a:pt x="164821" y="53013"/>
                  </a:cubicBezTo>
                  <a:close/>
                  <a:moveTo>
                    <a:pt x="96319" y="76100"/>
                  </a:moveTo>
                  <a:lnTo>
                    <a:pt x="109775" y="81909"/>
                  </a:lnTo>
                  <a:cubicBezTo>
                    <a:pt x="116196" y="84679"/>
                    <a:pt x="120853" y="90438"/>
                    <a:pt x="122201" y="97104"/>
                  </a:cubicBezTo>
                  <a:cubicBezTo>
                    <a:pt x="115093" y="96884"/>
                    <a:pt x="109285" y="94776"/>
                    <a:pt x="104849" y="90830"/>
                  </a:cubicBezTo>
                  <a:cubicBezTo>
                    <a:pt x="99922" y="86443"/>
                    <a:pt x="97496" y="80512"/>
                    <a:pt x="96319" y="76100"/>
                  </a:cubicBezTo>
                  <a:close/>
                  <a:moveTo>
                    <a:pt x="126220" y="8211"/>
                  </a:moveTo>
                  <a:cubicBezTo>
                    <a:pt x="159601" y="8211"/>
                    <a:pt x="186757" y="35367"/>
                    <a:pt x="186757" y="68748"/>
                  </a:cubicBezTo>
                  <a:cubicBezTo>
                    <a:pt x="186757" y="100585"/>
                    <a:pt x="162052" y="126785"/>
                    <a:pt x="130779" y="129113"/>
                  </a:cubicBezTo>
                  <a:lnTo>
                    <a:pt x="130779" y="101222"/>
                  </a:lnTo>
                  <a:cubicBezTo>
                    <a:pt x="130779" y="101026"/>
                    <a:pt x="130779" y="100658"/>
                    <a:pt x="130779" y="100144"/>
                  </a:cubicBezTo>
                  <a:lnTo>
                    <a:pt x="130779" y="89801"/>
                  </a:lnTo>
                  <a:cubicBezTo>
                    <a:pt x="142273" y="89752"/>
                    <a:pt x="151832" y="86394"/>
                    <a:pt x="159184" y="79801"/>
                  </a:cubicBezTo>
                  <a:cubicBezTo>
                    <a:pt x="172738" y="67694"/>
                    <a:pt x="173743" y="49116"/>
                    <a:pt x="173767" y="48332"/>
                  </a:cubicBezTo>
                  <a:cubicBezTo>
                    <a:pt x="173816" y="47131"/>
                    <a:pt x="173351" y="45955"/>
                    <a:pt x="172468" y="45146"/>
                  </a:cubicBezTo>
                  <a:cubicBezTo>
                    <a:pt x="171708" y="44428"/>
                    <a:pt x="170711" y="44037"/>
                    <a:pt x="169681" y="44037"/>
                  </a:cubicBezTo>
                  <a:cubicBezTo>
                    <a:pt x="169516" y="44037"/>
                    <a:pt x="169350" y="44047"/>
                    <a:pt x="169184" y="44067"/>
                  </a:cubicBezTo>
                  <a:cubicBezTo>
                    <a:pt x="144357" y="46984"/>
                    <a:pt x="133009" y="58013"/>
                    <a:pt x="127838" y="66763"/>
                  </a:cubicBezTo>
                  <a:cubicBezTo>
                    <a:pt x="124554" y="72302"/>
                    <a:pt x="123304" y="77645"/>
                    <a:pt x="122838" y="81272"/>
                  </a:cubicBezTo>
                  <a:cubicBezTo>
                    <a:pt x="120117" y="78380"/>
                    <a:pt x="116784" y="76002"/>
                    <a:pt x="113034" y="74385"/>
                  </a:cubicBezTo>
                  <a:lnTo>
                    <a:pt x="95805" y="66959"/>
                  </a:lnTo>
                  <a:cubicBezTo>
                    <a:pt x="95560" y="66836"/>
                    <a:pt x="95290" y="66763"/>
                    <a:pt x="95021" y="66714"/>
                  </a:cubicBezTo>
                  <a:cubicBezTo>
                    <a:pt x="94457" y="66591"/>
                    <a:pt x="94187" y="66518"/>
                    <a:pt x="93991" y="66469"/>
                  </a:cubicBezTo>
                  <a:cubicBezTo>
                    <a:pt x="93329" y="66297"/>
                    <a:pt x="93084" y="66272"/>
                    <a:pt x="91589" y="66101"/>
                  </a:cubicBezTo>
                  <a:cubicBezTo>
                    <a:pt x="91423" y="66081"/>
                    <a:pt x="91258" y="66071"/>
                    <a:pt x="91094" y="66071"/>
                  </a:cubicBezTo>
                  <a:cubicBezTo>
                    <a:pt x="90069" y="66071"/>
                    <a:pt x="89090" y="66461"/>
                    <a:pt x="88330" y="67179"/>
                  </a:cubicBezTo>
                  <a:cubicBezTo>
                    <a:pt x="87447" y="67988"/>
                    <a:pt x="86957" y="69164"/>
                    <a:pt x="87031" y="70365"/>
                  </a:cubicBezTo>
                  <a:cubicBezTo>
                    <a:pt x="87055" y="71027"/>
                    <a:pt x="87888" y="86664"/>
                    <a:pt x="99310" y="96884"/>
                  </a:cubicBezTo>
                  <a:cubicBezTo>
                    <a:pt x="105388" y="102325"/>
                    <a:pt x="113206" y="105168"/>
                    <a:pt x="122568" y="105339"/>
                  </a:cubicBezTo>
                  <a:lnTo>
                    <a:pt x="122568" y="114114"/>
                  </a:lnTo>
                  <a:cubicBezTo>
                    <a:pt x="120510" y="113060"/>
                    <a:pt x="117961" y="112079"/>
                    <a:pt x="114946" y="111197"/>
                  </a:cubicBezTo>
                  <a:cubicBezTo>
                    <a:pt x="108598" y="109285"/>
                    <a:pt x="101123" y="108011"/>
                    <a:pt x="94432" y="107741"/>
                  </a:cubicBezTo>
                  <a:cubicBezTo>
                    <a:pt x="87913" y="107447"/>
                    <a:pt x="81786" y="105266"/>
                    <a:pt x="76173" y="102889"/>
                  </a:cubicBezTo>
                  <a:cubicBezTo>
                    <a:pt x="76075" y="102717"/>
                    <a:pt x="75977" y="102521"/>
                    <a:pt x="75855" y="102325"/>
                  </a:cubicBezTo>
                  <a:cubicBezTo>
                    <a:pt x="69213" y="92374"/>
                    <a:pt x="65684" y="80757"/>
                    <a:pt x="65684" y="68748"/>
                  </a:cubicBezTo>
                  <a:cubicBezTo>
                    <a:pt x="65684" y="35367"/>
                    <a:pt x="92839" y="8211"/>
                    <a:pt x="126220" y="8211"/>
                  </a:cubicBezTo>
                  <a:close/>
                  <a:moveTo>
                    <a:pt x="23970" y="102423"/>
                  </a:moveTo>
                  <a:lnTo>
                    <a:pt x="23970" y="183106"/>
                  </a:lnTo>
                  <a:lnTo>
                    <a:pt x="8210" y="183106"/>
                  </a:lnTo>
                  <a:lnTo>
                    <a:pt x="8210" y="102423"/>
                  </a:lnTo>
                  <a:close/>
                  <a:moveTo>
                    <a:pt x="126220" y="1"/>
                  </a:moveTo>
                  <a:cubicBezTo>
                    <a:pt x="88330" y="1"/>
                    <a:pt x="57473" y="30833"/>
                    <a:pt x="57473" y="68748"/>
                  </a:cubicBezTo>
                  <a:cubicBezTo>
                    <a:pt x="57473" y="78870"/>
                    <a:pt x="59679" y="88722"/>
                    <a:pt x="63894" y="97742"/>
                  </a:cubicBezTo>
                  <a:cubicBezTo>
                    <a:pt x="63257" y="97546"/>
                    <a:pt x="62620" y="97325"/>
                    <a:pt x="62007" y="97153"/>
                  </a:cubicBezTo>
                  <a:cubicBezTo>
                    <a:pt x="61142" y="96906"/>
                    <a:pt x="60047" y="96700"/>
                    <a:pt x="58570" y="96700"/>
                  </a:cubicBezTo>
                  <a:cubicBezTo>
                    <a:pt x="55069" y="96700"/>
                    <a:pt x="49416" y="97858"/>
                    <a:pt x="39557" y="102374"/>
                  </a:cubicBezTo>
                  <a:cubicBezTo>
                    <a:pt x="36861" y="103624"/>
                    <a:pt x="34312" y="104898"/>
                    <a:pt x="32180" y="106026"/>
                  </a:cubicBezTo>
                  <a:lnTo>
                    <a:pt x="32180" y="98305"/>
                  </a:lnTo>
                  <a:cubicBezTo>
                    <a:pt x="32180" y="96051"/>
                    <a:pt x="30342" y="94212"/>
                    <a:pt x="28063" y="94212"/>
                  </a:cubicBezTo>
                  <a:lnTo>
                    <a:pt x="4117" y="94212"/>
                  </a:lnTo>
                  <a:cubicBezTo>
                    <a:pt x="1838" y="94212"/>
                    <a:pt x="0" y="96051"/>
                    <a:pt x="0" y="98305"/>
                  </a:cubicBezTo>
                  <a:lnTo>
                    <a:pt x="0" y="187223"/>
                  </a:lnTo>
                  <a:cubicBezTo>
                    <a:pt x="0" y="189478"/>
                    <a:pt x="1838" y="191316"/>
                    <a:pt x="4117" y="191316"/>
                  </a:cubicBezTo>
                  <a:lnTo>
                    <a:pt x="28063" y="191316"/>
                  </a:lnTo>
                  <a:cubicBezTo>
                    <a:pt x="30342" y="191316"/>
                    <a:pt x="32180" y="189478"/>
                    <a:pt x="32180" y="187223"/>
                  </a:cubicBezTo>
                  <a:lnTo>
                    <a:pt x="32180" y="179993"/>
                  </a:lnTo>
                  <a:lnTo>
                    <a:pt x="82006" y="179993"/>
                  </a:lnTo>
                  <a:cubicBezTo>
                    <a:pt x="84261" y="179993"/>
                    <a:pt x="86099" y="178155"/>
                    <a:pt x="86099" y="175900"/>
                  </a:cubicBezTo>
                  <a:cubicBezTo>
                    <a:pt x="86099" y="173621"/>
                    <a:pt x="84261" y="171783"/>
                    <a:pt x="82006" y="171783"/>
                  </a:cubicBezTo>
                  <a:lnTo>
                    <a:pt x="32180" y="171783"/>
                  </a:lnTo>
                  <a:lnTo>
                    <a:pt x="32180" y="115339"/>
                  </a:lnTo>
                  <a:cubicBezTo>
                    <a:pt x="41825" y="109882"/>
                    <a:pt x="53433" y="104890"/>
                    <a:pt x="58450" y="104890"/>
                  </a:cubicBezTo>
                  <a:cubicBezTo>
                    <a:pt x="58954" y="104890"/>
                    <a:pt x="59390" y="104940"/>
                    <a:pt x="59752" y="105045"/>
                  </a:cubicBezTo>
                  <a:cubicBezTo>
                    <a:pt x="62326" y="105781"/>
                    <a:pt x="65389" y="107153"/>
                    <a:pt x="68649" y="108575"/>
                  </a:cubicBezTo>
                  <a:cubicBezTo>
                    <a:pt x="75659" y="111687"/>
                    <a:pt x="84359" y="115535"/>
                    <a:pt x="94089" y="115927"/>
                  </a:cubicBezTo>
                  <a:cubicBezTo>
                    <a:pt x="107299" y="116491"/>
                    <a:pt x="119652" y="120878"/>
                    <a:pt x="121392" y="123059"/>
                  </a:cubicBezTo>
                  <a:cubicBezTo>
                    <a:pt x="122421" y="124873"/>
                    <a:pt x="122715" y="128378"/>
                    <a:pt x="122446" y="130265"/>
                  </a:cubicBezTo>
                  <a:lnTo>
                    <a:pt x="74286" y="130265"/>
                  </a:lnTo>
                  <a:cubicBezTo>
                    <a:pt x="68159" y="130265"/>
                    <a:pt x="64777" y="132863"/>
                    <a:pt x="63061" y="135020"/>
                  </a:cubicBezTo>
                  <a:cubicBezTo>
                    <a:pt x="58748" y="140387"/>
                    <a:pt x="60243" y="147911"/>
                    <a:pt x="60439" y="148744"/>
                  </a:cubicBezTo>
                  <a:cubicBezTo>
                    <a:pt x="60863" y="150656"/>
                    <a:pt x="62576" y="151978"/>
                    <a:pt x="64461" y="151978"/>
                  </a:cubicBezTo>
                  <a:cubicBezTo>
                    <a:pt x="64752" y="151978"/>
                    <a:pt x="65046" y="151947"/>
                    <a:pt x="65340" y="151882"/>
                  </a:cubicBezTo>
                  <a:cubicBezTo>
                    <a:pt x="67546" y="151391"/>
                    <a:pt x="68943" y="149210"/>
                    <a:pt x="68453" y="146980"/>
                  </a:cubicBezTo>
                  <a:cubicBezTo>
                    <a:pt x="68208" y="145828"/>
                    <a:pt x="67889" y="142103"/>
                    <a:pt x="69458" y="140142"/>
                  </a:cubicBezTo>
                  <a:cubicBezTo>
                    <a:pt x="69801" y="139725"/>
                    <a:pt x="70806" y="138475"/>
                    <a:pt x="74286" y="138475"/>
                  </a:cubicBezTo>
                  <a:lnTo>
                    <a:pt x="128745" y="138475"/>
                  </a:lnTo>
                  <a:cubicBezTo>
                    <a:pt x="139675" y="138475"/>
                    <a:pt x="150606" y="135877"/>
                    <a:pt x="160385" y="130927"/>
                  </a:cubicBezTo>
                  <a:lnTo>
                    <a:pt x="196217" y="112790"/>
                  </a:lnTo>
                  <a:cubicBezTo>
                    <a:pt x="196677" y="112560"/>
                    <a:pt x="197184" y="112444"/>
                    <a:pt x="197692" y="112444"/>
                  </a:cubicBezTo>
                  <a:cubicBezTo>
                    <a:pt x="198214" y="112444"/>
                    <a:pt x="198736" y="112566"/>
                    <a:pt x="199207" y="112815"/>
                  </a:cubicBezTo>
                  <a:cubicBezTo>
                    <a:pt x="200261" y="113378"/>
                    <a:pt x="200923" y="114481"/>
                    <a:pt x="200923" y="115682"/>
                  </a:cubicBezTo>
                  <a:lnTo>
                    <a:pt x="200923" y="121417"/>
                  </a:lnTo>
                  <a:cubicBezTo>
                    <a:pt x="200923" y="122447"/>
                    <a:pt x="200433" y="123451"/>
                    <a:pt x="199599" y="124040"/>
                  </a:cubicBezTo>
                  <a:lnTo>
                    <a:pt x="155239" y="156195"/>
                  </a:lnTo>
                  <a:cubicBezTo>
                    <a:pt x="149651" y="160215"/>
                    <a:pt x="143131" y="162911"/>
                    <a:pt x="136342" y="163989"/>
                  </a:cubicBezTo>
                  <a:lnTo>
                    <a:pt x="113892" y="167518"/>
                  </a:lnTo>
                  <a:cubicBezTo>
                    <a:pt x="111662" y="167886"/>
                    <a:pt x="110142" y="169969"/>
                    <a:pt x="110486" y="172224"/>
                  </a:cubicBezTo>
                  <a:cubicBezTo>
                    <a:pt x="110804" y="174234"/>
                    <a:pt x="112544" y="175680"/>
                    <a:pt x="114529" y="175680"/>
                  </a:cubicBezTo>
                  <a:cubicBezTo>
                    <a:pt x="114750" y="175680"/>
                    <a:pt x="114971" y="175680"/>
                    <a:pt x="115191" y="175631"/>
                  </a:cubicBezTo>
                  <a:lnTo>
                    <a:pt x="137617" y="172101"/>
                  </a:lnTo>
                  <a:cubicBezTo>
                    <a:pt x="145680" y="170827"/>
                    <a:pt x="153425" y="167641"/>
                    <a:pt x="160042" y="162837"/>
                  </a:cubicBezTo>
                  <a:lnTo>
                    <a:pt x="204403" y="130706"/>
                  </a:lnTo>
                  <a:cubicBezTo>
                    <a:pt x="207369" y="128549"/>
                    <a:pt x="209133" y="125093"/>
                    <a:pt x="209133" y="121417"/>
                  </a:cubicBezTo>
                  <a:lnTo>
                    <a:pt x="209133" y="115682"/>
                  </a:lnTo>
                  <a:cubicBezTo>
                    <a:pt x="209133" y="111442"/>
                    <a:pt x="206805" y="107545"/>
                    <a:pt x="203055" y="105560"/>
                  </a:cubicBezTo>
                  <a:cubicBezTo>
                    <a:pt x="201384" y="104674"/>
                    <a:pt x="199540" y="104233"/>
                    <a:pt x="197697" y="104233"/>
                  </a:cubicBezTo>
                  <a:cubicBezTo>
                    <a:pt x="195919" y="104233"/>
                    <a:pt x="194141" y="104644"/>
                    <a:pt x="192516" y="105462"/>
                  </a:cubicBezTo>
                  <a:lnTo>
                    <a:pt x="179625" y="111981"/>
                  </a:lnTo>
                  <a:cubicBezTo>
                    <a:pt x="189208" y="100168"/>
                    <a:pt x="194967" y="85120"/>
                    <a:pt x="194967" y="68748"/>
                  </a:cubicBezTo>
                  <a:cubicBezTo>
                    <a:pt x="194967" y="30833"/>
                    <a:pt x="164135" y="1"/>
                    <a:pt x="126220"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9"/>
            <p:cNvSpPr/>
            <p:nvPr/>
          </p:nvSpPr>
          <p:spPr>
            <a:xfrm>
              <a:off x="3527525" y="4725375"/>
              <a:ext cx="237150" cy="207425"/>
            </a:xfrm>
            <a:custGeom>
              <a:avLst/>
              <a:gdLst/>
              <a:ahLst/>
              <a:cxnLst/>
              <a:rect l="l" t="t" r="r" b="b"/>
              <a:pathLst>
                <a:path w="9486" h="8297" extrusionOk="0">
                  <a:moveTo>
                    <a:pt x="4679" y="0"/>
                  </a:moveTo>
                  <a:cubicBezTo>
                    <a:pt x="3341" y="0"/>
                    <a:pt x="2029" y="661"/>
                    <a:pt x="1250" y="1875"/>
                  </a:cubicBezTo>
                  <a:cubicBezTo>
                    <a:pt x="0" y="3787"/>
                    <a:pt x="540" y="6311"/>
                    <a:pt x="2451" y="7561"/>
                  </a:cubicBezTo>
                  <a:lnTo>
                    <a:pt x="2574" y="7634"/>
                  </a:lnTo>
                  <a:cubicBezTo>
                    <a:pt x="3260" y="8076"/>
                    <a:pt x="4020" y="8296"/>
                    <a:pt x="4804" y="8296"/>
                  </a:cubicBezTo>
                  <a:cubicBezTo>
                    <a:pt x="6152" y="8296"/>
                    <a:pt x="7451" y="7634"/>
                    <a:pt x="8235" y="6409"/>
                  </a:cubicBezTo>
                  <a:cubicBezTo>
                    <a:pt x="9485" y="4522"/>
                    <a:pt x="8946" y="1973"/>
                    <a:pt x="7034" y="748"/>
                  </a:cubicBezTo>
                  <a:lnTo>
                    <a:pt x="6912" y="674"/>
                  </a:lnTo>
                  <a:cubicBezTo>
                    <a:pt x="6223" y="218"/>
                    <a:pt x="5447" y="0"/>
                    <a:pt x="4679" y="0"/>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9"/>
            <p:cNvSpPr/>
            <p:nvPr/>
          </p:nvSpPr>
          <p:spPr>
            <a:xfrm>
              <a:off x="3186850" y="874250"/>
              <a:ext cx="1090675" cy="895075"/>
            </a:xfrm>
            <a:custGeom>
              <a:avLst/>
              <a:gdLst/>
              <a:ahLst/>
              <a:cxnLst/>
              <a:rect l="l" t="t" r="r" b="b"/>
              <a:pathLst>
                <a:path w="43627" h="35803" extrusionOk="0">
                  <a:moveTo>
                    <a:pt x="39350" y="0"/>
                  </a:moveTo>
                  <a:cubicBezTo>
                    <a:pt x="39216" y="0"/>
                    <a:pt x="39081" y="6"/>
                    <a:pt x="38945" y="20"/>
                  </a:cubicBezTo>
                  <a:cubicBezTo>
                    <a:pt x="26960" y="1123"/>
                    <a:pt x="16544" y="6735"/>
                    <a:pt x="8824" y="16220"/>
                  </a:cubicBezTo>
                  <a:cubicBezTo>
                    <a:pt x="3040" y="23327"/>
                    <a:pt x="785" y="30141"/>
                    <a:pt x="687" y="30435"/>
                  </a:cubicBezTo>
                  <a:cubicBezTo>
                    <a:pt x="1" y="32592"/>
                    <a:pt x="1177" y="34896"/>
                    <a:pt x="3334" y="35606"/>
                  </a:cubicBezTo>
                  <a:cubicBezTo>
                    <a:pt x="3750" y="35729"/>
                    <a:pt x="4167" y="35802"/>
                    <a:pt x="4608" y="35802"/>
                  </a:cubicBezTo>
                  <a:cubicBezTo>
                    <a:pt x="6324" y="35802"/>
                    <a:pt x="7941" y="34700"/>
                    <a:pt x="8505" y="32959"/>
                  </a:cubicBezTo>
                  <a:cubicBezTo>
                    <a:pt x="8579" y="32739"/>
                    <a:pt x="16103" y="10387"/>
                    <a:pt x="39705" y="8181"/>
                  </a:cubicBezTo>
                  <a:cubicBezTo>
                    <a:pt x="41960" y="7985"/>
                    <a:pt x="43626" y="5975"/>
                    <a:pt x="43430" y="3720"/>
                  </a:cubicBezTo>
                  <a:cubicBezTo>
                    <a:pt x="43223" y="1600"/>
                    <a:pt x="41455" y="0"/>
                    <a:pt x="39350" y="0"/>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9"/>
            <p:cNvSpPr/>
            <p:nvPr/>
          </p:nvSpPr>
          <p:spPr>
            <a:xfrm>
              <a:off x="4449675" y="899350"/>
              <a:ext cx="236525" cy="207000"/>
            </a:xfrm>
            <a:custGeom>
              <a:avLst/>
              <a:gdLst/>
              <a:ahLst/>
              <a:cxnLst/>
              <a:rect l="l" t="t" r="r" b="b"/>
              <a:pathLst>
                <a:path w="9461" h="8280" extrusionOk="0">
                  <a:moveTo>
                    <a:pt x="4673" y="1"/>
                  </a:moveTo>
                  <a:cubicBezTo>
                    <a:pt x="3325" y="1"/>
                    <a:pt x="2007" y="656"/>
                    <a:pt x="1226" y="1859"/>
                  </a:cubicBezTo>
                  <a:cubicBezTo>
                    <a:pt x="0" y="3770"/>
                    <a:pt x="539" y="6319"/>
                    <a:pt x="2427" y="7545"/>
                  </a:cubicBezTo>
                  <a:lnTo>
                    <a:pt x="2549" y="7618"/>
                  </a:lnTo>
                  <a:cubicBezTo>
                    <a:pt x="3235" y="8059"/>
                    <a:pt x="4020" y="8280"/>
                    <a:pt x="4779" y="8280"/>
                  </a:cubicBezTo>
                  <a:cubicBezTo>
                    <a:pt x="6127" y="8280"/>
                    <a:pt x="7451" y="7618"/>
                    <a:pt x="8235" y="6417"/>
                  </a:cubicBezTo>
                  <a:cubicBezTo>
                    <a:pt x="9461" y="4506"/>
                    <a:pt x="8921" y="1957"/>
                    <a:pt x="7010" y="731"/>
                  </a:cubicBezTo>
                  <a:lnTo>
                    <a:pt x="6912" y="658"/>
                  </a:lnTo>
                  <a:cubicBezTo>
                    <a:pt x="6218" y="213"/>
                    <a:pt x="5441" y="1"/>
                    <a:pt x="4673" y="1"/>
                  </a:cubicBezTo>
                  <a:close/>
                </a:path>
              </a:pathLst>
            </a:custGeom>
            <a:solidFill>
              <a:srgbClr val="4D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6" name="AutoShape 4" descr="data:image/png;base64,iVBORw0KGgoAAAANSUhEUgAAB1kAAASKCAYAAAAc1de+AAAgAElEQVR4XuzdCXzdVZ3///f53pukha4sLZsoi+OCimwqKDQtqFSatDCDC6O0aRAdHVEYAX+j/zHzHx03/KMgAoUkOH+dGe0f2iSFKlCSFlCRXUBKK2BL13RN2uy538//cW7uDbe3SZqb5SY3eX0fjzzS3Hu+Z3l+T6DNO+ccJy4EEEAAAQQQQAABBBBAAAEEEEAAAQQQQAABBBBAAAEEEEAAgX4LuH6XpCACCCCAAAIIIIAAAggggAACCCCAAAIIIIAAAggggAACCCCAgAhZmQQ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ocUeOrOmsMm5gdTOoKCKZH8cEpekD85ZuEUZzbFTNPMbJpzbqqcm2YWTnMKpkpWIFlUchGZouYUdVJUUtSkqDOLyvmvXcS/5t/zr/vXnCm6v63lhf9Y/uP3SWqVU6tMrZK1xb9O/eh6r82kVufUptDa5IJWJ7XJWZuZazGzJufUpNCaQmdNLog0RUz7OwNrCjrDpmh0QlNTk5oefPDBpkNiUAABBBBAAAEEEEAAAQQQQGDcCxCyjvspAAACCCCAAAIIIIAAAgiMNwFbv75gd6ubEXa4mRbVDMlmKLSZFgQzAmlGGIYzd72ycVIY0+FOmiI5H5hOk5TVf0M2tbU89x/Lb3r/CDyfJsmaJOcD164Pp0ZJ201WHyiIf5Zse6igPgxs+6TIjvqlS19qH4G+0iQCCCCAAAIIIIAAAggggMAICGT1H8gjML5R32Tx/MLbTfpiV0fdV2uqam8Z9Z2mg8MqMO/S2ae70B6WdJSktc4ihdXVq7YPa6NUjgACCCCAAAIIIJDTAnuefX1ap2udEVre0XKaEQQ6OhZqRuB0tKQZTjo6THz2X0sKDjXgXes27Q87YpMOVW443x/BkHWgw9ojKR6+Orn6rlDWf7auUDbQttBFtmzf0LDl6aef7hhoI9yHAAIIIIAAAggggAACCCAw8gLjLmQtmj/7Gsl+2kVvD7S1FHyyv9tBXTJ/9scD2W8Tj21Iwi9C1r6/CYqKig5zrvESc+5zkn1Qcv4HQv7ZNcvcejkttVhwz4oVj2we+W+noelBf0LWeQvmfMApdqNC7cyLhmX33ffo1qFpnVoQQAABBBBAAAEERqPAjrVrJ4cd+SepMzw5iLiTTHaSQp3sAp0Umk520oSh7veev27Z2tnWcexQ15tJfTkYsmYwPFfvZFtMtkVyW5zTZv/ZnG1RZ2yLc/mb+WXLDDgpigACCCCAAAIIIIAAAghkWYCQlZA1y1Ouf82VlZUFzzxT90lz+pmkIw9xV8xJ/xsJ8q9btuxB/9viOX0dKmS95JKPTA+i0QckfSg+UFP5vkZ9sa6urjOnB07nEUAAAQQQQACBcSxgZq7+hfUnqVMnB9HgJDN3ksxOds6dFFroP/tdTrJ6NWyoX9++v+XtWW00rbGxHbL2SzYmaUv8w7nNPpAN5N4w2brAIusaGmLr+HdAvxwphAACCCCAAAIIIIAAAggMuQAhKyHrkE+qwVZ49dVn5W2rn/R9M/dVSZFkfSY1OGlb4mv/m/onpL4v6UWLhZetWLFmfXofPvaxjx1eMLHtN5L7hH8vlLv4/qra3w22r8Nx/6FC1rmXn390tD3yiKT3JNqvUTj50zU1Nc3D0R/qRAABBBBAAAEEEBgagS1PbTksP9JyWmegUwOFJ0k62eROcnInya9MHWXXvk07n29taDp9JLtFyNoPfbPX5Nw6ydaZ3LrAbF0Y5r2yYsXDG/txN0UQQAABBBBAAAEEEEAAAQQGKEDISsg6wKkzfLcVzZ/9Jcn82bRdAatzS2Mu+NYDy1b58NSSLXdtJbzv86HTvztpatfr9ieF7pKamrqdqT0cSyGrF5lXXPgF5+zHkms05z67YnntquF7ItSMAAIIIIAAAgggkInA+vXrC6Y167TQdJqTTpPTafKf42Fq7lz7t+75U8vuxg+MZI8JWQel3yq5dS4evto6Z25dGLF1eYquW7Zs1a5B1czNCCCAAAIIIIAAAggggAACImQlZB1V3wbxVZodwW9l7syujtnPj525/2tLljzd0VtHi4pmnaNAyyV3XKLMN2qq6n6QWn6Mhayj6pnRGQQQQAABBBBAYLwKWG1ttH7qcadZNHpaYHaaSac5i4eqp44Fk5ZdDY/t37b3IyM5FkLW4dF30laTPeuce0ahezYI7Jnly+v+NjytUSsCCCCAAAIIIIAAAgggMDYFCFkJWUfVzJ63YPaFzsxv4+tXse60wF20Ylnt84fopCuaP/v/SPbdeDmnJ9vzCi7+3dLf7U7eR8g6qh4znUEAAQQQQAABBHJKwJ+Xuv3Pr54WmLqC1O6VqXpHTg0kw8627m1avW/zzlkZ3jakxQlZh5TzUJXtkfSMpGfl7BnF3LM1NXVrD3UT7yOAAAIIIIAAAggggAAC41WAkJWQdVTN/eIFs/7JzP080am1ziKF1dWrth+qk/Pnz/5gKHtI0uSewllC1kMJ8j4CCCCAAAIIIICAF7DXX5+wo7H9HOeCs2U6OzT3fuf07vGo076vpa5hY33hSI6dkHUk9X3brlmyZ826gtfQuWcfWF733Ej3ivYRQAABBBBAAAEEEEAAgdEgQMg6hCFrcfGFM83F6iS9Mxn0BbH210LlXeecFkryZzBtCINw7v3L1rzsJ0Dx/MLbTfpi12RwX62pqr2luLjwVHN2reTmSzo+MVFel3Svs7ybq6sf2tKfyVNc/OHJUt5l5vRPkr1XcodJiknaJNn9sSD60/RzTlPrTRtPMvCsnz//wnfFXOe/ONM8yc1I1Pm6c/pfhZGf9ScU7a3/xcWFC83pnriGbF00Ehbed9+jWw813ksuveBdQRhUSpoWv9eCq2POJgay3x7qXskeaEuZB5fMn/3xlPsOGfQWzZ99jWQ/7eqz7qiuqvun3tosKysLnnmm9kIL3PUy+3DXM7Fmyb1g0s37G1Q1abp7hwvtYUlHSTqo/fTAODlv+hqnnwvm8j8nhQsld4akPJManLOnpeDn+/ba/XV1da2HsnqzHrsybU69LrmaWBDc0decOlT9vI8AAggggAACCGRTwMyC7X9ef07g3NkK3dlyOlvSe7LZh9HcVntz2+qG17exknU0P6QR6ZsL/VbDgfSkzD3pXOzJqqo1L4xIV2gUAQQQQAABBBBAAAEEEBhBAULW4QxZZYsDuf/bpPenPOMDtsBNDVmd09fDUJOc0zd9CNbTvPDBWGDuuurqWh8oWi9zxxUVzS5WYHdIOqaP+RWT7E6FU66vqalpTi+XFrJu96GqOS2Q9I3Edr49VG0bLQiK+7HFb4/dSluRGpPTVTXL6+Kha6ZXWljax+3ZCVkvvfRjMzrD9rslFfXaGWfPmLkfOulnQxSyunnzCz8p6U4nTe0D4YUw0BX3L6t7sbc5NW/BnI86C38xmDmV6TOkPAIIIIAAAgggMJQC9S+9/v6wPXaOczrbf0g6cyjrH2t1dba3P7Zn/VbOZB1rD3Z4xtMi2ZNm7kl/fIsLwz/V1KzxvyjMhQACCCCAAAIIIIAAAgiMWQFC1uELWVsla0ys9EydQL2GrJI2JwKsiF/d6KRNJmcmHXNgQGbNCtynapbVrehhZrqiBbP+WeZuTgah8RWL0hpzes2ZTjbpgtT6zOmnx83Yd/2SJU93pNaXFrLuc9I6k87yZRJ1bnMyZ9IJiVWyXbc7eyYvCOf1ZwVqev/nzp07JVrQvEzm5rzZjvvSWWfM+t+ysrIwk+/ESy4tfI8zXdXVJfOhtV95e2JXH1Vl0t/8H4NQf+3omHjXypUr2/zXw7GSNT6u/JZfpgWs3nujpE5Jk95ctWztkvNn0vqPwaxkPWguJFbNPiG5v0l2fmJ1tW/HP9WNCoNP1NTUvpTuXHRp4TyF9us3n7M1y9x659yfTPa+lFWtXTX1MqcyeX6URQABBBBAAAEEBiOw66X177bOyNmhheckVqj6UDU6mDrH271hR+yJXes2fXAkx812wSOpP+i2d8r0pAv0J4XuyUik7clly35fP+haqQABBBBAAAEEEEAAAQQQGCUChKzDF7ImH/E2Of0gjESrIx3W1FHQHr5levPeZKB54HbB8Vt2OrMvHXPM/uXJMn6L2aefX32+QrtT0jsSFb8acbpo+fK6eFCYvIounT1LYfhAcmtgc+6HLjbpO6krVePbCLv8H5vs84n79jrTR6ur655KrSstZE285YO4SMlZZ11Qlww9CwsLJ0yaqq856TvJYNeZFlVX1/lVjxlfidWsPkD22+Umr8dDuf84fmbjI+lhcH8ayORM1mEIWV3R/Nn/R7LvJvoaM9NPLNb53fvvf2xPsv/z5l10oot0+hWsqStdBxyypgWjsZ7mwvz5F747VOzXKdvi/Xpfgxalbh089/Lzj452BL+Vua6VHqZfRgJ9Zfnyur3Jvvs5FSrv287pa4k5EDPZ5SuqVi/rz/OhDAIIIIAAAgggMBiBV596derU/LAwFuqCrhWqzgeq/qgMrkEIWCx8bufaN1J35RlEbQO7lZB1YG6j+K4N8r+oGYZPKnBPnv3+ujVlZcrol2lH8djoGgIIIIAAAggggAACCIwzAULWYQxZnfRc4HRpehCaOsfSQtad5oJLVix/5E89zcPi4gvOMOdWSO64xPvfqKmq+0GybGFhYXTyFN0hp9LEa/ccO3Pf1T2Fkpdc8pHpQSS6TE7xM5bM9H+tqK7zIWn3lR6y9jWeq68+K2/r9kn3SO4KX4GTu6u6qvYLfWxp3Oe3WnHxrI+ac/+dFrT66vz5pQ86c5UdHRPqVq5c2dif79mRDFmLi2e/w1z4YHIVbV+rPHtY8TqgkLWoqPAoBXa/5D4Qf759rCxNm1etzuwT1dWra5OuxcVzLjAX/k7SBJm9FotG5jxw3yMb0t275sDkJZIWxd9zbmln24TPJVcI9+c5UQYBBBBAAAEEEOiPQH3tS5Pc9AmFocLZzrlCtv3tj9oAyphe2fGXDclf8hxABYO/hZB18IY5UEOdmVYrUN3EvLYnli79Q0sO9JkuIoAAAggggAACCCCAAAIiZB2+kLVfK/kOOJNV7kfVVbU39nnW6gErIm3NhPy84qVLH27wc7moqOgwizTe6sx9OJ5xmfuX6ura+3ub5/OKC7/lnP4jXlb2X40NrrSurs5vXRu/0kLWVoXu0zU1tVW91VdcXLjQnBLnpx54zulAvteKiz96nFzHD036dC9nwPrtdtdYoLKzTy/8fV/bCY9kyFq0oLBUJn8Wq3deF8byPrpixcN+m+Aer08sKHx/xPSwpCMHul3wvPmzLnVyS+NupuctDC5ZseIRvx11T5crnj/7Bya7PvHmD2qq6vy5u/HrwJW9B8659MqKi2dfYs4S21j3XXYgc4J7EEAAAQQQQGB8Ctjrr0/YsS8228kVhhZe4OQ+ND4lsj7qTTte2nBC1ltNaZCQdST1R6zteOhqzv0hz9kTqTvojFiPaBgBBBBAAAEEEEAAAQQQ6EGAkHX4QtYDzl7tbfYduJLVfbWmqvaWvmZqYivdhyRNlrRdobuwpzM0+zPbi+bPvkayn3aVPTgUTQtZDzmeTMK4/vQvWWbevDnHB9Hwi2b6p0TwePDtptWxSOTqB5atWtdT3SMVsvrVxVOmWrnJXZlw/nlN1ep/7muF77xLZ5/uQvMhq98ueSArWV3R/Fk/k9yXfJvu0OG90sLRB9pSvi8OnHPWrDC4oqamtnqgq5QzefaURQABBBBAAIHxKWBPWV599K9+leoFTjovlD7spPzxqTGCozY17vjLhikj2AMRso6k/qhpu06y34dmT+RHJvxx2bIHOdd11DwaOoIAAggggAACCCCAwPgWIGTNsZA1Lfj052x+fMXy2lUDmcbDG7IeHA4OpI+p9/izaZ966pFTFARXOKcSSW9Nfd+khsDcldXVtTXpAeBIhayXX144qbXd7pXcx+KBZz/Oqh1syHr55RdNbW3vqJbcBb5Nky5fUVX3//Xl31eb/szdyVPjK5Q/lagjJumPZro9UOTh6upV/occNtjny/0IIIAAAgggMH4FzCzY9vyrsyJO56krUD3PpKnjV2T0jHzny2+YheGI/buRkHX0zIVR0xPTYyY9Iac/BhZ5tLp61fZR0zc6ggACCCCAAAIIIIAAAuNKYMT+sTxSyocKFvvq14ErNQ8OETNd+enbynQla3poF8pdfH9VrT8vM/1yCxbMObkzDD8jZ3Mld5rr8wdVQ72SdehD1rQBuvnzL3xX6GL/KdO8lO2E9yrU3Jqauj+mlh+pkDX9XNs+nld3dwcbsqa3OYDvtYNWz1522fnHtsci/+Wki9Lr8+G2c7bKhcEvzCY9XFNT0zyANrkFAQQQQAABBMaZwLbn13/IH3PhnDtPMn/cxcxxRpATw929ftPeWHts2kh1lpB1pORzpt0WyWolV6tI8EjNfY88kzM9p6MIIIAAAggggAACCCCQ8wKErDm2krU/YeH8+Re8JaagoqdArPcZm3Mha3Iorrh4VqE5/VJyx8VfdHbfvr3uH+vq6lqThfrjlix7qDA93TA1uHfSHdVVdX5b4/iVoyHrGxYLL1yxYs361LH6lcRPP726SIH5c3zf29Nc8oGrTDc7m/wjwtac//8DA0AAAQQQQGBIBXatXz/FWtycUJpjpjlOOm1IG6CyYRHY89rWNzpb2t8yLJX3o1JC1n4gUeRNAdPzkmqdD13VXltd/fg+eBBAAAEEEEAAAQQQQACB4RIgZM2xkDV9K9j0lZFdqyBDv1XsiV2TxppNrjow91Dowh2moD2M2Et5nZEOc2GpZN9NlDvgHE7/WqYrczMNJ4dyUhctKCyV6e5EnQedVTuOQ9ZWye4z53b019uZWgKFP6+qWvNGb/fMvfz8o/PagkK54KMm86tbTzqwrK3Ji4Sfvu++R7f2t13KIYAAAggggMDYE9jx/GvvCBXzgeocOTdbpiPH3ijH9ogaNtavbd/X8s6RGiUh60jJj4l2d8q5Wqew1mKutqambu2YGBWDQAABBBBAAAEEEEAAgVEjMO5C1uIFs/7JzP286wnYgxPy3d8vXVq3vz9P5MB79WJnfmzOyqWPdodXmYaSvs1Mtwv227Z2xoI6k/s7SQecyXrQ2ZmmFZFAn1u+vG5vT+M71NbJmY5nsCFrUdGsc+TcXXKaIGlvGIQl9y9b83J/nk1R0ezTFJg/mza+zVx6+DxSIWt6u4M9H9WPLb1OyX21pqr2lqSTD0Cj7ZFHJL1HUquz4OPV1Y+s6Y/jQMvMmzfn+CAau87MfUVSXlc97tZ9DXZdXV1d50Dr5T4EEEAAAQQQyD2Brc+uLwycm+N8qCr7SO6NgB6nCjRu3vVs2979Z4yUCiHrSMmPyXb/4LcWDuVqD8s/unbp0qWxMTlKBoUAAggggAACCCCAAAJZExh3Ieu8BbMvdGb+DNOIpB63Re1F3xXNn/UzyX2pKz9ySzvbJnxu5cqVbcnymYaS/r5MQ9b582d/MJQ9JGmypANWbM6bd8HbXSTwQeNbJNui0F3Y12/rjr6Q9YCgNKNwMC18HlTIWlw85wJzoZ8jPuw96HzS9PnR13bBfqYUz599p8k+n7jvBzVVdd/o6zt8sGeyzp07tyBa0Pr/yuzyrnYODGEz+a9L1xbBdUc4F4l0FLSHb5nevHfJkqc7evseKS4uvMacfpJ4/6BfRMikbcoigAACCCCAQG4IbH/htZlBGM6W3wbYr1iVTsmNntPL/gg0bd/7x+adDR/qT9n0MnvDFjWH7cp3UU0PJirigoyrIWTNmIwb+iVgG/0qV8lWxdrdQw88ULetX7dRCAEEEEAAAQQQQAABBBBIERh/Ieu8i04MIh0PJVaC9juAWrCg8G0x08Nv/tDo4OBqsCGrk/tRdVXtjX6JbS+z1M0rLvw351TW9b6tmZCfV7x06cMN/qvMw8FZ10ru/0nUNeLbBc+dO3dKtKB5mcz5H85ltBIybWSwDJEAACAASURBVOz7ArmPVlXVPpF0zGQla1rIedDWw+nPZl5x4beckz+nVOlnsnY9l8KF5nRP1yPT8xYGl6xY8cjm3v5LlBakHxTyHmolq6/3gADdtDqMdV56//2P7cn0v35pq2LlzM2rrq69v7d6MrXLtD+URwABBBBAAIHRIbD9xddOD0KbYxbOkeJ/dztsdPSMXgy1QMvuxkf3b91zfib1tlqnXu3Yqf1h9++jKpDTSXlH6qjI4ZlUJULWjLgoPCABa5a5h8zpoTCIPPTAslXrBlQNNyGAAAIIIIAAAggggMC4Exh3IWtiZeEPTHZ919O2Lc5sXnX1mmd7e/pd2/C6H0rmt0L116sRp4uWL6/7W+o9gw1Z/fmpCtynapbVreipL8XFF5xhzq2Q3HGJ979RU1X3g2TZTywofH+kKwj2Z13tVai5NTV1f+xfXTbiIavvZ9GCwkWJs1Uj3sOZK62urvt1H8Gz4uFsfssv/e3xsTo92Z5XcPHvlv5ud3Ls6cFkX2HhJz5ReEwkz2897N6dqO+qmuV15f1x7ClknZcW7JvTT4+bse/6nlaEHjSWHlbS9idkLS6e/Q5z4YPJs3n7atOP6+qrz8rbtn3Kd+Vse+Ne3VZXV9fqXy8sLIxOmWrlJndlYvz3HDtz39W9rWYtLp4125x7oL+rgMfdf3EZMAIIIIAAAjksUP/8Xy/2K1Xj56tKZ+XwUOh6BgKte5tW79u8c1YGt+jl9u1qDON/nTzoOr3geE1w0X5XR8jabyoKDp1ArZk9FMg9VF1d99TQVUtNCCCAAAIIIIAAAgggMNYExmPIqoNXpWqnnF2n2JR7a2pqmlMesps//8J3hRb7uZySP1iISe6amqraxLmub5YefMgaX8LaEJi7rrHR/jsZdHVt2bqmUEGsMhma9bQiMr7qsCP4rcydmejVKxboqhXL6h5PhpSXXPKR6S4SuUrOfdNJU9/s/egIWXsIGWMmLQ2DyLcfWLZqfWrY2uVSe5ac+9EBz8fJh6JdK0cTV/oWuk72X40N7gtJ49SyPlicPEV3yKm063UfxOuz1dWr65Lt+1Byy/bJ8510q6Rjkvf3FLLGg/0Dt9GNmekngTr+vbr68X3Je4uLC0816RY5zU3pz4BWsvo2ixbM+meZuzmxNbY/b6jSWeRb1dWrtqeO14fALtL5s+6QWnbLhPwZ1yXPKCq6dPYsheEDkvMrVGJOukvWcUNq3317l1xaeFoQ6n8SZ8H6yVy+r1Ff5EzWsfa/DcaDAAIIIDCeBOr//Ne5/hf3JM2V06njaezjeayxMKZYLJT/3Ny47/eNm3adF5r/2uQ/x/+c+ByG1v1n/1qHC9U4MeyV74ToNB0fTflnyCGgCVnH80wcFWN/yjn3kMLwoerq1bWjokd0AgEEEEAAAQQQQAABBEaNwLgMWb1+1/aysf9JWRXqX/ZB1CZJ8V+7NumYA4NIxWTuP489pvE/elrJN+iQ1fS8nN6TCMX8uZcbJXVKNl1yM96cNb2veD1wJWjXHT64dZI/Y2aSpONTZp8P+PzZrr7UgxPy3d8vXVq3P/l+puO5ZP7sjwey3ybuP+RZpr19F1x66cdmdIbtd78Z+iVLWrOTNpnftFbmTDohEfwlC8Scs58eM2P/N3p6PkULCksTq2QT5a1ecntMtiuw6GWp4WNRUeGHFGilpGkp/fRb/Hof/6v3J0rKSx9DLyHrwattu25MecYHPJuWRBu+/oGGrPHVqVvqJ//Imb6a0k/f5lonPW7mpsrZeYo7xs8o9tsdP9cRUdHK++r890HySg9sk31PreeCA+eWbQlkF1dVrXlh1PzXjo4ggAACCCCAQL8ECFb7xTSgQqGZYrGYQh9ihl0hZjLMTP869O/HfLney4aJIDR+b7xsos5EvZm103XvYK8pU6bo+ONT/8lxYI1HRg7XqXlH9bsZQtZ+U1FwmAWcbJ3kHrLAPaTOSQ+l/YL2MLdO9QgggAACCCCAAAIIIDAaBcZtyOofxoIFc06JhWF5yirIvp7RNmfuy2eeOWt5WVlZj7+anWko6Rsrnl94u0lfjDccqMhiOss5fbOnAM8X8YGppC+sqKr7TU9b6PrVnc88t/oqs/DmtAAydWwxye50FqwyZ/fG3zB7LRaNzHngvkc2JAtmOp6hCll9+36L5ilTdJV1nT/rtz8+1HXI53PZZecf2xEGK1JW+ibr7CkQdkULChfL7JY+HP39y/3ZuMmzbXsLWbvmW+G0WKhb5fTZPgbzgjP7F3PuFknvHEzI6tuIbwO8bfIXQqfvpP3CQE9dqIkG+VctW/Zgffqbfl499UxtqV81fMh6nD1jnfbpFSvW+JXHXAgggAACCCCQAwJjIVjtKWRMDSh7DyS7AspeA8mU8PLN4PPAMLPXdlJCVDPLgZkgRYJAkSCiINL1WWZtEXMFgQvU9eHiZZJ/9p8jidfjf86PKpje+xG9rGTNiWlAJw8tsM0HrgrDlW1tBdUPPvhg06FvoQQCCCCAAAIIIIAAAgiMNYFxHbImHqabd+ns97lQCyXzW6GdkhJwbpazJ1wY/MJs0sOH+k3VTENJ335qyBrKXXx/Ve3v4tvGOrtWcvNTVge+7px+pTDys/TtXnualF11uC9JtkDSSV1lrN6cVkQs+uOqqlUvFxXNfrcCf/aoZvpVvCa7fEXV6mXJ+jIdz1CGrMk++JBw8/YpcyIKrzA5v2VzctVl16pjZ0/39/n4OrtWybZ90+QWdoWF1iy5VWFn58L7739sT7plz8/C6uX0mDl389mnF/7+yWdXfzS5grevkNXXHQ/Bn6m90AJ3vcw+3BXgxvvwgkk3729Q1ZQpkanmYn5r4kGHrMnx+G2ig2jeZyS7UrL3Jrf+9YbmbJWLRW6rqXnEn0vc50//eqnHNxP/XgktWHL8zMZHejuzdaz9B5TxIIAAAgggkMsC/Q1W48Fi9wrJZCDZS8iYSSAZDzaT9aSvxEwPPg98v/u+xErOXHgOLh5ORrpCzEjX5yD5deK1IBFwdgWdifcTYeehy0fUdX8v9acEp91Bai/lUz3DztiTu17ZdE4mxn2fyXqcJriDNoTptXpWsmYiT9mREEjstlTtzGqqq+uSOzuNRFdoEwEEEEAAAQQQQAABBLIsQMiaZXCaQwABBBBAAAEEEEDAC/hfvpKUb2b5u3fvLohGo/mRSCQ/CIL8MAwL/GfnnH+/wH+OxWIHfJ36nq8nDMN8SfGy/mv/58Tn7vsmTTz8uIKC/JnRIHqUc5rgw9P4Cs7UbWdTtpr129vmwpW++jL5dTyYTASayYCzO8hMhJcHBZtDVb6H4NQHrbl2hTF7Ydfaje/NpN+t1qG/duxUU9jefVsgp5PyjtRRkcMzqUqErBlxUXjkBV6QrCZQUF1VVfvEyHeHHiCAAAIIIIAAAggggMBwCuTev/KHU4O6EUAAAQQQQAABBMaEwNVXX50XjUYLCgoK8n14mR5ctre3x8PI5EcyyEwNLn1omR5kJoNL/3ry/R7CzGTI2R10+iA1JfxMvj/q/y6evvqye6VkrysyI4pE0lZo+hWUKasr41vRJldQ+noGVT65ItTn1VzDIWChvbrz5Y1+t5+Mr71hSzxozXcRTQ8OU9Rl/pwIWTNm54ZRI+DW+MA1FkSqH1i2at2o6RYdQQABBBBAAAEEEEAAgSETGPU/2BmykVIRAggggAACCCCAwKAF/OrLhoaGgvz8/HhwGYvF4isuOzo6ugPJ9BWYfjVlYiVmfGVlImxM/XM8jEwJLeMhZCLg7F7JmbYq84CVmsn3Ep+jgx5odipod861m5lf7hf/8H/2rznn2vp4vSNZLvW+IAi66zrxmOPfOnP6UadNnTTptIL8ghkHbDXb01a1B20l+2ZQmourL7Pz+MZHK2bavvMvG/zxIiNyEbKOCDuNDq2AyalaUk1nXqx65dJHdwxt9dSGAAIIIIAAAggggAACIyVAyDpS8rSLAAIIIIAAAgikCZSVlcXDxba2toKWlpburWN7W2WZ3BI2fXvYtFWW3WFk+uvJVZrpqyyT9fkta3Nx9aWkUFJbMoDs4XNbT+GmLxcEQfy+ZMDpP6eGl/35OhKJxO8Pw7A9Ly+v+8/+60mTJnUHqmVlZZ1D+U2w988bTu6wjstMukzSuUNZN3WNZwHXvOOlvx02UgKErCMlT7vDIuDcboVW4+SqGxutuq6ubkj/PzAsfaZSBBBAAAEEEEAAAQQQ6FWAkJXJgQACCCCAAAJjXuDyyy+PnHDCCfEVkcmtY9ODy+R5l6nbw6aEjQecdZl83YeT6WdfpgWW3Wdi9rBdbPd7Obb6sqO3VZaJMLM73EwPMpPBZ+rryTAzGWT29LV/LRlcpoaXPrT0H7FYrH3ixInxzy0tLe233nqrDzJz4zDRQX73/eY3v4kUvv2My1wQXCqnT5lZ5vuxDrIP3D72BXat3dgexuL/vcv6RciadXIazJKAk14NTcsVsXtXLFv9hyw1SzMIIIAAAggggAACCCAwhAKErEOISVUIIIAAAgiMR4GvfOUrBRMnToyvukxuHetDSL99bGqQ2ctZlt1bzCYDy2SAmbqaMmWL2e4tZNPDzeTWsumvJ77Ohb/z+NWX8VWPfjVl6laxqdvIpq7QTF1VmRp89rTaMvlasq70r31YGY1G46FlepDZ2dnZ3tzc3H7ccce1D/Xqy/H4PTMUY9767KvnRFx4mVzwKclOGoo6x3IdJr9bZy78Z2B0PoXd67fsiLV3HD0SvSNkHQl12hwBgVXO2b0RV3DvsmUP1o9A+zSJAAIIIIAAAggggAACAxDgJw0DQOMWBBBAAAEEsiFQVlbmz5XMb21t7d461geZfgvX5JmXiXMuu4NK/3Xq6sv0sy/Tz7xMBp89bRfr20kNN1PPyEzeJylXzr7sSNkyNr7SspezMHvcRjb9jMz01ZbJgLOnILOnFZjJENOHl1OnTo1vH1tWVuY/cyHQq8DWZ9YfHQ3cZRbo0zIVQtW3wL6WJq3bulH1DbsUC0MdNWW6Tpl5go6eMh26DAX2vrbt9Y6WthEJ8wlZM3xYFM91gV1ydm9owX33V9X+LtcHQ/8RQAABBBBAAAEEEBjrAoSsY/0JMz4EEEAAgYMEzMxdc8018e1f8/Pzu8+9TJ4/2dnZGQ8qUz86OzvjZ1Omr7L04WRytWYyhEwLMruDypStZbvPyOxhC9n4e4nXc+H/092rL30QeYjtYrvPukw/49KHlMn7U8/CTGwT231fb1vJ+hWYyeDSbxk7YcKE+IpMf23atKl96dKlMb4VEMhVge3Pvf5x52KfcdIVJuXl6jiy2e+mthY99vKz6ogdfNzhB059j2ZMPSKb3cn5tho21r/Uvq/ltJEYCCHrSKjT5qgQMD0pp3ud6d7q6rq/joo+0QkEEEAAAQQQQAABBBA4QCAXfnjLI0MAAQQQyCGBq6++Om/KlCn5yXMvW1tb4yFm+jmXPZ1/6cPJZFCZDDN94Ji++jK5LWxquJm2yrI7xExsFZs8NzP5ei6uvuxxG1kfLPYUbvb0ek+rLJMrMH3ombqNbOoZmMlzL/Pz8+PBpV992dbW1j5jxgxWX+bQ9yZdzS2BLU+98s5IfvAZJ3eFTKfmVu9HvrcvbFyvDTu29tiRIydN1bnvOH3kO5lDPdi/bfdTLbv2nT0SXSZkHQl12hxlAh0m3Svp3rPPqLuvrEz+F9y4EEAAAQQQQAABBBBAYBQIjJuQ9frrr7dR4E0XEEAAAQRGh0B89WUPH71uI+vPyEyGkKmfe9pGNnWVpj8/s6fVl8lwMy8v74AVmJMmTeoOTcvKyvgh2uiYL/QCgawItK7/31Mam86Z5Zz5FasXZqXRMdhIU0uzHnvluR5XsSaHO/eMDysSRMbg6IdnSM07Gn7fVL/3vOGpve9aCVlHQp02R7HAWsnuUxi5t6bmkWdGcT/pGgIIIIAAAggggAAC40KAkHVcPGYGiQACCGRVIPXsy9QgMx5SJgPKlNWX/rVew03/XvoqS19H4rUDtpFNXX2ZDDFTt471KzAbGxvblyxZ4vvIhQACCIwKAdt8+xlS8JlYbGLh7j3nnTMqOpUjndi+e6e27NiuzTu3xT837N8X7/nJJ5+sggK/W3vP1yfO+IiCIMiRUY58N1v37Fuzb8vuC0aiJ4SsI6FOmzkicL9C+1VNzer/yZH+0k0EEEAAAQQQQAABBMacwLgJWcfck2NACCCAAAIIIIAAAjktYJvv/JhMV0i6Qq7rrNU9DR98sbNj0ntyemDD0PnW9rauMHXHdm1JBKqdsYOPWo5EIjpyyjQdedSRUrTnlapHT5muD779vcPQy7FbZVtjc13jGzsKR2KEhKwjoU6buSRg0nNO+lUsX798YGndtlzqO31FAAEEEEAAAQQQQCDXBQhZc/0J0n8EEEAAAQQQQACBnBGw3/wmonN3f0bO+WB1bnrH29qPXt3Y+L5ZOTOgYejoroY9XWFqIlDd1bC3x1YOn3iYjvCB6pRpOmLqtPif/cfUSZPV1tGux9c+p+b21oPuPe8dp+uISVOHoedjt8rO5ta6Pa9vJ2Qdu4+YkY0FAdMOSb/ygWt1dd1TY2FIjAEBBBBAAAEEEEAAgdEuQMg62p8Q/UMAAQQQQAABBBDIeQGrv+0YdUY/I7PPSe6M3gZkctt37bww32TTc37QhxhAZ6zzzTB1xzZt3rldbe1+B/mDryOnTu8KUacmQtVEoFqQn99rK60dbVq/9Q3VN+xWLIzJr2A9eebxmnrY5LFOO+Tj62ztWLPn1S1sFzzkslSIwDAJOLdUMf2qpqa2aphaoFoEEEAAAQQQQAABBBCQRMjKNEAAAQQQQAABBBBAYJgEbNud71VMn5Pps3I6tj/NNDWdsqa55W0jEmj1p38DKbN3f+Ob2/3u2Kb6Pbt6rGZiwYTuFampger0Kaw8HYj7UN0Ttnf+Ydf6zecOVX2Z1MN2wZloURaBAwVM9nu/srWz/bBfrly5shEfBBBAAAEEEEAAAQQQGFoBQtah9aQ2BBBAAAEEEEAAAQRkm+/6qCz8nJw+m+kvNoZhwXO7dn/k/bnIaGbasjNxdmp8y99tampt6XEo0ydP7V6dmtzq98ip0+SDVq7RJRDr7Hxm9yubzxyJXhGyjoQ6bY5BgQ2S/SoM7Jf3L1vz8hgcH0NCAAEEEEAAAQQQQGBEBAhZU9jNzFVWVp7rnPu2mR0dhuFFV1111e6hejK/+MUvjg/D8Otm9klJx0gKJIWS/K/y/17S9xYvXvzEodqrrKx8p5n9UNJsSZMk+cOmnpP0L4sXL/b1cCGAAAIIIIAAAgiMgIBtvuNTklsk6eLBNL937xnPdnQe0eu2woOpe6ju3d/cFN/iN3526o7t2rqrXj5kTb/y8/J0xJTp8gFqMkxNbv0bOP45MlTPYzjrsdD+svPlje8ezjZ6q5uQdSTUaXMMC3TK9KvA6ZdVVXUPj+FxMjQEEEAAAQQQQAABBLIiwE81JFVWVk4wM7/K4EZJpybknw/DcM5QhKw+vL3nnntuMLMySX39an5oZr8KguDqkpISH5wedFVUVHxc0v9I6umcrg4zu7a0tPS2rMweGkEAAQQQQAABBBCQrb+lQBMLFslpoaQh2VK1o336o3sbzzx/tPBu27UjvkLVh6mbd2xXY9O+Hrs25fBJ8SC1K1B98xzVSRMPGy1DoR8DELDQNux8eeNbB3DroG8hZB00IRUg0JvAb+VcZc3y2t9AhAACCCCAAAIIIIAAAgMTGNcha8rK0lJJk9MIhyxkLS8v/7Jz7mZJeYk2/OrVbZJecs6damYnpL33vyUlJZ91zh2wFKCysvJtZlYr6W2S6s3s+kgk8ngsFjvFOeeDVR8Q7wmCoGjRokWPD2xKcBcCCCCAAAIIIIBAfwRs2+0zFAv8qlX/8a7+3JNBmcaduwr3m0WOy+CeQRdtaWvtWpma2PJ32656dXR2HlRvEAQ6aup0+XNT46HqlGndf45GooPuBxWMLgGT7dr50sYjR6JXhKwjoU6b40zA/+zgngn5R1cuXbo0Ns7GznARQAABBBBAAAEEEBiUwLgLWdO2BL4osWVvT4hDErLedddd74pEIg9JOj7RyAvOuU+WlJSsTTZaUVFxtKQ7Jc1P9KfFOffZkpKS+1I7VlFRca2kmyS1pb9fUVHhz0j6naSjzOyu0tLSq9MHVVFRcZWZfToIgn9ObX9QM4ibEUAAAQQQQACBcSZg9Xe8XZ1ukSwerg5bCNrS8ta6/U2nFg4X7869u7tWpiZWqO5u3NtjU4dPPOygrX79StUph6f/juJw9ZR6R4FAx46XNiR/YTSr3SFkzSo3jY1vgRf8JlwW66i8//7H9oxvCkaPAAIIIIAAAggggED/BMZdyHrPPfecEoah/03NmSlEfmXpeudcg5l9IPH6kISs5eXl33XO/Wuizo1m9rHS0tJX0h9PeXn5ZOecD0njW8yZ2aqmpqZLrrnmmrZk2YqKCr+Nz+WSXoxEIoULFy70Z7nGr0R47O//qKQnWlpaLvryl7+8P/l+6ipYM1ve1NT06dS6+zddKIUAAggggAACCIxfAdu45BwF4SIFwUKZHT7cEhbm/WXn7gsGfQ6mX4m6Zce27jB16856tbZ3/xXzgGGkrk5NnpvqV6nm5+UP93Cpf5QL7Fi7sVkxy/q+z4Sso3xi0L2xKLDBTPeE0aDygfse2TAWB8iYEEAAAQQQQAABBBAYKoHxHrI2S1oei8W+8/nPf/7lioqKn0j6agJ30CHr3XfffUQQBI9IOt3XaWb/WVpa+s3eHl55efmVzrlySX6PtW2RSGTWwoUL1yXLV1RU/FaSP5O1x7719n4igL1b0mJJW5xzF5eUlLwwVJOIehBAAAEEEEAAgbEsYJuXXCSFiyT3j9keZ+O+9/2pre3o5C8BHrL5vfsa4memJrf73bGn+3fyDrh3Qn6Bjpw2vWub3+TH1GmaPnnqIdugwPgU2L1+y9ZYe8ex2R49IWu2xWkPgW6BPc5ZpTO7p6pqDT8/YGIggAACCCCAAAIIINCDwLgLWe+6666TIpFIpaRfOud+WVJS0pp0GeqQtby8/HTn3CpJ/vyiZufc35eUlPigtMcr0bfHEtvOdTrnFpaUlPx3Sv8GFLJWVlZ+wsz8KtiJZvaN0tLSH/HdgAACCCCAAAIIINC3gG1eUiwLPy/n5o2UVWfnlMf37D3nw+nth2bx1anJ7X637azX/hb/+4MHXz449WendgeqiXNUJxZMGKlh0W4OCux9bfv6jpbWt2e764Ss2RanPQQOEvDntFY6c/dUV9f6XcG4EEAAAQQQQAABBBBAICEw7kLWvp78UIeslZWVV5jZLxIrU7cHQfDhRYsWvdpbH2677bZJEydOfFjSB30ZM/v30tLSsmT5DLYLfrajo2P2F77whYbEatoHJZ0l6Q9m9vHS0tJ9fAcggAACCCCAAAII9CxgW+64TOY+L+niETdy6nztjfdv2bJ974nJFar1u3cqFvrTLg688qJRHTXtiO6Vqf7c1OQqVef4a/+IP8sc78DejTv+3LGv+X3ZHgYha7bFaQ+BPgTMfuPkKqur63r95XH8EEAAAQQQQAABBBAYTwL8tCXlaQ91yFpRUXGVpLsSTfRr++GULX/lnLutpKTkn5NdrKiouFbSTZLanHOfLSkpuS/lvTMl+TNZj3LO3VNSUlLi36uoqPh3Sd+S1BAEQdGiRYv4zdPx9B3OWBFAAAEEEECg3wK2ackn5XSVZP6M+xG53tjeqg1bWrVha6ve2N6m3Q0dPfZjyuGTdOTU6Qds9etXqh4+MetHZo6IE41mX2Df1t1/at29r99bVw9VDwlZh0qSehAYQgGnKhfqDsLWITSlKgQQQAABBBBAAIGcFCBkTXlswxCyZnzGa2rI6kPTxYsXd6+gqKysfJuZ1Up6m6R6M7s+Eok8HovFTvGBrKRTJe1JhqkVFRXJ4PUISTcvXrz46zk5S+k0AggggAACCCAwjAK25c4rJF0l0+xhbOaAqptaYvEgNRmobt7Rprb2g1en+gWoM4/Ib5s+5cT8IyZPc37bX7861QeqkUgkW92lHQTUXL/38aYdDQdtXT3cNISswy1M/QgMQsC5pS4Mb6+uXu1/TsGFAAIIIIAAAggggMC4EyBkTXnkoyRkTQ1mDwhZfVcrKio+Lul/JE3vYbZ2mNm1paWlt1VWVk4wM7/Sda6kF6LR6EVXXnll/bib4QwYAQQQQAABBBDoRcA23XFl18pVd/5wIm3d2a4NW1u6Vqdua1P97vYem5t0WETHHJmvo4/I14zp+Tp6ep5mHJGvaZOj2rfvXb9vbTvuvOHsJ3Uj0JdA696m1fs275yVbSVC1myL0x4CAxAw/TJwwe1VVY/8fgB3cwsCCCCAAAIIIIAAAjkrQMia8uhyIWT13a2srHynmf1Qiq+2mCSpVdJzkv5l8eLF8X/UVFZWftXM/NbCHelbC+fsbKXjCCCAAAIIIIDAEAjY5iWLJfPHOpw7BNV1V+FXosZXpyY+Nte3ya9Y7ema6YPUI32Ymqejp+fHw1QfqhbkBz2W74wd9sSePed+cCj7S10IZCLQ1thS1/hGfWEm9wxFWULWoVCkDgSyJGAqd4pvI/xUllqkGQQQQAABBBBAAAEERlSAkDWFP1dC1kPNmPLy8nc45x6UdKKkX5eUlHzGOWeHuo/3EUAAAQQQQACBsSxgW5Z8XqF9Xk7nDHacO/d0xMPUv21tia9O3bqjTT39ZWtCfqBjjy7oXpUaX506PV9HTsvLuAu7d39wbSyc9M6Mb+QGBIZAoL25bXXD69tYyToEllSBwBgXMMndHih2R1XVmhfG+FgZHgIIIIAAAggggMA4FyBkTZkAYyFkNTNXWVnptxP+lKSNZvax0tLSV8b5PGf4CCCAAAIIIDCOBWzLHZ+V6cuS+1CmnQT0yQAAIABJREFUDLHQDjw7tb5NDfs7e6zmyKl5mulXpyZWpSY/HzZhaM5ObWufUdfY+N6sryTM1IzyY1Mg1t752O71mz+S7dGxkjXb4rSHwJAJtMp0RywSuf2BZavWDVmtVIQAAggggAACCCCAwCgSIGQdYyFrZWXlZWb2S0l5zrmvl5SU/LSsrCx64oknfknS1yUdnxiyP5+10sy+V1paum8UzUm6ggACCCCAAAIIDImAbVlyqcz834Eu6k+Fe/d1dgeqG7e1auvONnV0Hrw+NRpx8dWpM4/o2uq36wzVvPjn4fzLtZnbvHPXnKmJ4yL6MyTKIDBkArGO2J92r9v0gSGrsJ8VEbL2E4piCIxaAWv0K1tjkeD2B+57ZMOo7SYdQwABBBBAAAEEEEBgAALD+XOgAXRnZG/J9ZWs//Vf/zWjs7PzYUnvlVTnnJsbhqEPW/9b0rxedJ+MRqPzrrzySh+6ciGAAAIIIIAAAjkvYJvv+qhkX5Zsfm+D8SFq/OzULa3avKNNu/Z29Fh0yqSojj3Kh6g+TO3a6teHqZMPG5rVqZli72869dGWlreen+l9lEdgsAJhLHx+19o3Th9sPZneT8iaqRjlERilAqYdcna7s+jPq6tXbR+lvaRbCCCAAAIIIIAAAghkJEDImsI1SkLW30r6eKJbv1u8ePHF/X2iFRUVN0m6VlJDEARFixYtejzlNV9NVRiG/+b/EATBVySV+BWvnNvaX2HKIYAAAggggMBoFrDNS87rCld1RbKf+5tjXWHq1lbFV6fuaFNLW9jjMI49qkDHHJXfdX5qIlT1K1X9ytXRcoWxgmd27fnImaOlP/Rj/AhYaOt2vrzx77I9YkLWbIvTHgLDLrDBOd1akLfj1qVLX2of9tZoAAEEEEAAAQQQQACBYRQYPT8xGsZB9rfqYQhZr5J0V6L9FyORSOHChQt39dWfioqK7pDVOXdbSUnJP/en//fcc8+HwzCskeS3kPvO4sWLv11RUfEWSY9Kequklc65y0pKSlp9fYmzW++WtFjStkgkMmvhwoWck9IfbMoggAACCCCAwKgSsE13nK7AfWlrfdvVf0sEqlvq27RtV88/u/VnpB53dPLsVP+5a9vfaZOjo2pcvXVm796zn+/onJr1FYU5gUMnh03AzDbv/MvG5NEjw9ZOesWErFmjpiEEsipg0nOBuVurq2srstowjSGAAAIIIIAAAgggMIQChKwpmEMdspaXl1/qnPsfSQWStgdB8OFFixa92tvzu/POO6fm5eXVSjrDlzGzfy8tLS071POurKycYGYrJRVKejoMw49dddVVu8vLy2c756okTZb0+cWLF/tQtftK6Z9v6zOlpaXLDtUW7yOAAAIIIIAAAiMt8O1vf3tKc3PzedMnRy8pKAiKmlpiJ+5rivX491q/KtWvUO0+N3V6V6ianxeM9DAG3H5b+5FrGhvff8GAK+BGBAYm0LDjpQ3+FzqzehGyZpWbxhAYCYFak926omo1P48YCX3aRAABBBBAAAEEEBiUACFrCt8whKynO+dWSTpSUtuhgsxf/OIXfxeLxVZLOkZSp3NuYUlJiT9Ptc+rvLz8eufc9yW1OOc+WVJS8oC/oby8/GPOufv8n83sstLS0gdTK0p5//CeQthDtcv7CCCAAAIIIIDAcAvccMMN7wjD8LwgCM6VdKaZ+RWcBy059aGpX50688jk+ald2/4eOdWfjDC2LjO3e9fuWTGzyNFja2SMZlQLONmOFzdk/d+PhKyjelbQOQSGTsDsPgvcrSuW19UNXaXUhAACCCCAAAIIIIDA8Apk/R/JwzucwdU+1CHrbbfdNmnixIkPS/qg75mZ3VVaWnp1b70sLy+/0jlXnvjBYb+28K2srHyvmfktho+TVFFSUnKVc858G4Ssg5sP3I0AAggggAAC2RP4yle+UlBQUHCuc+68xN+dfJjqjzw46Jo6Kdp5/IyC6Iwj3tzq15+hOnFC7q5OzVS6qfmk1c3NJ8/K9D7KIzAYgZ2vbNprnbFpg6kj03sJWTMVozwCOS5gKrfQ3bpiRe3zOT4Suo8AAggggAACCCAwDgQIWVMe8lCHrL7q8vLy7zrn/jXRzE5JH1+8ePEz6XPr7rvvPiIIAr/S9KzEeytLSkouSQamPc3FW265peDwww//X+fcAkl/c87NLikp+VuyLNsFj4PvYIaIAAIIIIBADgp87Wtfe1teXt65Znaec84fk/B+SX5njfTL7+zxvJm9cOpbJkbOfPeUM996TMFp/vzU8X5ZmP/Czt3nv3e8OzD+7Ars+evmNzrbOt+SzVYJWbOpTVsIjBqBVkk/s1jHrStWPL5x1PSKjiCAAAIIIIAAAgggkCZAyJoCMpCQtaKi4t8lfTFRzYsdHR2XfeELX2hIVltZWfk2M/PnrL7Nv2Zm64Ig+IeSkpIXkmUqKir8Vm+/kvTRxGstkj65ePHiFX3N2PLy8n90zlX6Ms65L5eUlNyVWr6iosL/AOTRxCqQlc65y0pKSvw/Vnw/XGVlpT+jdbGkHZFI5KKFCxf+me8QBBBAAAEEEEBgKAVuuOGGDyW2+/1gYqvfd/RS/zYzez4IgpckveKcWxuLxdb+6Jq/e6ui9jWZrhjKfo2FuhoaTn+qveOos8fCWBhDbgjsfX37yx3Nre/KZm8JWbOpTVsIjC4BJ201uZ85a7+1uvrxfaOrd/QGAQQQQAABBBBAAAGJkDVlFgwwZP2JpK8mqnk+DMM5V1111e7UyVVeXv5l59zNkpKHgoWStknyQavfBu+U1Pecc7csWrTour5Wsfr6KysrJ5jZf/o6nHP/mAxQU9uuqKi4SdK1ideqwjD8N+dchyTfJx8O+z79uqSk5DOHao9vGAQQQAABBBBAoDeB66+//hgzS273e6Ykv92vP5e+p+tFSX4bwLU+UA2CYO2ePXvWLlmyxP8dJX7ZjjuPVXv87zD+46AzWHkSUmfnlMf27D3nI1ggkC2BfZt2Pt3a0JTceScrzRKyZoWZRhAY5QLuL87Cn1VXr759lHeU7iGAAAIIIIAAAgiMMwFC1pQHPlwhq181WlFRsTgRtE7uY4758PVO59x1PQWmA5mbiSD215KKe7n/yWg0Ou/KK6+sH0j93IMAAggggAAC40/guuuuOyMajZ4bhuGHnHM+TH1fLwp7fZjqt/v1K1P9hw9Vf/jDH27qS822LPmqzHy42uOZrONPvOcRm6l1z56P1MfCghMxQSAbAvu37v5Dy+5952ajrWQbhKzZ1KYtBEa5gNkjCnRTzfLVK0d5T+keAggggAACCCCAwDgRIGRNedBDELL+bvHixRf3NncS2wLf6LftNbMTEqtIfbC6S9LvJX1v8eLFTwz13CsrK4ueeOKJX0qsBEn+EM6HqpVm9r3S0lK23RlqdOpDAAEEEEBgDAh87Wtfm5aXl3eeJB+qJFenHt/T0Mzsr4nzU//iV6j6QNXMXrnpppua+kthm+74Bznnw1XfJlc/BFpajq/b3/TOwn4UpQgCgxZo2dmwZv/2vRcMuqIMKiBkzQCLogiMH4G7nbmbqqtrXxk/Q2akCCCAAAIIIIAAAqNRgJB1kE+loqLiN5IuT1Tz08WLF39tkFVyOwIIIIAAAgggkHWBG2644V2J7X4/lDg71a9QLeihI/7seL/V7/OJc1Pj56fedNNNrw+007btrg8p5leu2icHWsf4vS/6yo6ds3o753b8sjDyYRFoa9hf17hpV1ZDfULWYXmUVIrAWBDYZWY/Pu6Y/TctWfJ093EDY2FgjAEBBBBAAAEEEEAgdwQIWQfxrO66666TIpFInSS/OtT/wPGTixcvXjGIKrkVAQQQQAABBBAYVoGysrIJ+/fvPy8IgnPNzJ+t6MPUk3tp9I1EoPpicqvf9vb2tT/5yU/8NsCDvmzDz6crGr1RshsHXdk4rqCx8bQ/trUf86FxTMDQsyTQvr9ldcOG+llZai7eDCFrNrVpC4EcFHB60kw/XlFV549J4kIAAQQQQAABBBBAIKsChKyD4C4vL7/eOfd9SYGkOufc3KE6S3UQ3eJWBBBAAAEEEEAgLvD1r3/9pCAIzkuenepXqDrnpqTzmD9A3jl/dqpfnfoXH6hGIpG13/ve99YNF6VtuuNKOefD1XcPVxvjpd7Ozkl/2LP3g1k9J3O82DLOAwU6W9of3fPa1vOz6ULImk1t2kIgpwV+rdB+XFOz+smcHgWdRwABBBBAAAEEEMgpAULWAT6uysrKt5vZQ5LeKmlPEARFixYtenyA1XEbAggggAACCCAwGAF34403nhuGoT/LNHl2am/h5Y7kdr/+zFQfqEajUR+o+teH/bKNd5ytQDfKuX8Y9sbGUQO7935ofazz8LePoyEz1BEQiLV1/GH3X7dkNdAnZB2BB02TCOSuQIdz7qaIC368bNmqXbk7DHqOAAIIIIAAAgggkCsChKyDeFIVFRX+B5m3Oud+XFJS8t+DqIpbEUAAAQQQQACBfgn867/+67EdHR3+7yB+e1i/1a//mNHLzS/7FaphGMa3+/Wh6qRJk9aWlZV19quxISxkW+48TKYbJPnVqxOGsGqqktTWNrOucd97snpWJvDjTyDW0fn07nWb/TbjWbsIWbNGTUMIjCWBVyTdVFNVd/dYGhRjQQABBBBAAAEEEBh9AoSso++Z0CMEEEAAAQQQQCAucP31159pZuc5585KbPXrA1V/TEH6tc9v9RsEwXOSXg7DcG0sFnvl5ptv3jwaKG3Tkk/Kxc9d9atsuYZBwCzYsGPX7GOcVDAM1VMlAnEBC+3FnS9vfE82OQhZs6lNWwiMMQHTSkWCm2qWPfLIGBsZw0EAAQQQQAABBBAYJQKErKPkQdANBBBAAAEEEBi/Atdee+0R+fn5frtfvzr1/YnVqW/pReR1v91v4gzVV/zZqbt3735lyZIlzaNN0Lbd/h51BjfK6bOjrW9jsT/7m97xWEvLCR8Zi2NjTKNFwF7d8dLGU7LZG0LWbGrTFgJjVcBu6WwPv7Ny5aNZORphrCoyLgQQQAABBBBAAIGDBQhZmRUIIIAAAggggEAWBW688cbTwjD0Zxr6LTdPd86dbmaH9dCF9uTZqZJelBQPVL///e//LYvdHVBTZmWBNh9zo+R8wDp1QJVwU8YCnbEJT+3Z8+GzM76RGxDop4CZbd/5l40z+1l8SIoRsg4JI5UggID0shR+p6ZqDUc9MRsQQAABBBBAAAEEhkyAkHXIKKkIAQQQQAABBBB4U6CsrOyw5ubmc83Mf8TDVElv78VoS2Jl6vN+u19/dqoPVH/wgx805Jqpbb5jvuT82av+3FiuLAvsaTjrpc6OaadluVmaGzcCrmnHS387PJvDJWTNpjZtITAuBO4Jo9H/uP/eh18bF6NlkAgggAACCCCAAALDKkDIOqy8VI5A7ggUF18401ysTtI7Je20wF20Ylmt/2H/mL2K5s++RrKfdg3QHmhrKfjkgw8+2DRmB8zAEEBg2ASuv/76U3yY6pzzqwh9mOo/pvfS4AuJ7X7/7M9Odc6t/dGPfrR+2DqXpYptx53Hqt2+JbkvZalJmulBoK39qNWNjafPAgeB4RLY8dLGDsnyhqv+9HoJWbMlTTsIjB8BJ20y6Ts1VXV3jp9RM1IEEEAAAQQQQACB4RAY9yHrvHlzjlck/JyTFkj2Xskltuuzejm96ELdYTbl/pqammydc+aKFsy6WKavmQuejrVN+P7KlSsbh+PhU+ehBS6ZP/vjgey3hy7Z3xLuqzVVtbf0t3Q2yxGyErJmc77RFgK5KlBWVhbs27fvvCAI/NmpPkj156e+p5fx7E6eneq3+43FYq9IWvvjH/94Z66Ov7d+26Y7F8rpm32s1B1rQx7F43Hbd+26ID+0aG8h/yjuO13LBYFda9/YGcbCo7LVV0LWbEnTDgLjUuDeiNN3li+ve25cjp5BI4AAAggggAACCAxaYNyGrMXFH54sl/c9k66W1OdvYpvUEJi+dcwx++5csuTpjkGr91FBcXHhqeb0oKSTEsW+UVNV94PhbJO6excgZGUlK98fCCAwfgWuvfba46PR6Hlmdpbf6jdxduqxPYk459aZ2fP+IwiCl51zr7z22mtrly5dGhvLgva3296lvLxvSvaPY3mcuTa2luZTV+9vfiurWXPtweVIf3ev3/JarL3j5Gx1l5A1W9K0g8B4FXCNZuF3VlSv/tF4FWDcCCCAAAIIIIAAAgMXGJch69zLCk+IxuxeyX0gjW6zpP1dr9l0yc044H2zJbIp1w7nqtaiotmnKbBVkmZ2te1uramqvWbgj5g7ByNQXDznAnPhkj7qmCDpBEmRRJmUOdTDXU7fr1led89g+jRc97KSlZWswzW3qBeBXBC44YYbzk5s93u6Pz81sUq1p1/Cako5O/UFv9WvpFd++MMfbsmFcQ5lH23LndfI9C1JRw9lvdQ1eIEwzH9u1+7z/SprLgSGXKDh9e0vtDe3vnfIK+6lQkLWbEnTDgLjXMDpIff/s3cm4FGWV/u/zztJWANqXRAV99Z9waUqCgkoypIEaLFaWyUJVat1QQG17b/Gr66I+6cVMIna2tbaQjITpPopmbi07op1Qa0Lsu+EQEIy877nfz2TGZwMk2SSzISZzP1eV65A5nnOc87ved4sc7/nHMe63e1e/Eqak2D4JEACJEACJEACJEACHSCQdiLr6NGj+/Xq2/QMFAXNnLRexLrN9vnmLVz42uZwduPHnzvEcvnvVOCikIimIndVVVSbcnjaAc4xD7388lMy16wdcIdCrzclBR0LP124wPtRzAY4sFsJjJ+Ye6I4+hKAQMk0B3LBwsrqF7rViTgtRpGVImucjhLNkEBSE7jlllu+5/P5zoronXpIK05/a8r9mg9V/dgIqv369VtaUlKyI6mDTLBzumLeGYDzWwjGJXgpmu8CgS21J37g8+1NobULDDk1OoG6Fevf2lFbH/mwasJwUWRNGFoaJgESiEJABLf7GvvcvmjRokYCIgESIAESIAESIAESIIH2CKSdyJqfPyJXRZ4HYDIQd8CRizye6srWQJnea++9571GBfcFhdYtojjP7fa+0x5cvt7zCVBkTe09zivIvRbQh5qjoMia2rtJ70lgVwLTp083vVLPDCv1azJUs6OwMiV9A6V+TZaq4zgmO9X0Tl1Grt8RUC2xsGrQbwHLlAfOIpvkJuBr2vPVLVuHnpPcXtK7VCSwbfXG1xo2bTu7u3ynyNpdpLkOCZBAGIE34eB2j8dbRSokQAIkQAIkQAIkQAIk0BaBtBNZ8wpyHwb0mo6IKuPGnb2n5cpYAEGot9U9nkrvzTxaJECRNbXPAEXW1N4/ek8CIQJXXXVV//79+58JwJT8DZX6PSoaIRFZG9Y79T+2bS9tamr67JFHHtlKoq0T0FVzz4eqKQ3cbcIK96PLBOo2bDp7mzq9ovYR7rJ1GkhbAvUbttZsX7u523r+UmRN26PGwElg9xNQPOj3Ndy6aNGb/D1x9+8GPSABEiABEiABEiCBpCSQViJrXl5eX1h1fwWQZ3ZDgMfdld5fxrIz4/NzfiuC33dEnI3FLsekNgGKrKm9fxRZU3v/6H16EpgxY8aRoezUMEE1ULI9yvVxqNwvgE9cLtfSu++++7/pSa5zUeuXcwaij/wOqjd0zgJn7U4CDQ1DvNu2H5mzO33g2j2PQGPtNu/WFRu77VxRZO15Z4gRkUAqERDgXajc6nZXL0wlv+krCZAACZAACZAACZBA9xBIK5F1zJgxvTJ67fgjVCcbvAKZ566sviKW/qp5E3KmQBHMXtVlcOQSj8e7Ido2BTJfMzIvBvRSQI8HpC8Anyk9CNF5js/+U2T/15CdiL6YMfX4zM/POUJFrgJ0AoBDg7ZWqugLYrse9XgWv99ajC1FJrnOU1n9cECMdtVdDNXLATkZQKYCtQJ9UxSzhw7NfbmkpMRp74iaUsvvvlt9irpwpaicD+CA5jm6DgovFLNPOSX33Vhsme3Kyxt5srrsq0UxHpB9AZjyjl8D4hHVx9xub7e/cR4PkTUnJ6d39h4yDqpXA/rD5vOi9YD8B5CnRZv+6Ha/Xtceb/O66em7cu2AkZY4l0NNtlGAk7lWAlppWxkPPb/g5S+inYdWerJ+WFAw6mhb/DdGchfBX+G4/tftfnltNN9asmkuxXvWWWc1vLPEe5aoTlOVUQIMDL83xPE/GWus+fnDslWyfh71PgOeVdt6sqpq8cq2uHVUZN25V3CuUpVTgv7vPIe2ZT3eGt9ofgRisDLM95YrAflBc0ny0P3husfcu/n5I89RcUyf394saRzLXcAxPYVASUlJxvbt289U1dNMuV8jqJrPrcRXGyr1G/y8NCMjY+ldd921safw2B1x6OrHx8IR84DZ0N2xPtfsOgFF5scbNgw/tuuWaIEEviPQtK2hpnbZOmay8lCQAAmkG4F7/E19bmWv1nTbdsZLAiRAAiRAAiRAAm0TSCuR1aCIyEj9VtQa7XZXfxaPg2JExXfeqy6GyL1B8SWqWSNYAriiqtL7t0ixqyMia3Nm7tZ7ATFCsauVGGwVfcpu7Dtt0aJFu5S4iRBZH7FFy1wKk+1rBJ9oly2iDw3ad9vNc+e+a4TjqFdBwfCDbFhlApzbDltPhpU1dcGCF9e1Nm7ixNH7+p2mJ0IZyK2M86nijsGD6u5sy6947HO4ja6KrOMn5pwtjj4DyJA2fFujIj+rqqh+uS3/x07IOcmleBrA8W2MswGdA2fADI/HUx8+LlJktWAVOLAvaft86bdqWflVC6qXRK4ZweYj23L9yGXb/w+Cn7Xun77ld8mPFs33rmhtTEC8f7/mIoU+1tZ91ize6l11tXKX1+vdEc1eB0RWyZuYOxyO83Q7e2UE1z+6BNMqKrxb2tqvGPY+cO8KrBeg+myzLfaNjfc9THvJQeCGG244KDMz80zHcQJCajBD9cBWvPsyTFD9j6p+lp2dvTTGB3aSI+Ak90L1by6s3vw/UPw6yV2lezEQ2Fp33NuNjfudFsNQDiGBmAj4G5pe2/zV6m4rHc5M1pi2hYNIgAS6gYBA/yWQWysrvS91w3JcggRIgARIgARIgARIIAUIpJ3Imp+fc6oK/g/AHoH9EX3P0oyfV1a+/ElX9stkEK5em21K6d3xneCp9VD5QkTeUugJYVmtZikbotM8FTX/Gy60xiqyjhkzZkBGVsOfWgqPJgPOehmi/YMZkaEsRlMa+e87GrKmvPjii9vD44wQmQyDPQAZHMwSNUKXEaf6f5eFGphtA3Ktp7L6sWjMxo8ffqS4rPkAjgt73WQUvgeVbRAdHm5PgA98LuRFE9bGTMo5MNOGR4GTwmyZ7FUvxDk4LJsw4JdA7t9aq7/2er3+ruxnrHO7IrLmTcwZD8eIZ4FMZ3MZUfB9gbVEoWcAMP0EM80LRphXyE8WVlabjMZdrvz8kcNV7L8E9y64R1gBlX9FOw8APP6mPj8LF94jzl6dAJ8rcEpofQHWCFQUODDM58A9lGk54+fPf3V1uGMRbEzWt3k9KADrOkA2A8gAYATmQJzN9yQqG+uzLok8q6FX8yaM+BVUHgh7sCCQJS6QN6LcZ8beU/7GPte2/5BB6wJmlL0KZa++GuUcmh17JdPlXBTJJBRifv7wk1WkKmy/AntsGAd5DwoTkJcDOKh5LkXWWO9NjkteAjNnzjw9oneqyU7tHcVj8/PHPMCxRESWOI7ziYgsvffeewP3Ca/EENBVjw+HBrJXzc9qXj2AgN8/4PXNW04b1gNCYQhJQsBu8r+16YuV5nt5t1wUWbsFMxchARLoEAH9H09lza0dmsLBJEACJEACJEACJEACPZJA2omsgbKzBTkzW4qhgVK+Zbblur8jpT7DT0SECGOr4kELvtvCS5+a0qCQrPsU+ovg3C1wMMbj8b4RshWLyGoE3VXrsu8VxXXBeRsUctmpJ4/4ZyiTpzmr1nuxiM4NCmI2BFM9Fd4nW/hdkHstoA+Ffc0WYJ7t9/86vKRxQcGoYxzYJpuuWTgVvN2U2euCF557YVO4vSji72dqYWrVAu/rYWKy5OePyFHBn8JEpif336/u8vAs1Gi2HJFLFlZUvxeyZcq39h+I6wW4PVhqtR6WNdazoLqmO+7Yzoqsu4hsij9BMS28BHV+/nmDVXylAC5ojkXfgiPjIstURxGiX7ctV9HzC17+PMQgynkwm/gbT2X1XSGWkWcvOPczWHLFKSeOeDV0tnZlbnRWTHG7vU+FM49k03xu9D1H5LKFC7ymT6KaL0W5L3aIWue73YtfidzDXcTOKNxMhre4tv1KVc2ZaBapRe6qqqj+TWTmeCyZrLsKovoKHJ3i8bzydci/wD25JvtCCB4NE0efravFlMgs2ry8nL1h6UJAQm9ObhDVqwYN2lYROv9mv957r2aMivNYy8xZiqzdcV9zjfgQuOWWW/bx+XxnRZT6PTyadVVdaYRUAB8A+NCyrKX19fVLH3nkkcb4eEMrsRDQFXN+DcH/tFEdIxYzHJN8BJzNW85Y5vf3C7WUSD4P6VFKEXB89gcbP18R/gBkQv2nyJpQvDROAiTQeQLVDvTWhZU1r3beBGeSAAmQAAmQAAmQAAmkOoF0FFkDfStXrxnw/yBqyuBFlNnVVYD1rCN45oB9t34YS+nZgBjYq34BVEY2Czp4aPC+dTOizQ1mvM4FMCVweBSldVtxZSjzMhaRNW9i7gg4zvM7e3da8hPPAm9VlMMoLbL+RN/zZzoXLHru1fWhsS1FJtiiuHHo0JxHopVdzM/PHaaiiwBkA9hoC859vsJr3hDfeY0vGDFRIM8FBc9Vojre7X7F9ITd5crLyzkDFow9k1W8RRTnud3ed3b61twH15QJNn0qW7W1i+gsOr9ui1zSWonYeN60nRFZA309B8KI3T8J+rJLVmnIx10E1Gah3AivO6+iwvtCAAAgAElEQVS8gpybANxtvtBWVrB5PT9/xGQV+YthKtDPHTvzvKqql75tfm3Ufiq2N5hBG7BlCSZWVHi/iWTW3JtUn4HKpOZ1d+1vvIvIqqhyWfh5tDK6508+f6+sxsZKiOkjG7gxbvBU1phs1e/ijBAn27rPAg9TtMx43eV8GcPtiawd2auAvZbZybZCJ1dV1ixoEceEnOLguTZx1qP1+xdRBN5Ab9tWsnzjebRpiwQ6RGD69OkniMipAE4K651qei7vcoX3TrUs6z8i8tk999wT+D7Ea/cQ0FVzhgZ6r4qO3T0ecNVEE9jRMNhbt/3onESvQ/vpQcCxnaUbly43FVe65aLI2i2YuQgJkEDnCJgqX7/zVFbf2bnpnEUCJEACJEACJEACJJDqBNJSZA1umoyfmDNMHJiSt1F7WDaX79Sn1M68LyRERdvw/PwRuSryfLDc4ZcuwbnRhKnQ3IiSxR/5s+yRIeGzPZE1JycnI3sAHoeguNmePFJXqze0Vh53zORz9snwWf+EylBT+jcyQzBCZP2nv6nPT6KVVTUrBYQwX+M/oQj09XIgF4SXr40U3iIzJSPZRcYiole5K2r+YMZFCteAXOeprH64tRsuLy/nKFj6cjAzdrnazqiqqle+SPQN2hmRNWL/N6gl50braRryPS9clBN5zt/Y++eLFi0KZHdF7K8tqhe73TVG5I56RXC1VeT8UK/XiLO3Q1R+7HZXL2zNVv6EEb9UlWDJ6F0zLHcpF+xY53s8i00WctQrryDHCMVGMDYC7+PuSu8vwwe2FPDR7n02evTofr36NP4NkIBoIJB73ZXVxn4gg9Zc7YmsEXu1S+Z51DM9UO4H9Jrm27Ol4D9mzJheGb12/BGqkwOvRzxkEQ1MXsGIaYCxGZhAkTXRNzXtt0lg5syZ2bZtn2VZlinxG/o4tpVJpkx4oNRvUFg1Jek/mzVrVh0xJw8BXTXnWmggezWqKJ48ntKTLhFQ13/Xb8wxmawRDxd2ySonpykBVSzb8Mmyg7srfIqs3UWa65AACXSWgAIvQKzfVVUsfquzNjiPBEiABEiABEiABEggNQmks8ga2DFTlvPdd6tPgSVGfMlv0Rvyuz31qeoDFvy3h5f/Db08Pj/ntyIw/csg0Ke31kpxWz1Bg+VCnwHEvDmxxbGcwoULXvnUzG9PZB07NmeQKzMgJh7TLJrqWLe7prqN4yf5BblzvitR3FKsDBeZoglb4XYjRSsFJldVev8eGjN20siDXX57MUQOA1BnQc6rrKx+s61bI685W/Xm4Ji/eyq9vzX/binQ6So4Msrj8S5tzdbkyTn9dzTpPwAZbcZECsCJuj07I7K2EPZiyLodOyHnJJfiJQDfC/QeVVeO2/3yWhNTQUHuDx2o6TGcDdWv7AzXyOfnL17WJvOCHFNG98eBMYK7QyWkI85eu+LvuILc8y3oP5vXaldkbeF3NP9ansWW95ER5AcM1FKFXBpc7zFPZc2vIsv/RtodX5DzYwGaRecoJa7bE1nD7+1YBc4WewK0EPwj7hGTOT7e7fYGGUbftfZ8TNTZpl0SuOWWW75v2/ZpjuOcaEr+BkXV/VohY74/h3qnfhjsnfolKSYvAV352A8A638AuTB5vaRn8SSwbftR/25oOODMeNqkrfQkoNCNGz7+1vxe2i0XRdZuwcxFSIAEukxA6wG51VPpnd1lUzRAAiRAAiRAAiRAAiSQMgTSXmQN3ymTZZaZWX+WivVzwPlJsJdp2BB9yyXyk/As1V0y09rJuGzvZLQnsnZOVPuu72qkkNoVkTUyuzQ/f+RwFeeFYEZvu6JaWyxaiGPQV3pnZeY/99xLtW3NyS/I+YMCVzaPaTvztb19iPX1joqskWKhKv5fldtrRM9Wr7bEz/z8nMtUAqWHu5zlmEwia6SgGZlFHSnwtwYvYn/WNov11aYfbOBqS8CMvLdj2StjM4Jji2zh9vyJFgdF1ljvRo7rLIGSkpKs7du3G+ElvNSvEVV3yXhT1W2hzFSXy/WBz+f7WFWXPvDAAy36c3fWF87rHgK6cm4RoCZ79YDuWZGrJAMB2+77xqbNZ56RDL7Qh9QmoEDTho+XZXVXFBRZu4s01yEBEogHAYW6YVm/a6taVTzWoQ0SIAESIAESIAESIIHkIECRtZV9CPROXZc9Doq7Qj0qA0MVNY7tn7hw4WubzX/by+7s6Da3J7K2zB7sqPVdy7DGU2SNyGyMSRhtLYKIMsYdDzRJRdbI89KJwFpkmLaV/dlR28kssrYlXLYVZ8S8XbKr2xIwdyk3HFbOuq012/qeEHH/xvQgAkXWjp5kjm+LwE033TTEcZzTTGaq6Z1qhFUAQ1qZY/oxLzEfjuMsycrK+uSuu+76rL0Mcu5A8hLQZY/tCZfrbgguT14v6VkiCWzecupSv39gt/XSTGQstL17Caz/ZFk9FH27wwuKrN1BmWuQAAnElYBgPYBbPBXe0rjapTESIAESIAESIAESIIGkI0CRtZ0tMX1G+w/E9QKYbMPmrB7B1NAvy5GCSlfL1CZaZEVET88Eiqxd6h3ZdZEV93gqvaEyxAm78TqayRoHkbVFX92O7F97EFJIZG23lHEo1vbup46IrLHe27vu8XdZ1RRZ2zuFfD2eBKZPn/5DI6KGBNVgyd9+UdbwhfdOBfBhZmbm0jvvvDNQlpxXzyCgKx4fBUvuhuLUnhERo+gMgR2N+9TU1Z0wojNzOYcEwgls+GzFavXb+3cHFYqs3UGZa5AACSSCgKkkZgluqajwbkmEfdokARIgARIgARIgARLY/QQossawB0Zozd5Dn4HKpOBwD5zsizweT/3uzWTVbwFUqYh5gzymy3LwX5+vz7xFixY1mgkdEenaEo+MrQRmsn6sEuhJGvvl4O0qt/eZ2Cd0bmSXRVZBpQImWyzmSwVPLFzg/WjX/Wu/H3Bbi6SQyNpCaG4rpkmTztnfb1tehXw/Wp/gjoisopjidnufam+jIvsDh5c2Hj8hd5SompLa5oENZrK2B5Ovx0Tguuuu2y8rK+s0k5lqhNSgqGrO/C6XiKxW1UDvVPNZVT/u37//0pKSkqaYFuOglCSgK+fMBHB34DExXmlOwFqxYeM5e6hm9E9zEAy/iwQ2f7n6M/+Oph900UxM0ymyxoSJg0iABJKXwDsOcMvCSm/H3tNI3njoGQmQAAmQAAmQAAmQQBiBtHqzLa8gZzqAqSZ+FX1d7AHXGKE0lhORP2HEL1XlseDYneJId/dkbSHSCN5uyux1wQvPvdDpXnjxFFnj2ZO1Be+I7NtY9qu7xnRUZM3Ly+sLq+6vRt82PsYq3LUWT7r0ZJ08+dyBO5p8bkCGN3OT8W539cL29nnshJyTXBoQ6L8HoEM9WSP75wJ6g6ey5oH21owQdtvqybpcbWdUVdUrX7Rlk+WC2yOeXq/PmDHDlPeN7J26VysUzMMYATHViKq2bX96//33L08vYukdra7+wyFwLCOu/iS9STD6cAL19Ye9vr3+0GGkQgJdIbDlm7Xv+7bvOLkrNmKdS5E1VlIcRwIkkMwEFLilqtJrfi/jRQIkQAIkQAIkQAIk0IMIpJXI2lK465hAmZ+fO05Fq4J73yIDbXx+zm9F8HvzmqD9bELT73Xl2v5nCLCHpeKzLLwRKh/TXnnT8eOHHyku62UABwGIuWxqa2c2niLr2EkjD3b57cUQOSxa1mA0H8ZMyjnQZWvgDRpxXCs9nsXvmX+3FGz1E9sno55/3rsm2e69joqsxv+8ghzzh9VNzbHoY57Kml91tsdhQUHuDx3o/wHIhupXdoZr5PPzFy9ri9O4icOPFkeOCIyxdWlI5EvmTNZIwVMg97orqw1DbSvWFiJ0lIcS2hMww+9tiM6v2yKXeL3eHW2vOXK4imOyVXsDaCGkRgqwohjvdnv/2Za99nxMtnuC/sSHwE033TTQtu3TLMsyfVND/VNPaMW66REe6J0azE79UESWzp49e3t8vKGVVCSgy+f+CJaanzfN3+95kUCQgO30emfTprNZNponoksEtq7c8Ebjlu1ndMlIjJMpssYIisNIgARSgcA/RHGz2+39byo4Sx9JgARIgARIgARIgATaJ5BeImt+zqkqMILUHgB2iMqPY8mGMxgjhLFXemdl5j/33Eu15rX8/BG5KvK8EVUE+rljZ55XVfWSKeUb9WohRkYIY+2JrFFK9v7GU1l9V3tiU2u+xFNkjVJW+WZPpfeeto5huIiliv9X5faa3rcYOzZnkCtTXwbkGCMFiurFbnfNc+0f6e4d0RmRNT8/5wIVGMHelIz90iU4t6LC26GSwaEox0w+Z58Mn/VPqAwNSKbQyVWVNQtaoxApVoaXsk1mkdXEM74g58cChM5Au9wi75Vowmx7AmYLERvYAgdjPB7vG23xzR4o9wN6TWBMhDC7S+a7orRuK670er3+1u/REdMAY9Nc2qVex917d3C1WAnceOONR4lIoHdqqH8qgMGtzP8irNTvkoyMjI/vvvvur2Jdi+PSg4CumnMHFL9Oj2gZZWcIbNl64n98TXsf35m5nEMChsD2NVterd9Ye0530KDI2h2UuQYJkEA3ElgWFFpNhSteJEACJEACJEACJEACKU4grUTWgAg4EE+Glc37SG1nUnvlOvPzh5+sIlWAhN70vsdT6b05tPfjxp29p+XKWADBCPM1FTw0eN+6GXPnvrtLr9SSkhLrnfeq7xIR0x/N5OG1EFnaE1nNlLwJOVOgeKJZpNN6WPITzwJvKMt2lyMZzBZ9VCzrfs+C6lfCBdl4iqxm4fz8EZNV5C9B31aJ6ni3+5X3o90neXm5x8JyngdkCIAtojjP7fa+Exwr4yfk3iGqtzT/X9u0ZUY0C57OnRYyZlRWvvxJd9ybnRFZ8/Jy9oalCwE5Peijx9/U52eLFi3a2orPMj4/5wpLcBzUd4vb/Xpd2DjJK8i9BdA7zNcE+MDnQt6i+d4V0ZmPHAnL9gDSN/KBgGQXWSME5TbvM4Mib8KIX0HFlPc1Ynbk+QrgaU9kjdaPua29ypuYMx6OPmv4tiZ6jy8YMVEgRixu9/7d9XsPRdbuuK8TtcY111zTq3fv3qeHeqeaDNXgR1bkmiJSb7JSTXaqEVUdxzGC6tK7777bZK3yIoGoBHTF3JMgzt2AnE9EJNAWAZ9vL++W2pNzSIkEOkugfsPWmu1rNwf+9kn0RZE10YRpnwRIYHcQUNH7B++77eZo7xvtDn+4JgmQAAmQAAmQAAmQQOcIpJXIahBFihYK1EL1DrXtJxYufK3Fm9emf6ZK3UQRzAYwqBmxfitqjXa7qz8LR76LuKJ40ILvtnBBLD9/WLaDzFtFcH1I+InMjItFZB0zZsyAjKyGP4X6epoYLJUbtm7VP4eXMjWC7rvvvpIDyy4PCpk7RDExvDxpvEXWSN8AfKYWplYt8L4eJu7K+Ik5w8QJCMU/CHJ8cv/96i4P/wPDiMOZNjwKmB6EIfZXDR06YlFJSYkT4m/KL69ak30hBI8KMBDAGlHX+W73yx+aMYF9dG19RFSa+48J7vZUeI3Y3uWrMyJrwKeWYpwR2xcJcG1k2SAj4LsyMu5U4BfBM+PpnYWfPvecd1vI+V054XXbchU9v+Dlz0NjAmfhg5qJUH0cwN7NX5cWWdDJLrI272VuASw1T/yaUry2APNsv//X4feuEUYHDMAVKnpnUOyEitxVVVH9m8iM7/ZE1uY1Rw6FFSj/G+QGj9oZvwrPVo/OF8/W1WJKZHnhyIcyTNlvUb1q0KBtFaHzb+y9917NGBXnseC9G9zK6CLr+IIReQK5DdA6C65bKisX/yvi/rhJBD8D9N1MlzN9/vxXV4deb2tul2+QNDZw8803H+L3+0825X6NqBoUUw9tBYnpk7qzd6qIfDhr1qwWP2PSGCVDj5GArpxbBKipHhH6XhXjTA5LUwKbNmwaZqvTe580jZ9hd5FAY+0279YVG7tFqKfI2sXN4nQSIIEkJqCvqIWbqxbU/DuJnaRrJEACJEACJEACJEACbRBIO5HVsBg/MedscfSZluKFeUXXARISWo2Ic2BQ2AogDIqZl0QrMRwow7oHrlOFeYPTZM6ZGfWA/EcFb4viWEB/GBJ9APgAud5TWf2HcOEnFpHVWI4irAX8E9F3FfIfgR4PxXGA7Bva/2gZtvEWWc1a43507mGW318JmPV3Xiuh8goEOwA1b8iEiQ36lt8lP4qWfRklizi0T2+qYBlUhwJybFBcNYvZEJ3mqaj53xDXKCWWr/NUVj8cj+8MnRVZo2RaNvsOfA3Iq8HzcyaAwwFkBv/fajZvQcHIsxzYz4VlW39nS9Eb4owKPwsA/uFv6lMUnj2bCiJrs/jovUYF94Xdmz5A31eRtwR6jKqcEnYeDLpdYg3tfSwia2Cv8nLzYTl/Drt/bUA/E8grChwQvLd33mtA62farB3tXAfuXyDQd1iBQWExmB6w5vtR1HLBgQzfJtfinfeb6GJ/Y9+Job0dPyF3lKgakTj4fQk7M/HbmxuPeyQdbNx4442B3qlhpX6NqDogSuxOeKlfy7JMhurHs2fPXpcOnBhjYgjomnv7wc6eBchViVmBVnsqgYaGg1/dtv2Ibin32lMZpnNcTdsbamq/WcdM1nQ+BIydBEggTgS0HoKbPRU1j8TJIM2QAAmQAAmQAAmQAAl0I4G0FFmbRY7zBqv4TInVS74Tsdogr6ixXa7Lw7MDI0cHSwEXQ+TeCJEncugaFeuyqorFpj+shr8Yq8hq5kycOHpf22m6X4GLwsXgKFH4RHDLoH3rHo4sRZMIkdWsX1Aw/CAbVpkA57ZB1QiBf3QJplVUeLe0Nm7ChJGH245TGirH3Nq4QFYycEVVpfdv4VyTVGQ1YQTFu0B2aTBTupXoRN9Tv17UVmnrsRNyTnIpngbQVo81I0jeVVcrd0VmWKaCyGroBLJG36+5SKGPtXOftRpriHKMImvzXk3MHQ7HeXrXhzNa7FlMZ7r5e5DpEa3/aMOeraJPiVrLAL2teZVdM1kjv2dA8HZTZq8LXnjuhU1mRlsia3tzu/FnUUosNWPGjEGO4wSyU8ME1aNbcd4Ip4Fyv6bsr8vlWrJ58+alc+fO3aWMfEoETyeTkoAu/8PpsCzz0MnZSekgnUpqAqqZSzZsHG4eCuFFAh0m4GtofH3LV2uaq8Qk+GIma4IB0zwJkEBSEBDo0y4r44YFC17emBQO0QkSIAESIAESIAESIIGYCKStyBqiEyjHmpk5WeH8pGXmZyAL1WQVvghH/nTKKcM/CC9R2xbdQDnQjMyLAb0UJqM00J+xOasVgnmws//i8Xjqo9noiMganC9jJ4460uU4VwKaF8wQbe71qPIFBM+Jup5wu19eG229RImsZq3mcsXVp6gLV4oG+sMdEPRhpYq+4NKM+yorX/40UmiO5mdrtpqFVf1YYD0j2vTHiH6lAVORIqsDuWBhZbXJ7Ovy1YVM1p1rm3LGIlvHqYUrI7IwV0L0TXHw+NChuS/Hcv5M6eSVaweMtMS5HGredA9kMgezWlGhdsYj4WVuwwGkisgafu/uep+ZDHEsBfCs2taTVVWLV7a1yR0QWQNmWtmrUNawx7asx59f8PIXsZxpY8+UEFcrw/RYvhIQUzrb3LvroPBCXfd4PIvfzyvIvQbQh8x4gcxzV1ZfEWE/0LNXRO8DpAGiP/dU1CwKxR0o4Z1ZPw8iP4LoEkf0ZwsXvGLuu4DJtuZ2+QZJYQPTp08/IaLUrxEiWiuraXh+EMpSzcrK+s8dd9zR5tlLYTR0PUkI6MrHCwExAuueSeIS3UhBAlu3HvdeY9N+Q1PQdbq8mwnYTf63Nn2x8vTucIMia3dQ5hokQAJJQUDxtrr0OpYPTordoBMkQAIkQAIkQAIkEBOBtBdZY6LEQSlN4PzJ5++V5Wv8JxSnmf6Xasm5VQuqTYYZLxJIegJ5BTl3A7jJOCrA4+5K7y+T3ukUcvDmm2/e03Ec0/f5RPM5lKEqIrv8fFTVrSEh1Xx2HGdJdnb2xyUlJVEfmkkhDHQ1xQjoyjmmV/yNKeY23U1CAn5/9iubt5w+PAldo0tJTkBte8mGpSu6JROaImuSHwa6RwIkEG8CW0RxvdvtfSrehmmPBEiABEiABEiABEgg/gQossafKS0mGYH8/BG5KvJ8oK9lRL/KJHOV7qQPASkpKTEfTlshB7JQe9UvgMpIM05Er3JX1Jg+zrw6QeCWW275vt/vj+ydelArpr4KlfoN9k5dMnv27K87sSynkEDcCOjqx4+Byn1QXBA3ozSU7gR2bNp85nrb7tva98J058P4WyGgtn6xYem3R3YHIIqs3UGZa5AACSQfAb3TU1nzm+Tzix6RAAmQAAmQAAmQAAmEE6DIyvPQowmY8rmr12bPBTDFlM0V1Yvd7prnenTQDC7pCeTnDz9ZLfltpuX8av78V1e35nBeXm4BLP1r4AEBwDzRfJ7b7X0n6QPczQ5OmzatT1ZW1smO45gMm/CPPlFcazRiaihD1QiqjY2NHz344IOt9onezeFx+TQloKvnTIaN+yE4ME0RMOwEEWhsHFyzte7oEQkyT7M9lYDqyvWffBtqBZLQKCmyJhQvjZMACSQxAQH+DvVd53a/viqJ3aRrJEACJEACJEACJJDWBCiypvX29/zgCwpyznWglc19cfFsXS2meL3eHT0/ckaYrATy8nKPheU8D8gQAGtE5eqhQ0dUhGe1mocDVq3JvhCCRwUY2ByLPFJXqzd4vV5/ssa2O/y68cYbD3a5XKbU784MVRE5ohVfVqlqQFA1PVQzMjKW3HXXXaaHLy8SSGoCunJOCYBbk9pJOpeyBFStpRs25h6VsgHQ8d1DQLV2/SffBn9HSawLFFkTy5fWSYAEkpyAYIkC11dVeL1J7indIwESIAESIAESIIG0JECRNS23PX2CLikpsd79oGYiHOfCDFevaxYseHFd+kTPSJORQHMJ4IaHobgs5J8CtSL6rkL+I9DjVeWU78RVM0rf8rvkR4vme1ckY0zd4ZOqysyZM08O9UwFcJKqGmF1j1bW/9AIqqFSv5mZmUZQXd8dvnINEogXAV05Zwg0kL36o3jZpB0SiEagbtsP3t6x40DTu54XCcRKwFn/8TIr1sFdGUeRtSv0OJcESKCHEGgQlevd7mpTpYsXCZAACZAACZAACZBAEhGgyJpEm0FXSIAE0oNATk5O7+w99Beq8vuWYuqu8Svw10wr67p0ekDg17/+9X4+ny+yd+pxrZyOjabcb3jJ3379+n1UUlLCjN/0uJ16bJS6/PGxsOQ+AMww7LG7nDyB2Xbf1zZtPvPs5PGInqQCgXWfLKsVDVXcSJzHFFkTx5aWSYAEUouAKu6rcnunp5bX9JYESIAESIAESIAEejYBiqw9e38ZHQmQQBITGDfu7D3FlTFWLC0Ky161AaxQ0ZfFdj3q8Sx+36SyJnEYXXLtpptuOta27fBSv6aH6qBWjH4W3jvVZKrOmjUrbbN7uwSek5OagK6cMwPArGRyctlaC2s2N//auP9eiiH7OsnkHn2JA4Ha2tP+2+Qb0Fq59TisQBM9jcCGpcuXq+0clOi4KLImmjDtkwAJpBIBgbjVsa/3eF75OpX8pq8kQAIkQAIkQAIk0FMJUGTtqTvLuEiABEggiQhcf/31e2RmZp4YLPG78zOAjChubg/1TjWfTf9U27Y/fOCBBxqSKCS6QgJxJ6BaYmH14EehemXcjXfB4EvvZWD5+pa/MhqRddTJ5pkQXj2FQGPTvt6tW4/P6SnxMI7EE9j85epP/Tuajk70ShRZE02Y9kmABFKQwFIHcv3CyuoXUtB3ukwCJEACJEACJEACPYoARdYetZ0MhgRIgAR2P4EZM2YcHtY7NZSlekgrni0LL/Xr9/uXPPDAA//d/VHQAxLoXgK6Zt6hcJxHoRjTvSu3vdp7X7iw5KvobRdPPsLGSYczozWZ9qsrvijkm00bR+znqKtPV+xwbvoQ2Lps3XuN2xqGJjpiiqyJJkz7JEACqUlAHIhzvaei5pHU9J9ekwAJkAAJkAAJkEDPIJA2IuuMGTN6bLnNnnEUGQUJkEAPJ+APlfoNffb5fEsefPDBLT08boZHAu0S0BVzciF4FEDCM8LadSZiwN9fyUBdQ/RfFwf2U0w6m+2PO8o0mcfXNxzx7+3bDz4zmX2kb8lDYOuKDW801m4/I9EeUWRNNGHaJwESSGkCigc9bu+0lI6BzpMACZAACZAACZBAChOgyJrCm0fXSYAESCBJCawJCamm3K/L5Vpyzz33fJykvtItEtitBHTF3CkQNQJr393qSMTitqP4euUOvPrJgFbdclnApef5kslt+tJFArbT641Nm85OuGjWRTc5PUkIbFuz5dWGjbXnJNodiqyJJkz7JEACqU5AgAUZLvvq+fNfXZ3qsdB/EiABEiABEiABEkg1AmkjsqbaxtBfEiABEiABEiCBnk1Al/+hBJZ1a7JE2dDo4JtVDfhm5Q58bT6v2oFDDz0UvXv3jurivnsoxv2QmazJsn/x8qO29sRPm3x7J11Wdbzio534EajfuLVm+5rNI+JnMboliqyJJkz7JEACPYTA+3BwlcfjfaOHxMMwSIAESIAESIAESCAlCFBkTYltopMkQAIkQAIkQAI9hYCumtMXarJXZcrujql2mz8gpn69sllUXbW+cadLB+7XC98/dF+sru0f1c1zjrNxxAHsybq79zDe6/t8e3m31J6cE2+7tNfzCDTW1nu3rlif8LNCkbXnnR1GRAIkkBgCCt2kKlcvdHv/mpgVaJUESIAESIAESIAESCCSAEVWngkSIAESIAESIAES6CYCumre0YDzKBS53bTkLsus39wUKAVsRFWTubphy3clf79/cF+cfuwAnPD974TVD7608P5/XS3sDD3SxomHUWDdXXuY2HVl7aZNw9aXDh8AACAASURBVLJsp9eeiV2H1lOdQOO2hle2Lls3PNFxUGRNNGHaJwES6IEEbvZUeu/pgXExJBIgARIgARIgARJIOgIUWZNuS+gQCZAACZAACZBATySgy+eOgRXov3pod8e3Yl0jvglmqxpxdev278r8nvyDbJx23AAccVCfVt1q9AFrN1uB1wft6SArs7sj4HrdSaChYchr27YfeXZ3rsm1Uo+Ar6Hx9S1frRmWaM8psiaaMO2TAAn0SAIqf/C4q68GoD0yPgZFAiRAAiRAAiRAAklCgCJrkmwE3SABEiABEiABEui5BHTF41dCxAiszUplgi9HsbO/qslW/XrVDjQ2NWeeZmVaOO3YbJx27AAM3qdXgj2h+VQkoJr57oaNw09JRd/pc/cRsJv8b236YuXpiV6RImuiCdM+CZBAzyWgz7tErq6o8H7Tc2NkZCRAAiRAAiRAAiSwewmkrchaWlo6WkTmA+jXgS1Ya1nWsClTpnzZgTmBoaoq5eXlZwKYCeAMAPsE32g173iuB/AGgLuKiorebM92eXn5Uao6CwiUGjT1/HYA+ADAjUVFRf9qbz5fJwESIAESIAES6D4CumrOHVD8OtEr7mhy8E2gDHBzf9WvVjbsXHJgdkagDLARVvfIzki0K7TfAwjU1R23ZEfjfif2gFAYQoIIOH77w42frTghQeZ3mqXImmjCtE8CJNDDCXwMS672LKiu6eFxMjwSIAESIAESIAES2C0E0lZkLS8vv0BV/wGgbwfId0pkLS0tHSwizwAwPYvaymAxgmtFr169pl5yySWbo/lVVlZ2PoC/AIjWJ8unqtOKi4tNpgwvEiABEiABEiCB3UhA9W8urNo8F0BRotwwZX+bhdUd+HpVA1aua9y51P779AoKq9mB7FVeJNARAn57QM3mzaeN6Mgcjk0vAuroFxs+/fbIREdNkTXRhGmfBEggDQhsF8XVbrf3qTSIlSGSAAmQAAmQAAmQQLcSSFuRtaysbCqAeR2k3WGR9emnn97X7/f/E8DJYWuZzNOVAL4CcKxpbxYuvorIi47j/Li4uLgu3L/y8vJDVLUawCEA1qnqDJfL9bpt24dLcwnCIwBstiwrb8qUKa93MDYOJwESIAESIAESiBMBXf6HAyCuuRAdGyeTO81s2OIL9Fc1JYCNuLp+c9PO10xfVZOtevJR2fFelvbSjYCgbtOmM7fZdt/90y10xhsbAXWwesOnyxJ+PiiyxrYfHEUCJEAC7ROQWz2V1f/T/jiOIAESIAESIAESIAESiJVA2oqspaWlJSJyaxDUC0VFRRfECi3WcQ8//HCvfv36/VVEJgTnGHH1DhGZXVhYaP4duILi6dMAzgl+yWS03l5UVBTyL/DlsrKyaQBmA2gUkZ8VFhaacseh14YCeAHA3qo6r7i4+PJIP42wrKoXWZb1q8LCwqWxxsFxJEACJEACJEACsRPQVXOGQuVZQM3DT3G5TIaqEVRD/VW3bvPvtHvCkf0DwuoPDulIcY64uEUjPZzAjsbBNXV1RzObtYfvcxfC27b+42WmdUlCL4qsCcVL4yRAAmlGQEXLBu+77cq5c9/1pVnoDJcESIAESIAESIAEEkIgbUXWsrKyBwFcF6T6UFFR0fXxJlxWVjYewN8A9AHgF5HphYWFD0VbJ5jx+hKA44Ovf5qRkZFz6aWXrguNLysrM7YmA/jI5XLlXHbZZRtDrwV7vhqR9TwAbzY0NJx79dVXbwu9Hp4Fq6oV27dvv+jaa6/9rqZgvIOnPRIgARIgARJIQwK6+vGxcGRhV0NXIJCt2iys7sB/l9fD5zdfBTIzBKccbfqrZuOgQb27uhTnk0CrBNRxfbRh04jjgLT9k4Gnox0C6z5eZgvgSiQoiqyJpEvbJEACaUlAsEj91i+qqhabCmu8SIAESIAESIAESIAEukAgbd8xKSsrMyV8TX9Tc80oKioyGaJxvcrLy8tVdUrQ6NuqOiqyBHD4guXl5b9Q1ceDpYO3qOrY4uLif4fGhPm8xHGckVOnTt0UPr+114MC7BPBnnCrROSCwsLC/8Q1WBojARIgARIggTQnoCvnFgFa2lkMjT4n2F+1WVz9ckXDTlMD+mXg1GOycdpxA/C9gZmdXYLzSKDDBLbVHfVuQ+MBp3R4IiekBYENn3y7UVW/l8hgKbImki5tkwAJpCsBBd51BFOfr/B+kK4MGDcJkAAJkAAJkAAJxINAWoqspoxvdnb2i6o6PAjxF0VFRUaEjNv16KOP9u/Tp4/JTP2hMWp6phYWFv6qrQVKS0vPFJHnAewBYLuqTiouLn4xNKezImt5eflYVQ1k1KrqzcXFxffGLVAaIgESIAESIAESgK6cM8s8tNVRFHXb7UAJ4FAp4OVrvysysd9eWQFR1ZQC7tPL6qhpjieBuBDw+/u+tnnLmWfHxRiN9DgCGz9bsczx2wcnMjCKrImkS9skQALpTUC/FcVUt7vm/9KbA6MnARIgARIgARIggc4TSEuR9YknntjLsqzFAE6MJmZ2Hud3M+fMmTMwMzPT9Ew9LvjVmUVFRU+1ZfvJJ5883HGc1wHs14rIGmu54Pd9Pl/uFVdcURuM1Qi1JgPh36p6flvZtPGInTZIgARIgARIIJ0I6Mo55qGqUbHGvHGLLyCqfh0UV9dtato59dDBfXDacdk49ZgBsZrjOBJINAHdUnvaMp9vwCGJXoj2U4/A5i9Xf+Lf0XRMRzwXwAbgU4gPUNMTsPlD1QcxX9v57ybz/+076vvdXjG7ToFMATIVmgmISekPfmgmVDIhYf9vfj0t/9btyF5wLAmQAAkAaABkqqey+s+kQQIkQAIkQAIkQAIk0HECafmHZ1lZ2UEAXgVgnro2Ja5MGd8lHccX3xnl5eUXqOo/APQFsMblco247LLLPg+tUlZWNg2AKWvcKCI/KywsNCJu4CorKxsKwPRk3VtEniwsLCwMfv02AL8FUGtZVt6UKVOMiMuLBEiABEiABEigiwT0yzkD0RtfA9izPVOr1zfi62B/1S+X16Ou3mgMzdexh/cLZKsec1i/9szwdRLYLQQam/b1bt16fM5uWZyLJh0BgWxW1Y0isnHLN2szm+rrl6uiVsTaInBqm//t2qKwa0VRqyq1lku3+B3Ubmh01eYW5u7ojqBGjx7dr3dvHWi7GgdafmugZclARzBQHGegigwUwUBVGSho/j8UAwN/SwGm/PHeRtTtDj+5BgmQAAkkBQHBNE+F98Gk8IVOkAAJkAAJkAAJkEAKEUhLkTUiY3Stql4rIj8FcBaa/6g2Nfm2AfhURB5ftmzZ0yUlJf5E72tpaekdIvJrs46qvrx9+/Zx11577c66geXl5YeoajUAk0mwTlVnuFyu123bPtyUIwZwBIDNITE1THjdC8ADRUVF0xMdA+2TAAmQAAmQQDoQ0JVzzwK0zQeXQiWAzefPl9XDb2sATUaG4OQfZAeE1UMG904HXIwx1QmofLFh0/BDVTMyUj0U+h+VwHoRrFdgPVTWC7DeUd0gLqwXlU0K3eSos8nKsDb2Qq9NA489aFM6cDx38rkDezn4ntjO3lC/eZD1e1DsDUhAhA1+fA8iQ6A6xHx7TwcujJEESKAnE9A7PZU1v+nJETI2EiABEiABEiABEog3gbQUWUtLS0eLiMkCNSkjJpXEcGir2dn7AH5cVFT0Vbw3IGRv3rx5R7tcLtMH44BA+SzVwuLi4mci1ysrKzsfwF9ayZox86YVFxc/Wl5e3ltVTYxjAPwnIyPj3EsvvXRdovynXRIgARIgARJIFwK6as4EKBZExtvk0xb9Vf+7vGHnkOx+Lgw9qllY3XevrHRBxTh7EIFt2w97o6Hh0DN6UEjpFMoKQL4W6DeO4hux5Gvb0W9693J9vefRh36TTiASGWt+/nmDVX1D4AqJrjIEokOgMAKs+TDiLC8SIAESSGoCApnnrqy+PKmdpHMkQAIkQAIkQAIkkEQE0lVknSgiRqjs1YG9eD8jI+OCRAiVQUH0WQD5QX+8IjKmsLAwaimt8vLyo1R1FoBcAP0BmHEfALixqKjoX8ZGeXn5dapqSgv7IksLdyBmDiUBEiABEiABEggjoCvnFgFaGvrStno70F/1m1UNgXLAy9d896N7nz2zcOoxzcJq/74uciSBlCZgO73/vWnTsDNTOoie6/waCL5WI6A6+o245GvHdr6RLOvrfdYt/0ZycxNekafnoo1fZKZ8cWa/HUMslUMEcripQqQaqEQU+DczYePHmpZIgAS6TKDCU+md2GUrNEACJEACJEACJEACaUAgLUXWsrKyqQDmBffXATDftu2Zv/jFL0xfNSNQmtp9pj/qvcE/eENH4dnCwsKLRaS53l+crrKyslDfVJNNu9WyrElTpkx5ubPmS0tLfyAiLwafmE6Iz531jfNIgARIgARIIFUJ6Mo5MwDM2lTrCwqrO/Df5fXYsMW3M6Qhg3oHRFXzYbVVIyNVIdDvtCZQW3vS502+730/rSHsvuAdAT5V6FJAl4q4PvX5dCm076eDTx1cv/vc4srxIjBhQs4hPsUR1nei6xECHK7NAmyfeK1DOyRAAiQQCwGF/quqsmZYLGM5hgRIgARIgARIgATSmUBaiqxmw5944om9RGQ8gO1FRUXzowmnTz/99L5+v/+fAE4OHpItqjq2uLj43/E6NOXl5UWq+nCwdLGjqjcXFxcbcbdTl6pKeXm5ydL9CYBvVXV0cXHxZ50yxkkkQAIkQAIkQAIBAktfu/+JzXX+YpOtavqrbm8w3Qaar6MO6RsQVY8/0hSX4EUCPZeAz7eXd0vtyTk9N8IkiEyxVUQCYqol8qkfzlJXpvXpPkcf/nkSeEcXdhOBcT869zDL9p8AlRMAPQGCE6A4cje5w2VJgATShYDiC4/by4er0mW/GScJkAAJkAAJkECnCKStyBorrdLS0rNFZCGAAWaOqt5WXFxcEuv8tsaVlpaOEZG/hmwDcIvIT1orExzLmuXl5ZNU9U8AMkVkemFh4UMlJSUZQ4YMuQrA9GDPV2PK9GctV9W7iouL62KxzTEkQAIkQAIkkE4EZs6ceYaqnn3w/r2vXr628RDHaS5kkeESnHBkf5x23AAcfiCTi9LpTDBWWbFx09kDHScrmyziQEB1iYi8pWItcVSXunplfrrPUUNWxcEyTaQBgcmTz+zT1NT7BFudEwA5QUTN5+MB7JkG4TNEEiCB7iOwxVPp5feV7uPNlUiABEiABEiABFKMAEXWdjbs4Ycf7pWdnf2iqg4PDq0qKirK6+o+P/HEE8dZlrUIwIFBWzUZGRkXdqXnazDz9iUA5o/rQF9Xx3GM2PpnACZrN9r1dkZGxviurNtVFpxPAiRAAiRAAslAoKSkpPe2bdvOBjBMRM4BMCrkl+mpetIPmvur7r93VjK4Sx9IYLcQaGgY8tq27Uea+4RXxwh8CeDtgKjq+N/eJ9P/lhx7bFPHTHA0CbRPoKBg+EF+dZ0swBkiegYA88EngtpHxxEkQAJtEOidheznnvNuIyQSIAESIAESIAESIIGWBCiyxnAiysvL/1dVrw4OfbOhoeHcq6++utO/XEYRWN/PyMi4oKtCZ1lZ2WwA0wDUWpaVN2XKlNfDvmbcr3Qc53fmH5ZlXQOg0GS8AmDf1hjOAYeQAAmQAAn0PAI33njj3iJiRFVTuSJXVU8JRblHdmb96cdl9zXC6sD+GT0veEZEAp0goE7mOxs2DT+1E1PTacpaQJsFVcXbTTt8bx/4w6M3phMAxppcBMZPzD1RnJ2CqxFdj0ouD+kNCZBAKhDIdOGg+fO9K1LBV/pIAiRAAiRAAiRAAt1FgCJrDKTLysoeBHBdcOgSx3FGTp06dVMMU3cZEtnnVVVNf6X8rvZNffLJJ4c5juMBMBDA7UVFRbeWlZUdBOBVAAcDWCQik0KliIO9W58AUARgjcvlGnHZZZex11NnNpVzSIAESIAEUorAjTfeeLDL5TpbVYcBGA3g8LAA3gLw9O2/OuzKrAzruJQKjM6SQDcRqN163H+amvYzlVN4GQICrxFTBdZbfhtvDx562DKCIYFkJjBu3Nl7WpmuM6CBLNfghwTa4/AiARIggbYIOBaOX7jA+xEpkQAJkAAJkAAJkAAJNBOgyBrDSYgQWTudyfrMM8/s2djY+CyA84LLrnAcZ8zUqVO79AtqeXl5b1U1pYdzALzrOM5oIwKXlpbmikglANM36xdFRUVGVN15lZaWThSRv5gvqOrFxcXFC2LAwSEkQAIkQAIkkHIEbrrppmONqOo4jslYHQdgr7AgXgTw5L333tv8M3HlnOVh5fxTLlY6TAKJJuD3Zddsrj19RKLXSWL77wuwWIGX9tl0+EuSK/4k9pWukUBMBPLzR53giH2OAOcApmS+Do5pIgeRAAmkHQG1cE7VAu9raRc4AyYBEiABEiABEiCBKATSTmQNExZ7mSxSy7JGFBYWrmntdAQzPhcCGBMc06merEEh1Ais+UE76wBcXFRUtLirJ7O0tHSGiNwNoEFELiwsLHze2CwtLR0tIvMDbxirTiouLjZvIu+8wl7vF02E7apfnE8CJEACJEACu5PAzJkzTw+KqqZ/ZIGplh/0x/RBNA8Wld17770tfjbqysfrAWHvut25cVw7FQhs2rj5DNux++2TCs521UcRfKKKfwlksd92Xtp/6JHru2qT80kg2QkUFIw6xhH7TKgMA9T0KT8i2X2mfyRAAt1IwEKeZ4G3qhtX5FIkQAIkQAIkQAIkkJQE0k5kfeqpp75v23YNgEFGlARwYVFRUau/GM6bN+9Ql8vlBTDE7KCq3lZcXFzSkd00Qu2TTz55v6peG3yDd6uqXlRcXGyyT7t0lZeXH6+q/wRgnjQuKywsnCoiaoxSZO0SWk4mARIgARJIMQIlJSVZ27ZtM4Kq6bGaC8B8hC4jivzd5XKV3n333e9GhqYf/y0Le2xuTLGQ6S4J7DYCOxoH19TVHd0zs1kFX4riX47Kvyxg8T4nHc6WGrvtpHHhZCGwU3R1cCYkUGL42GTxjX6QAAnsJgKil3oqav64m1bnsiRAAiRAAiRAAiSQFATSTmR9+OGHe/Xr12+hiIwK7kCLXqXhu2LE0bKysodE5Jrg100f1rFFRUVvxrp7wUzYewFMCwmsIvLLwsLCP8dqo7VxwVj+KiITAHxj3lAuLCz8JjSe5YK7SpjzSYAESIAEkp3AtGnT9nK5XEZUNeKq6a96UpjPXwB4VlXLZs+e/XVrsei6R/vDl1GX7LHSPxJIJgKqrg83bBxxQg/pPrIWghqo/Mt28K/9Tz787WRiTV9IIBkJjJ2Qc5LLtKtRmIctTNuaPZLRT/pEAiSQYAKi13oqah5J8Co0TwIkQAIkQAIkQAJJSyDtRFazE+Xl5WNV9W8ATJlcB8D/Afh5UVHRztJfpaWl2SJyO4BfAsgM7uCzhYWFF4cyRc3XysrKbgNwZfD1j3w+36QrrriiNrTjpaWlV4vIA0EbPlWdVlxc/Gg8TkRpaeklIlJubInI1YWFhfPC7ZaVlR0E4FUABwNoISYHxV/To7UIwHqXy3XuZZdd9mE8/KINEiABEiABEkgkgRtuuOEgl8sVyFgFYPqrHhK23tsi8uc+ffqU3XbbbVvb80OXP7EXLHtje+P4OgmQwK4Etm876p36HQecmpJsVD8Qy1psO3a14++/ePCpg+tTMg46TQJJQGDChJw9bCO0Ohghghxt+cBTEnhIF0iABBJJQER/566o+X0i16BtEiABEiABEiABEkhWAmkpskYp32v2x4it34rIx6pqSu8eDaB32Ma9n5GRccGll15qeqnuvMrKyh4EcF3wC0scxxk5depUk/GKJ598cpTjOKYn6oDg62auyYINlPON8Xqotb6twT6vdxoRVUQuKSws3BFps6ysbHYwi9a8VOk4zu9ExAfAiL9GHDYC8i7icYy+cRgJkAAJkAAJdAuBmTNnHq2qgYxVVTUVHAaGLfwSgD/ee++9T3fEGV336CD4MlZ3ZA7HkgAJfEfA7+/72uYtZ5oHHpL+UmCHCBarotqCLt7nxCPfS3qn6SAJpCgBZrmm6MbRbRLoAgERvd9dUXNjF0xwKgmQAAmQAAmQAAmkJIG0FFnNTgWF1pmqavqrhoupkRtpxNdXVPWS4uLiVZEvtiWylpWVTQXQIru0E6fkF0VFRSbjtFNXUIh9FkB+KwbezsjIGB8pHndqMU4iARIgARIggTgSmDlz5qlGWAUwMuLnmF9VK1wu15P33HPPws4sqSvnmF7ryzozl3NIgASCBBRNW7aeusbnG2jup2S8vgK0WsRajKbG6n1OPYYPVSTjLtGnHk1gZ5arykhAxwA4okcHzOBIII0JqGhZVUVNcRojYOgkQAIkQAIkQAJpSCBtRdbQXpeVle0D4CYRmaSqBwYzO42wakoH/ktVHysqKvq/8BLB4eckQmR9oaio6IIw27tdZDW+lJSUZAwZMuSqYEZr6E0wk1Vbrqp3FRcXsw9dGt78DJkESIAEko2A+Xm1bdu2QBlgy7JGq+rwMB83AKgI9lf9d1d81+VPHAHLNv1aeZEACXSRQGPTPt6tW08w/RiT41K8LhYW+x1U73/SEdXJ4RS9IAESCBHImzBiDNQaQ8GVZ4IEeigB0fmeipof9dDoGBYJkAAJkAAJkAAJ7EIg7UXWrp6JsrIy09t1ctCOKe17fVdtcj4JkAAJkAAJpAuB66+/fo+MjAwjqg5T1fEAjg/FLiL/BfAPv99fdv/9938eDya6+vFj4MjH8bBFGyRAAqY6jHy+cdPw76tm7E4ci2BhkTjWi/uceNhnu9MRrk0CJBA7AQqusbPiSBJIKQKiiz0VNaNSymc6SwIkQAIkQAIkQAKdJECRtZPgzLR58+Yd6nK5vABMdmgDgAuLioqqumCSU0mABEiABEigxxOYNm3aAVlZWcNs2z5HRAoAHBQKWlXfFZG/OY5Tdt9995ns1bhdumLuSRB9P24GaYgESCBAYNv2w95oaDj0jG7GERBWzce+xx5hHsjgRQIkkMIEKLim8ObRdRKIQkCBl6oqvecRDgmQAAmQAAmQAAn0dAIUWbuww6WlpTNE5G4AFgCviIwpLCzc0QWTnEoCJEACJEACPZLALbfc8n2/329KAeeq6gQR6R8W6Msi8pdZs2aVmbbpiQCgy/9wOizrzUTYpk0SSHcC6vT+94ZNw87sBg4UVrsBMpcggd1NwAiuChkrKvmAJmvP592NieuTQAoQ0Oc9lTXjUsBRukgCJEACJEACJEACnSZAkbWT6MrLy49U1f8DcDCAzZZl5U2ZMuX1TprjNBIgARIgARLocQRmzJgx1PRXVdXzRST8DRY72F/1mdmzZy9IdOC6co4Rd19N9Dq0TwLpTKB260mfNzV97/sJYEBhNQFQaZIEUoHA5Mln9mlo6pUvkHyoFkDQLxX8po8kQAJhBBSVHrd3ApmQAAmQAAmQAAmQQE8lQJG1CztbVlZ2FoBHROS+wsLCP3fBFKeSAAmQAAmQQMoTKCkpsbZv325E1bODouqwsKA2ikiFbdtP33fffa90V7C6at45UKfb1uuuuLgOCSQbAZ9vL++W2pNz4uQXhdU4gaQZEugpBMZMyjkww5Z8heYLcH5PiYtxkEBaEBB5zlNRfWFaxMogSYAESIAESIAE0o4ARda023IGTAIkQAIkQALxIzBz5sxs27bPtizLZIua/qrHhln/ygirIlJ2zz33fBy/VWOzpGvm/BA23ohtNEeRAAl0jYB8u3HTsH0cp1efztgRyJuA/l0zUMEeq50hyDkkkD4E8vNHneDAzhcL+VCclj6RM1ISSGUC+mdPZc0lqRwBfScBEiABEiABEiCBaAQosvJckAAJkAAJkAAJdIjA9ddfv39WVpbJUg30VwUwOMzAeyIyv6mpqezBBx9c3SHDcRysK/9wMmC9F0eTNEUCJNAOgYaGIa9t236keeAipksV60W0UhV/3++kI1+IaRIHkQAJkEAYgfETcnKCvVvN7yOHEg4JkEASE1A85XF7pySxh3SNBEiABEiABEiABDpMgCJrh5FxAgmQAAmQAAmkH4Gbb775CJOxCmC0iBSoat8wCosB/L1fv36lJSUlTbubjq6eeywc/Wh3+8H1SSDdCKiT+c6GTcNPbS9uARarokKyMv6+zzGH7LaHMdrzk6+TAAmkDoGcnJze2QNlEqCTAJgPvteROttHT9OIgEDmuSurL0+jkBkqCZAACZAACZBADyfAPzx6+AYzPBIgARIgARLoLIEZM2acBGCY6a+qqmPC7DimDLDjOM/Onj37b521n4h5uvzxI2HJ54mwTZskQALtE6irO/7DHY37nhBl5JcAFtqOLtj/5CO97VviCBIgARLoHIG8vJyjYMkkgU5S4JTOWeEsEiCBxBHQxzyVNVcnzj4tkwAJkAAJkAAJkED3EaDI2n2s02al/PxR+6nY5s2zo0zQDuSChZXVLAGXNieAgZIACaQygRkzZhhR9exgGeAzwmLZpKqVlmU9M2vWrJeTMUZd9b8HQzO/SUbf6BMJpAsBvz2gZvPm00YE4lX1iyVVUF2YldF7/sBjD9qULhwYJwmQQHIQyM/PucCRZsEVwPeSwyt6QQIkoIqHqtze60mCBEiABEiABEiABFKdQNqLrOPHjzwALufnAkwA9HhAguUPdR0EH4mDx1UHLPR4PPWputkTJ47e1+80zQD0BAe4fWFlzauJjCVBIquMnTjqSJdjFwIYFxRwM4NxrITom45acw/Yb+viuXPf9SUyvpDtvLy8vuLa9iuFc76qzK2q9JpsLu2OtbkGCZAACcSLwPTp0/up6tkikmvKAIcekAna/xpAhW3bf7z//vvfj9eaibCj38zZH5lYlQjbtEkCJNAhAhs2b/nhOr+v/3xHdOGgE498o0OzOZgESIAEEkBg4sSzE/8INQAAIABJREFU9vXZWZPElBIWnJeAJWiSBEiggwQEcq+7snpmB6dxOAmQAAmQAAmQAAkkFYG0FVnz84dlQzLvUsD0ggiJdVE3R4FaS/HbQYPq5nSXgBfPU5I/Ief3qvitsSnQzx0787yqqpe+jeca4bbiLbLm5583WMX3KIA8AK52/F4DR670eKrdiRY8x+fnXCKCp4I+bRHFeW63951EcaVdEiABEogXgeuuu26/Xr16DVPV0Qg8ZIT9QrZF5H1VrbAs68l77rknYT8r4hWLsaO1T+yFbfbGeNqkLRIggU4ReAmC8rXrCyoHnThoe6cscBIJkAAJJJjA+AnnnC6acRGgPw3/HSjBy9I8CZBA9Hfc7vRU1vyGcEiABEiABEiABEggVQmkpcg6ZlLOgRm2/gOQ0yM2biWAbc1f0z0B2bfF66pzoQOmpVpWa15B7sOAXhOMZS0cGeXxVH+cqEMbT5F1/MTcE8Vx3IAMCfPXBrACwI7ATgGDBBgY8fpv9t+v7v5EiuL5E0b8UlUeC65rq8j5VRXVSVlCM1F7TbskQAKpQ+Dmm28+zLZtUwZ4XDBjtVeY99VGWK2vry977LHHgj8HUyM2Xfdof/gy6lLDW3pJAj2UgMrTcNnlsv8v2Wu1h24xwyKBnkhgzORz9nE1un4qgosB/LAnxsiYSCAVCKiipMrtvS0VfKWPJEACJEACJEACJBBJIO1E1tGjR/fr1bfpGShMSUQj0dWLWLfZPt+8hQtf2xwOaPz4c4dYLv+dClwUyqBUkbuqKqrNU3YpUxa2WajUvwM4WBV3DB5Ud2dCxcc49WSdNOmc/X2OVQWVocF92QDRG2AP+EeE0C0FBaOOdtR+DILmHmCADcFUT4X3yUTd9gGx3o+/QHCmij5lN/adtmjRoq2JWo92SYAESKCjBKZPn36CKQVsWZb5mWeyVkOX+RlWKSJ/nzVr1jMdtZss41X/loVVmxuTxR/6QQJpRsCU534aKuVy4OWfp1nsDJcESKCHEcibmFsA2/kpRC7sYaExHBJIEQJytaeyOvQQe4r4TDdJgARIgARIgARIwFSPTbMrP39Eroo8D6B3IBPSkYs8nurK1jCUlJRY773nvUYF97EsbGyHJV6ZrHkTcoqheCK46gY41vkez+L3WvMiJyend/ZAmRXK2u2O0sixEeEoEiABEug+AtOnTz/T9FcNlgE+LWzlLaa/quM4f7vvvvsWdZ9HiVtJV85JmQeeEkeBlkmg2wm8A0efRi+7XPa9OqUy37udFBckARJIOQITJuSc5Kj8FNCLFTgw5QKgwySQwgRE9UK3u+a5FA6BrpMACZAACZAACaQhgbQTWVuWztXnGxt6Xfjiiy+22TNq3Liz97RcGQvCsiTv8VR6b07D8xJTyPEQWfPy8vrCqvtrsA+rSRx+zFNZ86v2MognTMg5xFa8BOBw46woprjdXtM3lRcJkAAJ9EgC06ZN65OZmWnKAJtMVZOxemRYoN+ISAWAv8yaNeutngRAV84xP7v79qSYGAsJJDkBN0SfksFXzk9yP+keCZAACXSZQOA9gIzMi4N9W4d12SANkAAJxERABblVFV62H4iJFgeRAAmQAAmQAAkkA4G0ElkjhTsBHndXen8Zy0aMz8/5rQh+3zw2NnE2Frs9cUw8RFbTHyejybUYwHHNjOQ6T2X1w+3xysnJyRgwUEsVcmlgVgf2uD3bfJ0ESIAEkoXANddcs0+fPn2Gmf6qwYzVvcN8+0BEKn0+358eeOCB/yaLz/H0Q1fOWQYgvFd3PM3TFgmQwHcE6iD4ExzraTnwF28QDAmQAAmkI4G8vJzxsDAFwI/SMX7GTALdTcCC69jKypc/6e51uR4JkAAJkAAJkAAJdIZAWomsY8aM6ZXRa8cfoTrZwBLIPHdl9RXtZUeasXkTcqZAEcxe1WVw5BKPx7shGvRA2do9ZBz+P3t3Hh9ldf0P/HOembBvLiwCbrWtSzcJ1i4qTFiEQGYS0KDWBZIgoFVbq7i1/RVt64JSq9bdJJSq1VIlMxNAqZAJSiugVltbtf22tbZYly4KKmSZ5/xedzKDk8kkmUlmklk+zz+tmbuc835uEHNy74V9oapMFmBk6I5Q4G+A+IOWdc+GdZv/nMi8ZnxzZPHzzzdMVgeWicosABPa5tV3oAhAccvkyUXPr1ixwo4Xj7u06BJAbwv36Xb3rtkN2gpZIm1OR7Ydk6wfQeXPsLTabgk+GHt/bfS8qSiyziqfdeCAlqYnoAgfdanf8nsbb01kkbtLXT8AcHpISHSbBEdcHHOH6/5hSkqmTRCHbf6D+QwAxwAoCOUK+b0ofqw63NdZ37mlRbMs6BPhwV4Vdbh8vs1vdxGjuN3TJqkj+HVRlAAyJnpdiOpdPl+g04KIp9R1twLLzPg2ZPZ6b8OT5jesxelcKtBzATk6/K7C68Jxk9+/5beJrLMlSyYX7Hp7xDRL7CVQnByOzUy1C1Bv0HLeluia3b/+Vb8O6JcAGRIxBWSNaPPPfL5te7p7l518H4ViUtEnJYh7ulr33Y3PzymQbQJXXXXVEa2trSeLSFl4x6ozKodGVa1zOp0/vfHGG9vdL55teXYXr+665wVAJnXXjp9TgAK9EdDXINaDUF0jE5a+0ZuR2JcCFKBArgh4PNOmqNgVQKjgyocCFEijQOuA4JiNa59+N41TcGgKUIACFKAABSiQEoG8KrIasZgdqW+IWqf6fA2vpUQTEPe8oimw7TWAdLXDxhRcf+YQXFpXFzB35HX6lJZOOTQIq0aAGd3E6HdaAxavW7fpndh2iRZZwzt9/x+Ab7UVG+M/CrwPYGm9N/CLeAW8VBRZY3ekAroDtsztrLCd7Ptru79Vrwbk6q5yBfQNteTs+nWBZ2LnSKbIOm/eqWNa7WZzv6y7i1hbVPHD8eP2XH/ffc+3xLaLLrIC8nVR/asKfgYgegdbdLcWQL7p9zbc3VWhdU6Z63iHYg2Az3URWxDQe2GPWN5Z0Tn0/TXPdbLY+lA36/8tFTmnvq5hc2fzJRiT6d7puk92TbA9BTJR4PLLL/9s+H5Vcwzw9JgYzX3idTfffPPqTIw9HTHprns2ATIzHWNzTApQIPS3hQaIPIjxb64RWdFKEwpQgAIU6Chg7m0NqlYA1iJAR9CIAhRIj4DfG8i7n1mmR5KjUoACFKAABSiQToG8+wuLx+M6QQW/AjAqBCv6gqXOc1NxFIl7nqsEtj7atnMv9ER2rz4NsQ+P2tUa/li3FjjsMx9//Ol/xXvJJSVTPiUOy9x7FT4yN9RqF4AXoPIBRKd8vKs1dDTuiy0OuDc+Hvhn9HiJFFmLi4tHOAfsfTCmCGh23gZU9ENRPTG8cyhcfNWPYMkZ/nWB+tjYU1FkNWOWlE6dJ5C1bbszQ49ftGCZz/erN3vzTREqJsvuWyGyJDJOW+FY/2DB+oNCv/zxrlbTIn6uiRZZi+e7JhYE4Vfg+Ki4Q7Zx1kVQID/a/b5eEwgE2v1ws32RFdsB/Vx4rZmCrNll0groAVG7UEOxi8ppPl8gsuO2HV3bb2MHfw7I+Kg1+0+o/Bqiw8I7Uc2O28jjb20efM7GjRt3x76DOOu/BdDfCqyXYk2Nt0LOMLtxO66fKZNUpD4qJpPfXwD5TfzvI3QaU2/WCftSoL8ELr/88i8BONWyrFJVnRwVx/vh+1UfX7lypa+/4uuveXXXfQ8DelZ/zc95KZDTAuZIYOhDMn5Z3L8v5HTuTI4CFKBADwXmnjbjE45gawUUixSY2MNh2I0CFOhc4EO/NzCMQBSgAAUoQAEKUCCTBfKuyGrKqu5S1xUAfhhVvDNFnJqg5fhRokeidl8Y0q2wdZHfv/VvkbbmSNY33xq+AII7w0cIm48e3fM+FgUCgX3RY8Yper6mFhbXrwtsi9qVKB7PVJeGfjC2v0i2+pCxe5ZE74RMoMgqJWVFPxQ1OztDz78VsvCESVOfiD6CuLR0+nE2go/uL/qKbmltGjIvtuCWqiKr8frX28PvArA4YmOKcwL8RIPW3fX1W0zBOdlH3GVTL4KKOXo4dAyyqFyzezfujX4HHs/M8Sot1QBmhyf4i0Mwo64u8HpkwkSKrPHeoy1y9vq6hhci79Hsqh02Et8UwBxz3HY0s2XN8a9raIxOLqbIaj5qEZHvaHDYT6J2l3ZcEyJrW5sGnbtx48amdmusY/F3W9ByVG5Yt/lPkXbmqOrnXgicJaL3ffzLA/Jtv7fhhujdsR5PTGFU8SAUl0bvPO5o2nF3ctsRwfoQVOa3xaBbLeg5Xu/Wf0RiMm1GjMBSFb0+6hcarvJ7AzcluxjYngKZIHDxxRcPHDx48MkA5qiqOQr4E1Fx/V1Vvaq6dtWqVR121GdC/H0Rg+6673ZAL+6LuTgHBfJMoBZBuVsOW7Izz/JmuhSgAAVSJlBcfMpoR4G1SETMUcLHpmxgDkQBChiB1/3egLnGig8FKEABClCAAhTISIF8LLIiVLx7a8R3IXpNVKE1/IL0TcB61BY8NGHM7t/FO7Y19k22HT0Lc1yjudfTPF3urIvZ8RdUaHm9t3Fd9Ljtd3Hqm6Ja4vNtNfdrdnjcbteXYWFjeHfue6KY6fMFnos07K7IWlIy4zDL0fIrhXza7L4V1bN8vkazg7S7ufZYkJleb8P26IapKrKaMUNFyoF7b4diYZxw/k9NMc+2Hz7hhGl/6exO2nauMblC9FJ/XeNP4h2na+47tRzOdRBMDY/RrpCXSJE1fJevOSbYFE87fY+hAvw7w28WxTdCc4k+vuc9Obtd4TfqTtZQIda2vub3N5jdbBpr4/G4zlTBz0NDQf/kdNiu2B3T7lLXlQBubGsTfxd0ZFyPZ2q5ipjxHGY8O1gws77+qdAdbcms/w67egWL/XUBU8wOPeHd2+YY4UMBxF1f4abiLi26GlDzyxImgZ3NBQNnP7n2yf/GW7f8GgUyTeDqq68+KBgMnmTbdpmImKOAD4yK8XfmGGAReWTlypWvZFrsfR2P7rr3e+Z68r6el/NRIMcFHgZwt0xYmre/vJHj75fpUYAC/SBQXFw80Dlg76LQiUmqhf0QAqekQG4KCHb66wIn5mZyzIoCFKAABShAgWwXyMsia6RIUzLPdZLYMDsl495F2bZrUn+qwYJVkYJSvBcecwTxe7BR7PcHnu1scZj7RoePlB/t35UTU1DruJuv487B6LFD443APRBUma+L6IW+ukZzD2fo6a7IOnfelGMt26oNF2nfbHXgvNgjhyNjlZfPGLmvucUHiDmq2FT3yuu9gV9Gx5PKIqsZ1+ymfOGFxjIVvRPAuPiu+qaq3KfB1tvXr3/mf53Zu8tcVVCYoqcJvtEOts7rqn3MkcV+2MPPjOwa7a7I2lYg/mgdVKa1xSPf8Hsbbu80NrfrGFi6Obwr+R8atKfX12/9c6R9+52setchYz/4Zme/BBBTrPy3WjKjfl3DS5GxistPGe1ssZ6AivmP/y4L66ZPTC5BFZkVuVM1Zv13mCs233bvIGaXbcm8oi+IrU+F7plV/WvQ6Zi24fEtf49nFr631bQ9qLu22f4HNePPDYErr7zyMFUtUlVzDLApru7/d7CIbFXVOlV96JZbbulwt3ZuCCSfhe669+sAzC/C8KEABVIhoHgcInfLhCXm3598KEABClAgDQLmv1+f/23jMkCXdfazhjRMyyEpkOMCusHvbZyb40kyPQpQgAIUoAAFslAgn4usodcV+g+g5xsmwxKzq88DIHznaLu32aKqt1po/YHPt21P7Hsu8bi+I4Lvt31dNzTtHbhg06ZNH3a1HkpLi75kQ83dsMMBtCuozZk/7XBHa3ALRMyRkV3t5ts/RXjH5FXhL/zS7w18J/Jhd0XWZNbtqaeeOnTg4KZfADKnrV/HwmGqi6yR+Mxuz11vj5hmmWONBeZozchdrftTCBXGRb+75z25P/YIZlOMHjFSqxVyXuhNKb5b7wuYI3o7fdoXoPXvsOXsyBG43RVZ2xUMoW/Clul+f+DVziYrL3cN29esjwFyqmljQ2ZH31navsjadcE25h10WEPt1l83xcyP15HLWJ3e9tpxo78uYHZvty/ix9mBG5tvu+Io8Kqow+XzbX7btItZ+0FRXFZY6LojkV3KyaxjtqVAXwlcdtllx1mWNROAOQbYFTOv2YnuHTp06JoVK1a0u4O5r+LL5Hl01z1nAPJIJsfI2CiQNQKqGwC9WyZeUJ81MTNQClCAAlkuYHa2Ogr2LhPBUh4jnOUvk+FnisBqvzdgjuXmQwEKUIACFKAABTJGIO+LrNFvwvxHUEHBR19Vsc4FbPPD3SHt35TucIicEX0vZ+hIoIH7fgbVctM2kcKdaRdTBIvZGThtior9JIBBiClC9WTl5EqRNeZdjSgo2Oeyxa4SSHGc4nidQ1BRVxd4L9JvVvmsAwe0ND0BxRfN12KLmMnadltkLXWdLkD42GXdOmhAgWft2qfe72qergqpvSiydizYelwLVUJHXCf8iwHx4u5J4Tpm7cfufI29H9hM+3uI3u+A+I8/3vUGC67JrlS272uByy677IsOh2Ou2bEK4Pio+Xeb+1Uty6pbuXLl430dVzbNp/+8ZzpEfhFzjHI2pcBYKZApAptDO1fHL3ksUwJiHBSgAAXyTcD8ovKgIc3LVGF2tn4y3/JnvhRIpYBAbvZ5G65I5ZgciwIUoAAFKEABCvRGgEXWTvRC97a+M3wuFDcAOGZ/s5gjZmN3dsYe1dvZy4ntF33sbvviXWLFua4WQTJF1vDdoCeJLQsgWgTgqE5294an7LudrJ3l6Ha7h4jjg3NU9dqY44RXHzJ2z5LIkbrd7e5M9hupuyJre/dkRzft29umssgaHZtA1+x+X6oCgUDSO+k67mxOOs+ORxkXF49wDPzoVlEx9/DG7FbWjwDZropqDbZu6Oqo56QjYQcK9FBgyZIlBaNGjTo5XFQ1O1YPjxrqH+H7VdetXLmyoYdT5FW31j8tK3EMnbQKgLknnA8FKNAjAdkGgSmuPtSj7uxEAQpQgAIpFygrc41qVSwThHa2HpHyCTggBfJFQPQSf13jHfmSLvOkAAUoQAEKUCCzBVhk7eb9mPtRh43ENwUwR6W2FXwEi/11gWrzf2OLTInujuzq2N2YImtCxw93lUaCRVYpKZs2U9T+aef3nsabpf+LrJGoPJ6ThkMGrFLo+eGv7RPVOT5fY6iw0c0OyqS/U9NfZMVNfm8gcgQ00ldkxT0+b+CCpAHirP8ejLFP1Jrl823ZGtNXSuZN/bIE5YbOjoYG0ALo/U5r4LXr1m3iHZY9wGeXngusWLFi1AcffFAkIqaoanasjowa7fciUmfb9i9vueWW3/V8lvzrqc9NHtJi6zMyaML7zoNKYo9Xzj8QZkyB5AWeDx0LPGFZ6O+pfChAAQpQIPME3G7XwSowxwibna0TMi9CRkSBzBdI9GdvmZ8JI6QABShAAQpQINsFWGRN4A2aQuvwUfoQVOaHm/thDz/T7/d/1GEnq2KRzxcwhcoun9j7N/t5J6u4S4suAPTHUbtW/w7FOhVsA7TJAcd/VOUvlhUcHFQ8AGB6W4KZU2Q10RSXnzLa2WI9AZXCcHx3+L0Nl5j/3887Wf+ggqe6WxftPrexs94X2L8DJX1F1hTuZBV4FXg9mTxV8MD6dYGXO+tTXFw8whqw7yuW6myIngrI0TE7XF+zLZze1RjJxMO2FOhM4IorrpioatZgqKhq7vCOfp4WES+AR1euXPlPKvZMoGlHoU8Ad+jfLs4Dn3aOmX8KpMP12z0bnL0okMsCgpfNscAYd/7dIqK5nCpzowAFKJArArPmn3LIgKDj64BcDOiIXMmLeVCgzwScONb/WODVPpuPE1GAAhSgAAUoQIE4AnlVZHWXui4HsNg4qOg2CY642BRKE1kZnrKpF6jKXeG2r4o6XD7f5rdj76QE9Ft+b+Ot3Y05f/4ph7QGrYBCzHGI/Xonq8dTdLSKvQmQw0wsorissNB1R7y7L7vagRvJOaaYmfTdp+Xl5QP2try7ShQzw2P+0u8NfKc708jn7tKi2wG9uO2fdf9O4L6+k7XdmhFZ29o06NyNGzc2JZpHbLtUFlk9KbqT1RzVDGvPI4gURRL8JYOeGph+c+eefIA4HIsh8m3Zv3vw4/fcm7HZlwKxAldcccXRtm3PDe9YPSXm83pVrQsGgw/feuute6nXO4HmHZPuAqT9rnpr6PaCsWXHwRo2vHejszcFclbg/6B6N/Sju+XQb/HPoZx9zUyMAhTIZYG586Yca6njYqj26HShXLZhbhToTkDUMc78bK67dvycAhSgAAUoQAEKpEsgr4qs7Yte2NlcMHD2k2uf/G8iuB5P0VwVrQ+33V9kNf9c4nF9RwTfD30m+vie9+TsQCCwr6txPZ5pU1TsJwEMAvAPDdrT6+u3/tn0mTN/2uGO1uAWiHwCwB4LMtPrbdje1XjF810THUGdFArBduzy+7e8EGnf3XHB7Qpu3cTfF0VWE3e7QmmSBUp36dRLAflRW/4fF99iC+Kq+G69L2COge70Cd33KrtPsgWDINZHH7yn2yLvtrvjgtu/Y/1jsEWmb9gQeCuR9RavTSqLrKWlRV+yob8CMByqfw06HdM2PL7l713FZv7jX2z5ZKhNUF+NrFd3qetGAFeGve/yexsvMvA9yFNmlc86YGBTa4Hp29Iy4L2uitJud1EpLDUFXvM99DZsme73N/yhB/OyCwXaCVx22WWTLcuKHAP8uciHqvqBOQbY3LF68803P0a21Ak0bS/8tkjoWP6Oj1XwkvMg94EyYPShqZuRI1Eg6wX+CcXdCAbvlsMv/F/WZ8MEKEABClAAHk/RSSqhXxY+gxwUoEDCAm8PGjD6sLVr1zYn3IMNKUABClCAAhSgQAoF8qvI6nGdoAJTWBoFYJ+onO7zNaxPxDOmkLR10IACz9q1T71v+rYrWAHvwUax3x94trNxTbFv+EhTBAzvtowpbMY5nvgqvzdwU1dxRhd6Y4uH3RVZo3MTdH0/Z+wxx+k6LrikdOo8gawNHwv7b7VkRv26hpe6e1fFxcUDnQP3/Qyq5aatoP1RuO4yVxXajjs2BfEtrU1D5m3cuHF3Z+O2f7fa7r13V2SdM8c1zlGgmwE5rm2HsJ7l8zWanHr0pLLIGnOsclCh5fXexnVdrdkRI7VaIeeZNtHHW3s8rtkqML+AYM70/ItDMKOuLpDUkcFmzNhdsd3tCo/ZMd1uN3iPgNkpbwXKy8sdhx9+eJFlWaWqaoqrE6Mw/hkprK5cuXJz3iKlMfHW5yYvtG1d3dUUCusvBQfNapJBh5k/T/lQIH8FBK1QXYWCgT+WMRU9/sWt/AVk5hSgAAUyX6CkdKobkEsEmJH50TJCCmSAgOIZvy8Qe+pQBgTGEChAAQpQgAIUyAeBvCqyhoqXI2F+kBv5zdCXNWjPj+zI6+yFezxTJqlIPSDjw21u8nsDV0Xax7uztbV58DmdFe/c81wlsPVRQIaE9gTGKXB5PFPLVeTnbYUrfVNUS3y+rb+NF6PbXfQZWPaG8HG/75ljdn2+wHORtt0XWaN2fioa7WDrvPXrn4m3K0LcZVMvgoo5Djl8SV567mR1u10Hw9L1gJwYzuMJpzVg4bp1m97p6hszxhYSc3xtWZnriKCG7kY9ythD9FJ/XeNP4u28DO3aHdJSGynYAmhX7O6uyGrKuCVlRT8U1avbYu76PZoWJfOKviC2fb0F53Kvd/Mfo3NNZZHVxOYuLboa0B+aOQR4scUB98bHA3HvknS7p02DFfSbNSvQP9nBgpn19U+9YfrGeVf+rtZ/yMXjWmoJPgttudrn27Ynkme7XeFdr0Uz7zGwQkVs832ZcCE+H/5gZ47dC3zve98bsXfv3lNNUVVETHF1WFQvc0dwnbljdeXKlfv/LO1+VLZIVqBlR+FsBTYm0k8E78qoKX93DDn2hETasw0Fck9AfwFbV8mhF+zIvdyYEQUoQAEKxAq4y1yLYOvFECmkDgUo0LWAitbU1zVW0YkCFKAABShAAQr0tUBeFVkNbmzBVIH3ofpDDQYfiC0smp11KnvmieAWAOPaXo6+IWqd6vM1vBb9stzuaYWwQsf/Hhz+ul+DzosihSjztRUrVljPv9g4D6r3RLV7dM/7WBR7vHBxcfEI54C9D0buugTwmlpYXL8usC2qICgl81wniR3amXl0eN7Vh4zds+S++55vicTXXZHV45lapCIbwseuml2Kj1hacJnP96s3w2PInHnTP2XZwWsFMDtEwwVW82l6iqxm5NiCKYC3VHG56PB1sXfpdnJP5w7YMtfvD/w76l3FFIr1I1G5Zvdu3Bv9DjyemeNtaVklwJnhvh12aCZQZIU5xrkgCL8Cx0etnwsLC6dujL7zdsmSyQVvvjV8AQR3hu8ZfUvUMcvn2/y7SOwpLrLGiQ3bgpajcsO6zX+KzBl/zcq3/d6GG6IL0x3elWKjAJf4fIH/i/4+Me/J4XRer8D54XXkHzQAX1u7NvBB2/dnu/uBzZf8ogXLotZiaLiSkhmHiaP1XgCzQ19IYFdyX//hyvkyT+CKK64Yb+5XDe9YnRsTofmztU5VH7vlllv+lnnR515EzTtPmCSqTyn0wCSyC1ojCp91DP/iSUn0YVMKZLeAYKfZvSoTlj2a3YkwegpQgAIUSFZg8uTJBYdMGHGxtB0jfESy/dmeAnkloPJ9v6/h/+VVzkyWAhSgAAUoQIF+F8i7IqsRL5nnOllsfSi88zPqJeg7gER2cJp7Hs2RkfsLiqYga6mc3ckRw+J2F3lg2Q+Hd6iacYOAviaQrQpMAPRLgIz5eELd0eqQ0zrbPTj3tBmfsFpbvQA+GxXkLqhshWAfoC4AR3Y3XndF1jg7fCND7gLwgQLjwoU/83VTvG0FMLitkX7L7200O1v3PzHHuMKGzF7vbTAF6GQ5bOGtAAAgAElEQVQfKSl1LQBwb9T87WIL/4PZgTah/eD6hlqWJ94RwybfESNxqwLLIn3MuxXR5xXyR1E9ERBzv23obtDO3nsiRVbTP85OaDOqWWvbVfB3qBYC8pmoHOPusE11kdXEVlo67as2gmujdmkHAfwNkKeh5h5ae3r7NYvHWpsHV8bZpR1nl7NZ/+Gx2tbKV8I7iEOune3sjVNcjx3HHANk1n34ezNUKD/N5ws8kewCY/vcF/jWt771aafTWWrbttmx+tXojEVkvarWDRky5BfXXnttp8eG575S32eoL0wa39wqTwiw/87bZKKwhh7d6BjlmppMH7alQPYJ6H8AuQXjsUpk6f5fnsu+PBgxBShAAQr0VsD8NzbEvkyhy3s7FvtTILcFOv6MKrfzZXYUoAAFKEABCvS3QF4WWQ262amo0mKOSj07Ukzr8mUoGoMOx5LoXX5x2ot7XtEU2PaajgXcdq1N0ehnDsGldXWB97qat7R0yqFBWDXd3MfS5XjdFVnN/GVlrlFBG3dAcE5n8YR2/QJLBSgy/2vaxd552mY7faxKMADgGPPPvSiyhkKZM2/6px128C4ApqgctYs2bqRBAR6BFlwRu/sxunVbYdkc4yvmKN9w0S/ueL8PCs7bUBd4MfbTRIusbb7TjgradjUEXRYFIsb13sAvYo8wTkeRNeRb5jreoViDrosdLYDesOd9uSF213WUS/gXDUI7tcM7vztZTaIvaKue2clR3VJSNm2mqP3TbseBKabL2fXrAs/09x+mnD9zBK644ooTVbXUfOsBiL7D88PwMcB1K1eu/GXmRJxfkaiWO5p3/sUvQHFvMpdBhwacB80x/17gQ4EcFND7McC6RUYv2X+6RA4myZQoQAEKUCBJgdAvjAdxJQQlSXZlcwrkj4Cgwl8XMFeF8aEABShAAQpQgAJpF8jbImtENnR8aUFBucI+A2p2jEZ2mupHgJgdfZtgy4OTJ095Mfp4167ejDlmWGT3XLWwTFUmh3coRnbj+YOWdc+GdZv/HO8e0Hjjho5sfb5hsjqwTFRmRe3a3KWiTzrUucrr3fxKZ+MlUmQ185p5XnihYXo47ukfx62vKeRn2tp6rzlS2VM29QJVMUVPU2Rtdz+n+Vqqi6wRk5KSaRPgsM8F1B298zO0CxX4qyq8Tst6sK5uy18TtTVjisNeFL6n1xSFC/bvalX8ePzYD56IPno5+v0kU2SN+MZ7j22FVf2DwHpItPln0XeURs+XriKrmcMcV7zr7RHTLLGXQHFy+PsgvGZRp0HnHdFHX/dg/ZsuuyC6XWzcU1hYtLm776dOvo/adgELXjbjqI5YH3t0dNr/1OQEmSggy5cvnxkuqpriauT+7LZ19/H9qr/KxODzLabmHYU1ACpSkbcUHLzVOea0KakYi2NQIEMEnmq7d3UZT2fIkBfCMChAAQpkooDHM/V8FbkyfFJQJobImCjQrwKiUurzNfj6NQhOTgEKUIACFKBAXgjkfZE1L94yk6QABSiQYwIrVqwY9uGHH5p7VSM7VsNHmIcS/aMprNq2Xbdq1aqdOZZ6VqfTtGPSDQK5KpVJiGPYbxyj5x8vjsHRayCVU3AsCqRfQPAX2FglE5fenf7JOAMFKEABCuSCwJw5rnGOArkC0EtzIR/mQIEUC3xgQ+es9zY+neJxORwFKEABClCAAhRoJ8AiKxcEBShAAQpkhcDy5cvHmWOARcQcAzw7OmhV/bVlWXXmjtWbb77ZnBTAJ8MEmncWfhOKdnd4pyxEa+BvnQd7xkrBgdG7mFM2PAeiQBoFFMAtcFqrZOz5b6dxHg5NAQpQgAI5KuDxTC1SMcXW9n8/ztF0mRYFkhH4i22hbP26wMvJdGJbClCAAhSgAAUokIwAi6zJaLEtBShAAQr0qcDVV199TGtrqymqmh2rX46ZfIMprLa2tq5btWrVv/s0ME6WlEDT9klnicjDSXVKtrE4/uQ8cJbKoEOPTrYr21OgXwQUj8Fp3SLjzn+2X+bnpBSgAAUokFMC7tKiCwE1xdbDcyoxJkOBXgno1qa9A+ds2rTpw14Nw84UoAAFKEABClCgEwEWWbk0KEABClAgowQuv/zyr1iWVaqqpri6v2AmIh+Znaqq6r355pvXiojZAcYnwwVadp5wEmDXq2JUukMVyFuOA6a+KUOOLkz3XByfAr0QeAGCVTJ+aXp/8aAXAbIrBShAAQpkp8D8+a6Jza24UgQXZWcGjJoC6RCQWr+3oTIdI3NMClCAAhSgAAUowCIr1wAFKEABCvS7wJVXXlls23aZiJji6thIQKr6LxGpM3es3nzzzZv6PVAGkJTAR89+fqLTctYD+EJSHXvTWNBkDT/hecfwyV/tzTDsS4E0CPwPilVoGbBKjqzYl4bxOSQFKEABClAgJOAum1oMW66B4GSSUIACgCq+W+8L/IAWFKAABShAAQpQINUCLLKmWpTjUYACFKBAtwIrVqwY8sEHH5RF7VgdENXplUhhdeXKlTu6HYwNMlagaUehVwBPfwRoDT12q2PUlCn9MTfnpEBHAVkNkZUy/vxXqEMBClCAAhToIwFxl7quAfQaQIb00ZychgIZLCBn+70NPEkkg98QQ6MABShAAQpkowCLrNn41hgzBShAgSwUuPTSSycUFBREjgGeGZPCb8xuVRHxrly58rUsTI8hxwg0b598O0Qv7k8YGXx4wHngbFd/xsC581xA8FeIda0ccv6aPJdg+hSgAAUo0E8Cc8uKJlu2fQ1E5vdTCJyWAhkioP+FLXP9/sCzGRIQw6AABShAAQpQIAcEWGTNgZfIFChAAQpkqsCVV175mWAwGDoGGMAXo+MUkY22bXsHDBhQd/3117+dqTkwruQFWp6b9C21ZVXyPVPfQwaOaXQePG9q6kfmiBToVqAGwLUyYekb3bZkAwpQgAIUoECaBdylrsUArgFwZJqn4vAUyGSB51oHBOdsXPv0u5kcJGOjAAUoQAEKUCB7BFhkzZ53xUgpQAEKZIXAZZdddnLkGGAR+WRU0PvMMcCqWrdv3766O+64oykrEmKQSQm07px0mq3yy6Q6pbuxY/ivC8aefgJkQPSx1OmelePnq4Di/2DptTJ+2YP5SsC8KUABClAgMwXmz3dNbGk1d7XqBZkZIaOiQB8IqP7C72s8ow9m4hQUoAAFKEABCuSBQN4UWZcvX6558D6ZIgUoQIFME3jLHANsWVbdTTfd9GSmBcd4UivQvH3SCSJWvULHpnbkFIxmDXreeXDpoVIwakwKRuMQFOhEQO+HrdfKoRfsIhEFKEABClAgUwU8niKPirmrFV/K1BgZFwXSKSAiN/jqGsz3AB8KUIACFKAABSjQKwEWWXvFx84UoAAFKBBH4NWo+1V5302eLJE9WyeNHjgI9YCcmLEpi+NV50FzHDJw/KcyNkYGlq0CrwHWtTLh/J9nawKMmwIUoAAF8kugvPwzA/Y2jb5GBN/Lr8yZLQX2C5zv9wYeoAcFKEABClCAAhTojUDeFFl7g8S+FKAABShAAQp0LdCys/AXqijPdCeB7LIOKHrXGvKp4zM9VsaXJQIi96BZr5Mjlv4rSyJmmBSgAAUoQIH9AiVlRdOh9nUC+SpZKJBnAvtgW3P9/i1b8ixvpksBClCAAhSgQAoFWGRNISaHogAFKEABCuSjQNOOwpsFuDxbchfBhzLiS793DDv+y9kSM+PMSIFXAL1WJix7NCOjY1AUoAAFKECBBAWKi4sHOgo+uk5ErkiwC5tRIEcE9I8Okbl1dYHXcyQhpkEBClCAAhSgQB8LsMjax+CcjgIUoAAFKJBLAvu2F15kCe7IxpysYZ/d6hh50pRsjJ0x97eA3gWHXivjLninvyPh/BSgAAUoQIFUCbjnuUpg4zoAk1I1JsehQMYLKOr9voA74+NkgBSgAAUoQAEKZKQAi6wZ+VoYFAUoQAEKUCDzBVq3F5bYAn/mR9p5hDL4yIDzwFNd2ZwDY+9DAcXLoeLqIct+2YezcioKUIACFKBAnwmUlblGBVWuA/TiPpuUE1Gg3wX0dr+38Rv9HgYDoAAFKEABClAg6wRYZM26V8aAKUABClCAAv0v0PTc5M/B1vUCHNr/0fQuAhk4ttF5cNnU3o3C3rkvIHdAB14rExf+J/dzZYYUoAAFKJDvAu6yogVQNbtaj853C+afHwIieqGvrvHu/MiWWVKAAhSgAAUokCqBvCqy1tTUPAFgVi/xnqysrJyd7BiqKrW1tV8BYO44MXfAjQZgAbABvAvgWQA3VFZWbu9u7Nra2mNUdSWAIgDDAOwD8CKAyyorK3/dXX9+TgEKUIACFOitQNP2widFcGpvx8mY/s6R2wrGlH8V4sirvxtljH9mB/ISbL1ODl32eGaHyegoQAEKUIACqRWYP/+UQ1qCDlNoXZzakTkaBTJSYK8NnbXe2/h0RkbHoChAAQpQgAIUyEiBvPpBYn8VWaurq8eLyEMAzL1vprDa2WMKrnUDBw5cfPbZZ/8vXqOamhpTJP45gAPifN6iqpdWVVXdmZGrjUFRgAIUoEBOCDRtL1wpguU5kUx0Eo7BzxWMnn8EHMMOzrncmFDPBFRvQ9C+Vg6/MO7fy3o2KHtRgAIUoAAFskvA43EtVMENAA7JrsgZLQWSFdAdDpFZdXWB95LtyfYUoAAFKEABCuSnQL4VWb8D4ItJvuqC8M5TU9Q0RdDLKysrb010jDVr1oxpbW01O2gnRfUxO093AfgrgM8AGBddfBWRTbZtn15VVbUnep7a2tojVLUBwBEA3lHV5Q6HY1swGDxKRExh9ZMA/mdZlnvRokXbEo2R7ShAAQpQgAKJCrQ+N/lrtq3mF4dy87EK/ug8uGSgFIw5KjcTZFaJCehbECyX8cseTKw9W1GAAhSgAAVyW8DtLvoMLL0JwNzczpTZ5buAitbU1zVW5bsD86cABShAAQpQIDGBvCqyJkbSvlV1dfWpImKOhxsK4HURKaqoqHg9kbFuv/32gUOHDn1ERMrC7U1x9YcicktFRYX5/6EnXDxdA+CU8JdMMfcHlZWV34uep6am5lIAtwBoEpFzKioq9h9bV1NTUwjgSQAHq+r9VVVVS2JjrKmpWayqZ1qWdVFFRcWrieTANhSgAAUoQIGIQNOOL3wGcGwSYHwuqyisfzgPnPE/a/CRn8/lPJlbZwL6JByyXMYt/T2NKEABClCAAhRoL+D2FF0H0e/ShQI5LSC41F8X+HFO58jkKEABClCAAhRIiQCLrF0wmntUV69evVZVTzPNVPX6qqqqbycqX1NTUwLgFwAGA2gVkcsrKipui9c/vOP1KQCfC3/+itPpdJ133nnvRNrX1NSYscoBvOxwOFwLFy78T+Sz8J2vpsg6E8D2vXv3zvj617/+QeTz6F2wqlr34YcfnnnJJZc0JZoL21GAAhSgAAWadhRuEKA4TyR2W6O++opj6Oe+lCf5Ms02gZUyYemVxKAABShAAQpQoHMBd5mrDIobARxNJwrkqEDQBmav9wbMz+n4UIACFKAABShAgU4FWGTtYnFE7w4F8K7D4ZixcOHC3yW6nmpra2tVdVG4/U5VnR57BHD0WLW1teer6j3ho4PfU9U5VVVVv4m0ibpT9iXbtqctXrz4v9H9O/s8XIB9AEAlgDdFZHZFRQV3ZyT6ItmOAhSgAAXQsmPS9Qq5Ot8orGGff9ox8iuRkybyLf18yncXbFwhhy59OJ+SZq4UoAAFKECBngqUlJx0mFgDboToWT0dg/0okNECipcEjlk+3+a3MzpOBkcBClCAAhSgQL8KsMjaBX91dfV9InK+aSIijy1atKhcRDSRN3bnnXcOGzx4sPmNt9AOGHNnakVFxUVd9a2urv6KiGwAMArAh6o6v6qqalOkT0+LrLW1tXNUNbSjVlWvqqqqujmRHNiGAhSgAAUoYASadhSeIcAj+aohg45qdB40Y2q+5p/zeZu/e4m9XA5Z9secz5UJUoACFKAABVIs4C51XQ6Yu1rFSvHQHI4C/S8geNBfFzi3/wNhBBSgAAUoQAEKZKoAi6ydvJn777//SIfDEQBwWLyCZ3cv9N577x1ZUFBg7kz9bLjtFZWVlT/tqt/q1auPsm17G4CxnRRZEz0u+LctLS1FS5cuff+BBx440LIsU6idDOA3qjqrq9203eXFzylAAQpQIL8Emn49+Rgp0CehoX8f5u1jDRofcBzkduUtQK4mrnqDTFx2Ta6mx7woQAEKUIACfSHgdk+bBsu+CcAJfTEf56BAHwtc5fcGzPrmQwEKUIACFKAABToIsMjayaKorq7+oYiEfuimqps//PDDuem+w7S2tna2qj4GYAiAtxwOx9SFCxf+KRJiTU3NpQBuMZuKROSciooKU8QNPdFHG4vI6oqKiorw168F8B0A71uW5V60aJEp4vKhAAUoQAEKJCTQsqPQp4A7ocY53kgKDnjGOWbByTmeZp6kp/8AsFwmLHs0TxJmmhSgAAUoQIG0CpSVuUYFbb0JIkvSOhEHp0A/CChkbr23wZw8x4cCFKAABShAAQq0E2CRNc6CWLNmzZjW1lazi/VYAK2qWlVVVbUm3Wunu8JubW3tEaraAOAIAO+o6nKHw7EtGAweZY4jBvBJAP+LFFOjCq8HAri1srLy8nTnwPEpQAEKUCB3BJp2TP6+QM0v6vCJCDiG7iwYffqn4Bhkjvbnk50CfgiukPFLX83O8Bk1BShAAQpQIHMFSkpdXxfIjwAdkLlRMjIKJC3wqgads+rrn3oj6Z7sQAEKUIACFKBATguwyBrn9UbtGDV3irzidDpd55133jvpXAn333//sQ6H41cAJgBoUdWKqqqqh2LnrKmpmQXg5wAOiBOP6XdpVVXVnbW1tYNU1ex0LQbwe6fTOSPdOaTTh2NTgAIUoEDfCjQ9O+l0sWRt386aJbPJgJedoz3DpOAg80tPfLJJQOQHMn7Jd7MpZMZKAQpQgAIUyDYBj2dqkUJuheAL2RY746VApwIia/11DQsoRAEKUIACFKAABaIFWGSNWQ/V1dXDRWQzgC8CsFX1qqqqqpvTuWzCBVFzXJ0nPE9ARIorKir2xZu3trb2GFVdCaAIwDAApt2LAC6rrKz8telTW1v7DVU1Rwu3xB4tnM5cODYFKEABCmS/gD5f+MmWoGwC9MjszyZdGThedx40a48MOvRz6ZqB46ZU4HVY1nI55PxfpnRUDkYBClCAAhSgQFyBOXNc46wC3CrAmSSiQO4IyPf83obrcicfZkIBClCAAhSgQG8FWGSNEaytrZ2vqg8CGAzgjWAw6Dr//PP/1lvorvrX1NRE7k01O2d3W5Y1f9GiRabQ26Onurr6aBHzw3EcBuDRioqKs0REezQYO1GAAhSgQN4JNG0vXCeCsrxLPMmEBfJfx6hT/k+GHntikl3ZvE8FxAvbXi6HLvtzn07LyShAAQpQgAIUgKds6ndVhUUproWcEVDo/Hpv47qcSYiJUIACFKAABSjQKwEWWaP4br/99oFDhw5dLyLTzZdV9f6qqqolvRLupnNtbW2lqt4OYGgqds6qqtTW1prjhM8wRWJVPbWqquq1dObAsSlAAQpQIHcEmrYXrhDB93Ino/RnYg2b9Ixj5Iknp38mzpC8gF4nE5ZxPScPxx4UoAAFKECBlAmUlLpOF+BHAA5N2aAciAL9J/CqBq0Z9fVbdvVfCJyZAhSgAAUoQIFMEWCRNepNVFdXnywi6wGMMDtKVXVuVVXVM+l6WdXV1cUi8kh4PjONT0TO6OyY4ETiiNqJWyAil1dUVNy2YsUK52GHHXYhgMvDd76aocwds7WqekNVVdWeRMZmGwpQgAIUyG2BfTsnFVsqG3I7y/RkJ4M/3eg8sGhqekbnqEkLCP6CoF4hhy4z99PzoQAFKEABClCgnwVKS6cfZ6P1VkBO7edQOD0Fei0g0DU+b+PCXg/EAShAAQpQgAIUyHoBFlnDr9DsAF29evVaVT3NfElEHlu0aFF5uo7ZfeCBBz5rWdZGABPDITQ6nc4F5513nil+9uhZs2bNmNbW1qcAmPvhQve62rZtiq0PAyjpZNCdTqezpDfz9ihYdqIABShAgYwS0F9/5cAWZ5P5d8ikjAosi4KRgRMbnQfPZaG1v9+ZoAG2LJOJS/7U36FwfgpQgAIUoAAF2glIicd1qwi+QRcKZLuAAhfVewN3ZnsejJ8CFKAABShAgd4JsMga9vvpT3/6+WAwaH64PBrAXgALKisr63vHG793nALrb51O5+zeFjprampuAXApgPcty3IvWrRoW9TXTDBe27b/n/k/lmVdDKACQAHvbU3HW+aYFKAABbJLoHnn5Luhuiy7os68aKXgoGecY07n0cH99mr0ITiGLJVx533YbyFwYgpQgAIUoAAFuhTwlBUtCV+bNJBUFMhigT0qwRn1dU/vyOIcGDoFKEABClCAAr0UYJE1DFhdXX2fiJwf/sedqjo9HcfohnebPhHZKaSqZpeFp7f3pq5evfok27b9AEYC+EFlZeX3ampqzH0nTwM4HMBGEZkfOYo4fHfrAwAqAbzlcDimLly4kDs+evkNxe4UoAAFslGgeUeh+aWbmmyMPSNjdg7b4RxdfpxYA4ZlZHy5G9RKmbD0ytxNj5lRgAIUoAAFckegtNQ1wwbuAXBU7mTFTPJQYLPfG5iRh3kzZQpQgAIUoAAFwgIssgK4//77j3Q4HAEAhwGwzd2llZWVt6Z6lTz00EMHNDU1PQpgZnjsf9q2Xbx48eKXezNXbW3tIFU1Rw+7ADxv2/apixcv/m91dXWRiHgBDAdwfmVlpSmq7n+qq6vnicjPzRdU9ayqqqp1vYmDfSlAAQpQIPsEmp6ddJxlyVMKHJJ90WduxGIN/J1zzLxRcIw0f7fgk24BwTdk/NLb0z0Nx6cABShAAQpQIHUCbrfrGFi4O/yzjNQNzJEo0IcCInKDr67hmj6cklNRgAIUoAAFKJBBAiyyAqiurl4uIjeaU3QBvOJ0Ol29Pbo39h2HC6GmwOoJf2buXj2rsrJyS2/XQ1T8e0VkQUVFxQYzZnV19aki8rj5/6o6v6qqalP0XFGfD41XhO1tXOxPAQpQgAKZL9Cys3CdKsoyP9Lsi1DF8deCg4v3yoAJn8m+6LMoYpHTZfySx7IoYoZKAQpQgAIUoEBYoLzcNWxfE+6G4ByiUCBbBRQ6v97byI0L2foCGTcFKEABClCgFwJ5X2QNH99rdrEeaxxV9fqqqqpv98K0Q1dzNO/q1at/pKqXhAu5u1X1zKqqKrP7tFdPbW3t51TVHD883hz1WFFRsVhE1AzKImuvaNmZAhSgQM4LNO2YfLVAr8/5RPsxQRF5Vw5wve4Y/Okv9mMYuTm14n1Ai2Xist/kZoLMigIUoAAFKJA/Au5S1w0ArsqfjJlpjgm8qkFrRn39ll05lhfToQAFKEABClCgG4G8L7JWV1efJyLVAJwA3nU4HDMWLlz4u1StnPDdpzcDuDRSYBWRCyoqKh7u7Ry33377wKFDhz4iImYH0usiUlRRUfF6ZFweF9xbYfanAAUokLsCLdsLp6ngKQB5/3eBPnjLrc6RJ/5Ghk06pQ/mypcpXgRQKhOWvpEvCTNPClCAAhSgQK4LuEuLLgT0zlzPk/nlpoBA1/i8jQtzMztmRQEKUIACFKBAZwJ5/YPV6urq4SKyGUBkd0m7naCJLJuampprASwLt325paVl/tKlS9+PKnR+XUTM/a4FAFpU9dKqqqqU/EdDdXX12SJSa+YSka9XVFTcHx1zTU3NoQCeBnA4gI0iMr+iomKfaRMu/po7WivTUVxOxI5tKEABClCgfwT0pc8PbWlymgLrl/sngvyc1Rp2XMAx8hRzfzqf3gnUYfwBp4ssCPZuGPamAAUoQAEKUCDTBDyeIo+KfTcg5rQuPhTIKgEFLqr3BlLyM7+sSpzBUoACFKAABfJYIK+LrDU1NSUAfgFgMABzhO/cqqqqZ5JZDzU1NT8G8I1wn5ds2562ePHi/5p/Xr169XTbts2dqCPCn5t7WLebGmcSc9zW2b2t4XtezTGPh4vI2ZECavTYNTU1t4R30Zove23b/n8i0gLAFH9NcdgUfx+tqKg4K3LMcBKxsSkFKEABCmShQPOOSbcBYo6w59PHAjLo8EbnQbOn9vG0uTOd4scycak5HYQPBShAAQpQgAI5KuB2n1IIyzKF1hNzNEWmlbsCe1SCM+rrnt6RuykyMwpQgAIUoAAFogXytsgaPmp3vYhMNyCquvnDDz+ce8kllzQls0S6KrLW1NQsBtBud2kyY4fbnl9ZWWl2nPboCRdiHwXg6WSAnU6ns+S8884zBWA+FKAABSiQ4wJN2yd/TUQfyvE0Mzo9GTDmGefoeSdndJCZGJzgGzJ+6e2ZGBpjogAFKEABClAgtQLF5aeMdjY77gZwWmpH5mgUSLvAZr83MCPts3ACClCAAhSgAAUyQiBvi6zV1dUni8j68C7TVlWtqqqqWpPsW4kpsj5ZWVk5OzJGJhRZTSwrVqxwHnbYYReGd7QeFo7PFFVrVfWGqqqqPcnmzfYUoAAFKJB9Avuem3yUZas5JviI7Is+tyIWx4jtznFnfB6wzGkafLoVkFKZsMTXbTM2oAAFKEABClAgpwQ8ZVOrVcVcc8SHAlkjICI3+OoarsmagBkoBShAAQpQgAI9FsjbImuPxWI61tTUmOOGy8NfNkf7fjNVY3McClCAAhSgQCoFmnYUPirAglSOybF6IeAY/JJz9LzR4hjOO8e6ZLQLZcIFv+2FNLtSgAIUoAAFKJDFAiUe149F9l/TlMWZMPS8ErCkzL+uwZtXOTNZClCAAhSgQB4KsMjai5d+//33H+lwOAIAzO7QvQAWVFZW1vdiSHalAAUoQAEKpEWgecfkbwBq7hHnk0kClvPPzoPcrTJgzLGZFFaGxBKEwx4v46YBGyMAACAASURBVC7glQYZ8kIYBgUoQAEKUKC/BNyeousg+t3+mp/zUiBpAZEXxG52+XzbeHpc0njsQAEKUIACFMgeARZZe/Guqqurl4vIjQAsAAERKa6oqNjXiyHZlQIUoAAFKJBygabnCz8vrQhAcEDKB+eAvRYQsd6SA6b/0zH4Eyf0erBcGUDxF5m49JO5kg7zoAAFKEABClCg9wLuUtflAG7u/UgcgQJ9JnCL3xtY3mezcSIKUIACFKAABfpcgEXWHpLX1tZ+SlV/BeBwAP+zLMu9aNGibT0cjt0oQAEKUIACaRNo2lH4mADz0zYBB06BgOyzRn75Ocewz5+cgsGyfAjZIhOWTM/yJBg+BShAAQpQgAJpECgpdZ0uwNo0DM0hKZAeAdE5/rrGjekZnKNSgAIUoAAFKNDfAiyy9uIN1NTUfBXAHSKyqqKi4uFeDMWuFKAABShAgbQING8vvAiCO9IyOAdNuYA17LONjpEnTU35wNkyoOJxmbj0tGwJl3FSgAIUoAAFKND3AmVlruODKtsBHdD3s3NGCiQt8Gxr82DXxo0bm5LuyQ4UoAAFKEABCmS8AIusGf+KGCAFKEABClCgZwJNO77wGUscDaoY3bMR2Ks/BKzBnwg4Dpzp6o+5+3nOGpmwtKqfY+D0FKAABShAAQpkgYDHc9JwlYK/Ajg4C8JliBT4od8b+A4ZKEABClCAAhTIPQEWWXPvnTIjClCAAhSgQEigeUfhowAWkCP7BGTAIU87R3tOyb7Iexix6o9k4rLLetib3ShAAQpQgAIUyFMBd6nrjwCOzdP0mXY2CVjWdP+6LVuyKWTGSgEKUCATBdylRZcAeltbbLqhae/ABZs2bfowE2NlTPkhwCJrfrxnZkkBClCAAnkm0PzcpGWw5e48Szun0hXnAc86xy44AYAzpxKLTUbkuzJ+yQ9yOkcmRwEKUIACFKBA2gTcpS5z3+XstE3AgSmQCgFBo78ukI+n1aRCL6PH8Himj1UJBgAc08NAXxV1uHy+zW/3sH+fdJs379QxrXbzckA/bwM/WO9tfLpPJuYkFIgRSEeR1e12DxHZPVdFzgX0S4CMaZtWP4LKnyFYq0FrdX39ll199UJKyqadKAheCRv/LnDaKx5//Ol/9dXcnCc5ARZZk/NiawpQgAIUoEDGC+jOE45uVTugwLiMD5YBdi1gDX7ROW7BISKDxuYo1cUyYelPcjQ3pkUBClCAAhSgQB8JuEuL1gB6bh9Nx2ko0EMB+Z7f23BdDzuzW4YK5EuR1VPm+r4qQsdeC/RPdrBgZn39U29k6GthWDkskMoi64oVK6wXXggsUIH5ucRB3bAFBXjEYQ341rp1m95JJ/HcuScfYDmdGwB8OTSPonrPbiwLBAKt6ZyXY/dMgEXWnrmxFwUoQAEKUCBjBZq3T34YomdlbIAMLDkBq+A150GlIgMO+nRyHTO8tei5Mn7ZgxkeJcOjAAUoQAEKUCBLBEo8rltEwOsHsuR95WmYQQ3CVV8feCZP88/JtOMUWc1Otw8ST1b/DlvO9vsD/068T9+3dJcW3Q7oxeGZ34Yt0/3+hj/0fSScMRMEYtb9v9WSGfXrGl7qi9hSVWRdsmRywVvvDLtRVb4BwBGJXYH3BXgr/M+DAEyM/hzAyxq059fXb/1zuvItLj9ltLPZYY6Y/2x4Dj/s4Wf6/f6P0jUnx+25AIusPbdjTwpQgAIUoEDGCTTvKDwfwH0ZFxgD6pWAivVmwYGz/iWDDpvcq4EypbOKWyYuqc+UcBgHBShAAQpQgAK5IeAudV0J4MbcyIZZ5KaAbPJ7G2blZm75mVVskdWGzF7vbXgy1zRK5hV9QWz9JYDDVfHD8eP2XH/ffc+35FqezCcxgVwosrpLiy4E9Pb9BVSRtUGxvrNh3WZTPNWIRNtRwnvOtwXXCjCy7eu6A7bMTeMvR0iJx7VURFcBsltFzqmva9ic2Nthq74WYJG1r8U5HwUoQAEKUCBNAvt+XfhJcSAggglpmoLD9q/Ah9bIU15yDDvuq/0bRq9nP0UmLOVv7/eakQNQgAIUoAAFKBBPoKR0aoVAaqhDgQwWuMrvDdyUwfExtCQE8qXImgQJm+aBQLYXWUM7RVusJ6BS2Pa69K5Dxn7wza5+ccDtnvpFWKgDZHz4FfPP8jxY64mkyCJrIkpsQwEKUIACFMgCgaYdhT8T4JwsCJUh9kLAGl7Y6Bjxxam9GKL/ugbtz8lhF7zcfwFwZgpQgAIUoAAF8kHA4ymaq6I8NSMfXnZW5igfwbZdfn/jzqwMn0G3E2CRlQsiHwWyvchaUlY0XVTNjnNzTHCixx2Lu7ToakB/GHrngp3NBQNnP7n2yf/m4xpgzh8LsMjK1UABClCAAhTIAYHmZydVwpLqHEiFKSQgYA35dMBxQJErgaaZ02SgPVEOvsDcT8SHAhSgAAUoQAEKpF2gpGzaiaL29rRPxAko0BMBRb3fF3D3pCv7ZJYAi6yZ9T4YTd8IZHuR1VM29QJVuSus9aqow+XzbX67O73S0qIv2dBfARieRHG2u2H5eZYLsMia5S+Q4VOAAhSgAAX2bv/8kQ7L2QDF4dTIHwEZOHGr8+C5U7IiY8fgYTLuvA+zIlYGSQEKUIACFKBAzgiUlbmOCCr+ljMJMZEcE9Bv+b2Nt+ZYUnmXTqqLrDHjRYo/75SWTj82KK2XiaIEkDEAggD+JoJHYDt+ElsgWrJkcsG/3h62GpCvmZeiiu/W+wI/6OoFeTyuE1RgCkijAH0Ttkz3+wOvmj7u0qJLAL2trb9uaNo7cMGmTZv2/zdevKKbFWz+q42Cb4lgIYAjAfzdtuzi9eu2vhIbh8vlGjR8lMwF7AtVZXL47stQjoD4g5Z1T+xdmbFjtI9RvuH3Ntxu7tOEY89ZUF0CyCQABQq8L9DtorilsLBo84oVK+x4Lp5S190KLDOfRe7a9Xhcn1QRc5dnWTgn4/GOCuptcd60Yd3mP0XG2p+T6tcB/RIgQwCYe2xfVeBhS1vu9Pm27Unkm8bjOWm4yoBzAXthuzxEnwesu/a8p+sDgcC+uHl4po9VCQYAHGPmDhcUk15T7X07j1qAe3zewAXxWhiTYSN1pgAXKeRLH99xil1Q3QbFLZMnFz3f2TtJZC0m5ulaqILVpq1A/+R02K7HH3/6X931nTtvyrGWbdW2fY8AotYSn2/L1nj9zPfgrrdHTLPEXgLFyeHvW9N0F6DeoOW8rbM1feqppw4dOLjpF4DMaRu7bT13/f3b8zXSXd78vGsBFlm5QihAAQpQgAJZLtC8vbAagsosT4Ph90BACg76tXPM6Zl8R+sembB0RA9SYxcKUIACFKAABSiQEoG2H1Q2f5CSwTgIBVIr8B/bsk+JV3BK7TQcLZ0CaS6yvm2KqiowBb2rwkebxklH31DL8tSva3gp+sOS0qnzBLK2rZ9uHTSgwLN27VPvd+bhLnVdCeBG87lA1+x+X6oCgUCr+eeki6zQSgtynQLHR80X71hWcc8rmgLbXgPIYV28K1Nw/ZlDcGldXeC9eO1iiqx3BEVrHIpHABzdybhBEb1t3JgProp3F2d0kRXA+aqYIIJvm0Jt/PH0I4hc4q8L1JSUTPmkOOWRj+/8jNcj/nuLaSklpa4FAO6NKkjGG+z3toWvrV8X6HA9T8wa7fGa6m2RtbR02ldt2PcA+Fw335N+pzVg8bp1m97p/j13LPgn8v0esyM1CMFif10gVHRNxTOnzHW8Q7Gmm1yDgN4Le8Ryv9//UfS8SRZZe71GUpFzPo/BIms+v33mTgEKUIACWS/QuvOEUlvtuqxPhAn0WEAcQ593jj3jCEjBQT0eJC0d9R8yYVlX/5Gcllk5KAUoQAEKUIACFIgVKC8vd+xrfjdUKOBDgYwSEPzUXxdYlFExMZikBNJcZN0jwJ8UmGyCatuBibcEKgpMDO+MbItX9IUCyy6J3o1XUjLjMMvR8iuFfBrAHgsy0+ttiHuMenFx8QjnwI/WQWWa2SWr0PJ6b+O6CEaSRdZ9gO6O2rkXGaZDkdU9z1UCWx+NyiWye/VpiH141K7W8Bi6tcBhnxlv12FMjH9s220o48O7fv8JwOz0HAZgQtRLDgJyid/bEDk6dv9HMUVW03dQ24f6DiD/C7+Tce2Ln/qRwrrAgl76cYG5rX2i7y0qNnGXTb0IKmbHu7k71Mz9ESDbAXkd0FPCu2kjn70B25rj9zf8IXoRx6zRHq8pc48poKFjzi2VIWaNhHd0mvf9uIq8G5rXxs56X+Ch6Bg6vue2PFTwO7FlDMSeHrNe/K3Ng8/ZuHHj7thvyO7WYiLfwDHrPfy9JRdOnjT1ka520SYytsczbYpK8OfhtWe6mDX9T6j8GqLDwruazW70yNMh1ySKrClZI4nkxTadC7DIytVBAQpQgAIUyFIBXQGrZU7hMwC+kqUpMOxUCVgDXnGOnlcgzlGfTNWQvRtHficTlnyhd2OwNwUoQAEKUIACFEidQOjISGsPry9IHSlHSpGAAuX13sAvUzQch+ljgTQXWcPZ6BuwHRWTJ08JRApAbceu4psCmCOAQ0U2USzy+QI/jSIQT2nRTQpdbr7W1ZHBJfOKviC2PgXgYED/GGyR6Rs2BN6KjNVdYSvWIdzvLQhush1On6NFP2wZ2GwfesBH70V2jXo8UyapSP3HxSjdClsX+f1b9x/zbo5cffOt4QsguDOqmPnonvexKPZ43Dg7LYMC3B9sbb1m/fpnQkVR85SWTj/ORvBRAJ8NfUGws7lg4Own1z753+jlE1NkNR+9phYW168LbGureQMrVqywnv9t45kKvavDTlPRF2yRhevXBUzRM9Q+3nsL76Ksjl26MYXJoIqslOCwH0TveuyQC9DBJv676fGaCoWZzJ2sHk/R0Sr2pv07lRUPQnGp3x/4dyTnOC4dCv2JrsVE/wgI72atb1vz+59tNuT7E8bu3hJvd3N3YxfPd00sCMIftYN7W9ByVEYfI23WzHMvBM4S0fs+/uUC+bbf23BDZJ0kWmRN1RrpLi9+3rUAi6xcIRSgAAUoQIEsFWjZMfkqhZq/hPGhACCOfzgPmvMfGTg++jimvpcRbJXxS6f2/cSckQIUoAAFKEABCnQtMHfuyQdYTme7H6LTjAIZIPBca/Pgkzdu3NiUAbEwhCQFOikuJjhKx3sWY8cT4EVLMK+uLvB67KCx964K5H6ft2FppFBj2ns8U4tUZEPbLszOjwyOLlAK5Gaft8EcHRwqDJon2SJrV3Gb8UL3lY4M3Yl5RniKTncuhuZvv+M1bgEupsgaFMVlhYWuO+LtTPR4ik5S0Y0AhgP4T1AwY0Nd4MVo45gi618cghnx3kNHn9AoL1uw53i9W/8R/70Nvw9AaBd77NHMofHcroNh6XpATjT/rILbxo/Zszzuscbti9X7RHWOz9fYEJk31WuqbV21u+c13jHQ+9OOPoYaikY72Dovuugdadi2nrt2SWQtJvjNF2rm8UydqSIPxxRaIzuGN4lKbUvLoEC8HbXx5ml/5DZebHHAvfHxgNlF3eHxeKaWq8jPzS9JmHth7WDBzPr6p94wDRMpsqZyjSRjxrYdBVhk5aqgAAUoQAEKZKFA07OTjhOHPAPFAVkYPkNOk4CIvO8Y5XpFhnz6y2maorthX5AJS0NHWfGhAAUoQAEKUIACmSgwp9w1ztGMf2VibIwpfwVUsaLeF7g2fwWyN/M0F1n3wZYz/f4Gb2dCHo9roUqoWGkKQxua9g5csGnTpv279meVzzpwQEvTE1B8sbMjg2MKOh2KdGbkJIusne5CjOTh8bhOUMGvwsfNvgcbxX5/4NnO8nS5XM7hI+VHgF4caiP6+J735Ozo3awxRdYnWpsHn9FZcSzGBTZk9npvw5PR80cXWbvaBRzycRd9BpZuBjA2PMZVfm/gps7yKSl1nS6AuS/XvLcO9+W2u09X8ZLa1tz6+i27Ohmv3Y5lADf5vQFzh2/oiVmjvV5Tccbsrshqdluf3haN3OX3NtzeU5dE1mKyf5p4PDPHQ1pWKnBmJ/cetwDYqhZWnPAF1687O064uPyU0c4W64nwPbxBUT3L52sMv+OOUXU4oltkVn1dg1lDCRVZU7lGkjVj+/YCLLJyRVCAAhSgAAWyUKB5x6TVgCzMwtAZch8IWCNOfNoxfJK5n6XvHsFfZfzSo/puQs5EAQpQgAIUoAAFeiYwZ/60wx1Bu8OusJ6Nxl4USInAXlvklPV1Dc+nZDQO0mcCcYqsphD2QUIBCG701wXCBdK2HsnsEDTt55YWzbKgT7T1jr9TtcTj+o4Ivh9qofhuvS9gil77n3ZHBXdydG6SRdYui25m4uiY4hWH4/mFj3c1hVmz+/QfGrSn19dv/XOkbfvduLjH5w1c0Nl7iN0pGO/Y7vY7WTvuOo4eO9ljo9u/N7wq6nD5fJvfDo8p7tKpPwHkQvPP8XYWx+bl8RTNVVFz9G2HYns61lSyYyb0/dBhPXdwCQ3T3VpMdK7YdiUl0yZYTnuZKsy6OSjuOIrGoMOxJPr430i7dutT9a9Bp2Pahse3/L2reNylro8L0FF/HiSwkzWla6SnZuzXJsAiK1cCBShAAQpQIMsEmnZOOk1UeGdPlr23vg7XGnZcwDHyFFcfzbtLJiyd2EdzcRoKUIACFKAABSjQa4F586Z/utUOvtbrgTgABVIlILLWX9ewIFXDcZy+EUi2uNZdVMkWr7op1oWma79rtGMh1l3mqoLiAdO2sx2b3RW2kom7uLh4oHPgvp9BtbyrOWOtYuYwd5Tu3/ln2vamyArEObq51HW3Asva4ui7Imt5+YyR+5pbfIBMCfkkcG9z+zt12xcnk3k3Zr7E1lTixwV3t+ajP09k7u7WYjLzxWsbujP1uS1HwbK+JoIKAIdHt1PgfUvlPJ+vwd/+aO6ud5UnE1d3RdZUr5FkYmPbjgIssnJVUIACFKAABbJIQJ+bXNBi289E7uXIotAZaj8IyKDDG50HzU73/ajvyoSlY/ohPU5JAQpQgAIUoAAFeiVQWjrlczas3/VqEHamQAoFFPbCeu/WNSkckkOlWSAbiqwxBZs9FmSm19uw3dCE7kYdpQ9BZT6A90Qx0+cLPBfL1l1hK5lCXmwBSUQv9NU13t3dq+pu92muFFl7dwR1SLHdzthk3o3pnEihM9kxI+/W7BYVh5ZC7NOg+CwgXf0sIXaHb2iY7tZid+soyc+ltHT6sbYEr4eiJOo44Q5HXLdff7pm9/tSFQgEWpOcL9S8uyJrqtdIT2Jkn48FWGTlaqAABShAAQpkkUDLzsJvq6Ld0T5ZFD5D7QcBGTDmGefoeSenZ2p5D++NGiufWdCcnvE5KgUoQAEKUIACFEivQHiH1870zsLRKZCogP7Rbg2evH79M/9LtAfb9a9ANhRZjVBnu1VLSqZ8ShyWuQfyUIhuaW0aMi/ePabdFbaSKbrFFpDi3Yca7612V3hikXW/WrujlJN5N2aEdBRZy8pco4KKWwGc28m9p/FeeSYUWSNxiccz1aWCBwEZH/pizL3Ayay/7v7U6m6tp6DI2uG47e5i4uedC7DIytVBAQpQgAIUyBKBpmcLP29ZeFqBEVkSMsPMEAFxjtzhHHvGpwEZlcKQPoLDPlLGXfBOCsfkUBSgAAUoQAEKUKDPBTyeopNU9Jk+n5gTUiCOgKqurPc1Xkmc7BDImiKr23UMLN0cKhBFFVM9nugjTjs/EjedRVZRLPL5Aj/t7o2Xl7uG7WvWxwA51bSNPUY3mSJXd0UsM35/3ckas6b2Afq4irzbnU/kc1HstWDf5fVu/UcoD09yR/umushaPN810RkMvbcT/z97ZwIedXnt/+/5TRZQFq1rXVBrb1tbqRoEqlUzAVyQzASouBRLMjOg3FqxuPRq1/Teem2rrZXWvwvMTKS1LtwCyURQFDJg8QoIarV16a0LVavWVoGyZJnf+T/vZAYnk0kySWaSzMz3fZ4+D83vfc97zud9J8J8f+ecmI+tgD4OwaOqeEMEbbaj+BVHq+62JeIU4MHYvKEkskZdSnxZAcB7sGVyKNT0x+izqooFgN5h/iwY0EzWft+RdO8W56UmQJGVN4MESIAESIAEcoRAy+ay3wCYnSPu0s2hRkCGvVh8+EUjUHTg8f13Tdug1hfkmCte7b8tWiABEiABEiABEiCBwSfgdjsvUMHqwfeEHpAAoBbOblwRpvCfA5chV0TWpD6o0bLAra3DX/i4N6q+0y4YhV9OhT2TIqvT6SwaNVr9CpnTvpdeG6pfb7Icux0zZ579ybaIFVbIZwDkbU/WqbPOPqyoxbEOMOV0sU/UOr+hYd2Gnvh09XyQRVapnF5xs6jeZPwT4DlLMGPlyvAbqfxNR+Dt6S72xMnlKh8PkcUQDDMlsm3L9jyyYsNLPa0zz12uii+0v6yAI8z/T8zC7vjCgq5q3lt68Zo1a3anYzd5Tk8vAWT6jvTFR675mABFVt4GEiABEiABEsgBAs2byy4W4KEccJUuDmECiqI3So5w70LRYWP75aZtT5Rj/31zv2xwMQmQAAmQAAmQAAkMMQKu6eVfgwr7YQ6xcylQdx4J1YdN/z+OIU4gV0RWg7GyqnyGQJbFyrXeqBF7eUKp4OW7PpLZ4XB4XyrkPQlbvRXyKt3O74rgv6J7JZVd7erI3e5J56jYjwFRcaxTudN8yWRNEsQNoGtC9U2L+vpR6O3ZpCN0pmvz/Fnnf6KktflRKMa3C8Z6YUPD+qauYkln757uYk+ckoTSXonYSUJ/B5G1qqpiom0ydIGRUH0tUuSYtGr5uje782fajHNOEls+HZ0T0ZcbGzf82fyxR5F16tTSj1+QiH6I+nVHemLG590ToMjKG0ICJEACJEACQ5yAvu4c1vrBzt9DMW6Iu0r3coCAwPqn45Bz/0+GHR8v1dNbr8+Xo69c09tFnE8CJEACJEACJEACuUDAPd15nSpuywVf6WPeE5gfqg/fk/dR5niAOSWyVk4ZYzlaH49mgoquA+S3UCyJSjQ9lOztSdhKV3SLH3cHQQr4CDamhkLhp7u6Dib7deRo+TmgV0fnpBBm80VkNeF14K1Yb0faZvS1V3NvzyYdoTNdmx16/gIfqCVTGlc0Pd/VObvdFdNUtDH2PCvlgqdOnTqqqHTPCqhMat9Hfrlrh14bDofbevp1lCT077Ig59bXN20y66LZpa3Wo1Api0qm0FmN9etXdHenEzO6E8tf9ySyZvqO9BQ3n3dPgCIrbwgJkAAJkAAJDHECzZvKfiCC2iHuJt3LJQIC2xr15accI04+q1duq32JHPPvD/dqDSeTAAmQAAmQAAmQQI4RcFU5fwyAPTFz7Nzy0N03NGKd1di47u08jC1vQsolkdWoSa6q8l8B8nVTJhXADgDHpZN1l2mR1el0Dht5kN4PlZmxyxBqaxl++erVq3emuhyuGc5K2PoQIAd0JWDlk8jqdld8VsVeA8gYw0MFdxx1+K4b7r13a2sqPldcMa743fdG3QzR93Z+hDsTM5LTFUTjdvsgsv4jIpiyamX4uWTfkks8i+plDQ3rTTZ1p2F6txZHEFLg1NjDrIisxrZrurMm9oKBA9A9ouJraAib6nHa1S+nqDhbste08XJF5wi2tBSXXvDYssf+GVsjrqqKmwC9uf0xnmt1wLV6efitlHfaNWkSrEjI3GmBvmpHis9tbHxiu5mbjsiayTuSN7+QBykQiqyDBJ7bkgAJkAAJkEA6BFq2nH4a1Da9eMw/JDhIIKMErBFfXO8YfUZ5ekbFJ0dfEUhvLmeRAAmQAAmQAAmQQG4TcFVVBAD15HYU9D7XCajiV40N4fbMPY4hSSDHRFa43eUVKrIqVnK3nanCv2sn5neXyZdpkdVs63JNKoMVLf97aOxwQxop+kZcaDI/q62ttbY+t34GVO9OmPfQrh2oSS5tnE8ia1QQn17+DaiYXrUOIywDCIo6vtvQsPa9xA9DZeWUMeJo+9V+8Q+6aFjJ4dcuW7bMrEE2RNakMsAQ0e+XnVpxc21trZ3oWwox/QOIzB93avmK+FyXy3WAyq4ZItEqEkcmrM+ayNpJMI1mnmKZbTl+sGrFWlOyd7/YGr2DW5vGQeRWCOLfn0QgmBtaGa5LjDeFULwxYjm8q1asfTU+L/Wdlu+E6ptuie+bjsiayTtifKusKncJ5IeA7rLguKm+ft1TcZ+NiP/OuyP/QwSXA7q12GFfv3z5k3+LP+9u7ZD8xZ1hpyiyZhgozZEACZAACZBAJgk0by77jQCzM2mTtkggkYB1wIlhx8FTnN1SEcyXo65kqTJeHRIgARIgARIggYIi4KpympKF0woqaAY79AjY4gyFmtYPPcfokSGQLLICMJnH/+oFnY9sy/Y8smLDSyns9VheNZ2sw0RfksWxdMqamvXZEFmjIpGrwg3L/m0sQ9VsFQH0FYFsUOBoQCcCcvjHMejmNod8JVV2YJ6JrIgKW++PvFUU1yScoclkfVmAjaoyGqJnAjgmJsSmzJ7Mhshqzs5dVfEThd6Q4Fv07gvwwr69JTVr1qzZHb07MyrKYdurEs7YaIl7BHhLIaWJ/sc+O8NNPCa7s8hhOxPFvHTuYrqfvRkzzju8zW4x5bLbM1P3j/2+qUBFo3yjGdTxERHRO448/F83psosrqqadKaNyDJAjootMGL364A8CcUwiD25453G79pahnsTs7jTFFkzdkeipY5bHOsAnBz1WXRdW/MBM+I+VU6vmCyq5oUII/ib8ZNQffhG84ee1qZ7Hrk8jyJrLp8efScBEiABEshrAs2bxk0X0S77N+R18AxuQAlIySefLDrMfXbqTXWBHD3/lwPqEDcjARIgARIgARIggSFCwFVVvgmQvvayHyJR0I2cJqCoDzWEp+d0DHnsfAqRtbfRdhBSsySIdfCp0u38rgj+q/2H+qdIq0xetSr8bneO9v8cAwAAIABJREFUZ0lkNVuKa0bFObDtpfHSuF34YYSqXzsEC1euDJtSx51GvomsJsBoGeB3R15pC34kwOgeLleoyCqZu2LFmvcT52XrTlVVnTPWhjyaICbGttVVzXtLL46LrFFB1u08XwW/TshGThVKSMX6lah9f2xeh56n8QU93cXefABNpu2oUZir7S26Dklj7buiclVZWfnK5KzdxLUXTnee6lAsBTC2G5utgN6ya4fckpyVna7ImqU70qkUcncia6ffgZ3LKKeBNbenUGTN7fOj9yRAAiRAAnlMoGVT2QYIuhC+8jhwhjY4BIoOfrr4iEvGAnrgfgcU18sxV/5scBziriRAAiRAAiRAAiQwNAi4qpyvAzh+aHhDLwqSgOhXQyvXP1CQsQ/xoHNRZHW7naer4HEABwnk1ob6JtODustelOYIehK2eivkJR+rKRkrsnOaWpivKuNigmI8AzAUsay7k8u4drJRVbEA0DvMzwW4u6E+/O9dXZ90RCx3lfMuBea325BrQvVNi7qy19uy0b3NQJ427ayDraLiywCdA+jYeG9amGxQ0bUScdwZCq17NtU59vZseuPb9OmTToxAb4Ha04xPCuwQld+2tQ5buHr16uZEXjE/5gL6VUA+a7Iio/NF16rI7aef4nxq0x/XHtIhoxK4MVQf/kminZ7uYl9+ZRgx++33Rk1ywP6qQkxJ4Hh2sLmDb0F0q9jWfaojngiFQnvS2SNu0xL7CijOimWvxu40Vmqk6JeJpbETbaZzP5N96M8dMRe80u28UkR/BsheiH4ttHL96vge0fLKxXsWQ+QrEH3eFr08nn3f09p0WOX6HIqsuX6C9J8ESIAESCAvCbRsHrf/Hwd5GSCDGpoErAOeKz5i1mGwhh0N4CY5+sofD01H6RUJkAAJkAAJkAAJDCwBV5XTlP/8+GW0gd2euxU6AcGWYcWHnRHvsVjoOBg/CZAACZAACQwVAhRZh8pJ0A8SIAESIAESiBHYve20o4pb5SkIjiMUEhhwAlbxnx2fuGC141M/TOz7MuBucEMSIAESIAESIAESGGoEXFXObjO9hpq/9CfvCNwQqg/flndRMSASIAESIAESyGECBSeyZqCEw8uiDmdDw9r3cvjc6XqMQOX0SRMEkf+AjQ+Ki+za5Eba+QqqckbFKWLrEz3Uwe8m/E619fMVFeMigUEh0LL5tNsAuW5QNuemJADcUTJh2zcJggRIgARIgARIgARIoCOBmTOdx7RG8FdyIYHBIaDvaKTtjMbGjdsHZ3/uSgIkQAIkQAIkkEyAImvv7wRF1t4zG5Ir2uuUF60C8KWogwr/rp2YHw6H24akwxl0iiJrBmHSFAlkmEDL1rIvIYKn2luIcJDAwBJQ4MHSCdsuG9hduRsJkAAJkAAJkAAJ5A6ByhnlZ4gt5u/rHCQwCATk9lB907WDsDG3JAESIAESIAESSEGg4L7ATZHJ+jYA01cjzaFvwpbZoVD4gzQXcNoQJTB11tmHJTXSDsEeeWm6zauHaFhpuZUksrY38Ab2pbXY6NGiGyUy6upCYJUuE84jgUwRaN1S9rAqZmXKHu2QQC8IrNvT3HrRQWe/8GEv1nAqCZAACZAACZAACRQcAbe7fJaKPFxwgTPgoUHAxhmhUPjpoeEMvSABEiABEiCBwiZQ8CKrDbngkfqmxwr7GhRs9FLpdl4poj8DZKeKXN64smltIdBIElk/UEumNK5oer4QYmeMJDCUCbRtLrvYBh4ayj7St7wl8KIt1kXDxj/zSt5GyMBIgARIgARIgARIIIMEXFXlCwH5eQZN0hQJpEdA9eFQw/pL0pvMWSRAAiRAAiRAAtkkQJGVIms27xdtD1ECFFmH6MHQrYIm8PDDcMw4oWyjKiYWNAgGPxgE/i6KrxRP3PbkYGzOPUmABEiABEiABEggVwm4qip+DujCXPWffvePQHFxMU763Gk46qgxKC0dhn/+43385fVX8M47b/bPcDqrRS4KrWz6XTpTOYcESIAESIAESCB7BCiyUmTN3u2i5SFLgCLrkD0aOlbABPZtKrvBEvy0gBEw9EEiYIleVDT+WX5BM0j8uS0JkAAJkAAJkEBuE3BNr3gYqmz3kdvH2CfvK8qn4aCDDum09tnn/hdvvPnnPtlMe5Hg96GV4bPTns+JJEACJEACJEACWSFAkZUia1YuFo0ObQIUWYf2+dC7wiOwd9MXT7Ck6CkBjiy86Bnx4BKQr5dM2HrX4PrA3UmABEiABEiABEggdwnMmDH5kDY7EgJwRu5GQc97S+DTJ56EsSePT7ls797deHRN9t9htCy55rRTyn/VW985nwRIgARIgAQGgkBtba09EPsM9h4UWTMsslZWTjpaHHYNANMb4XMAigHdA8gLoviF6siGUCi0J52Dd7udn1aRrwPqAnACAIcCO0R0q9i4W3XUI93ZcrsnH6ESCcf8eFnU4WxoWPt+VdXkkyLSdp0oKgE5HEAEwOsieBC241cNDWvfS8c/p9M5bORBMg2wv64q4wQYHbcFSChiWXevWrHWvLqnXdlzVVUsAPSO9udyTai+aVHM77mAfhWQzybEvVYFtzWuWP903GZtba21bVvTZLUwX1Umd/QBK0WLb29oePydVPufd955B5YOb34YkAsT9+8u9kydr9v95ZEqJV8DdA6gYwE5oLfs0jmjruZkU2S94opxxW+/N2qSJfYVUJwVu2PGlbcBrY9YRXf0dC8S/BaXa9Jp6ohcJSrnAzi6/Zm+D8HvbbXuPfqInevuvXdra3qx6qrmvaUXn3nmmXufeT58pqguTLg3xsbLEF0sdltdQ8PGXekw7u/nNJ09OCf/CbRsKvslBN/I/0gZ4VAiIILa4vHbfjiUfKIvJEACJEACJEACJJCLBMy/sWFrowDH5KL/9Ln3BL40cRI+eWTXx/36669j3759vTfMFSRAAiRAAiSQJwRUde5tt93mz5NwugyDImuGRNao4DhabwLkpnZhtauh29WS2Y0rwr/vaoYR4CDFP1VgnhEYu7mE76pY1Y0r1z2eSshMElnfM6KqCqYDuLFru8Y/y924oun5bvYV14yKc2DbSwEZ0808I97+2iFYuHJl+KNU8xJFVlX9qQXrFVv05zGxNNWSCFT++5NH7vyvv//9kIPb7JYlAIwInXIYUdpSmd3Q0PRI8oTeiKwZPF+pnD7pXFH7PnSfsRYB9B7Yo25IV5TvzS+rbImsF053nupQLAUwtvt70XNsbve5R6m03t3d+cb2eCEimLNqZfi5VHsmxfpixHJ8xRGJfA+Cy7v5nG5uc8hXVi8Pv5Xtz2lvzo1z85NA6+bTyhViXojhIIEBJKB3lUx49usDuCG3IgESIAESIAESIIG8JuByOSthwWS0chQAgS9NrMAnjzy2y0hfe+01NDc3FwCJvAmxILKt8ua0GEghEbAKKdh8i5Uia76daCyeJOERdgZEVpfLdQBk5+0QuSKOzYh7gP7RgvVHhX7p46xWM0P3wJJLQivCjcmYp06dOqqoZO9vEoWlePYq1HoTUNNvIZrV2r5W90BkQWhlOJAstCbFukuAVxUYF11lMmKBdwUqGn3TMppJ2T5EtxVbduXy5U/+LdU1cM1wVsLWhxLWRDNhAXkSYh+XkNUaW64bih32pansdcxk1RZATFztGbvAu7EYD07IhjQ/ikBwPRST4pwS5ytwZEeRVt+xoBfU1294ITGedEXWTJ5vZ3a6Byp/FpHNCv1iQlZr++kK7jjq8F03dJep2ZePajZEVrd70jkqkQcAOSrmk7kXb0HlKYiOAHRi0jmG2lqGX7569eqdnT4HM53HFEcQUuDUj5/p+4Bsgsq/IHrOx1mt0RkfiOpXGxrWmxcOOozkWAGYex0TgaM2PwRQBMC8MPDxCxKC+uY9JbPXrFmzO5uf076cH9fkF4HWzWX1CrjzKypGM5QJCLC8eMK2rwxlH+kbCZAACZAACZAACeQiAVdVhalGdmcu+k6fe0fgxE+dhC+OTV0ueM+e3Xjs8eyXC4553Aw7cmYo9OS23kXA2SRAAiRAAiRAApkgwEzW/ous4ppe/g2o3N4ufOoeUfn2zp24JxwO768LEsvKM6nRF8QO7i8OwZSVK8NvxA/SlFl95/2Rt4rimvaf6R5Vue6oI3f5E0W2ysopY8TRZnouxDI4jWhrXRha0bQ+8VIkC8oxm9thOzzjxp0TjtfENlmaI0bjmwL8KC7eiqKmoSFssi07DLf7nNNUpPFjIU03wNaaUGjD6x3ieHfkxRDcmSB2PrRrB2oSmZj5HUXWqIUPIDJ/3KnlKxJqdneTOaud4jElhJ/ZFr5MRO+NC8ECubWhvuk/EoXoNEXWjJ3v1FlnH1bUaj0KlbL248VvHBauTszyNVnMNop/IIJvxs4iotBZjfXrV2TiAx+3kWmRdWpnUXRjxHJ4V61Y+2p8z1TnAsh3QvVNtySeS4oXDT5QSPXpp5U/mngnps1wfsFSvW8/T+h2Ueu8hoamVxJZJcXa/kh0my1S/ciK8B/je7dnkJf8TKEmg9yMfaLW+Q0N6zYk2sv05zST50pbuUegbXPZTBsYsH995x4hepxxAoI/FBdHLpRTn38747ZpkARIgARIgARIgARIAO6qip8q9AaiyH8CznMuxMEHH9op0G3PPoU3t//fwAFQ+EMN4bkDtyF3IgESIAESIAESiBMoeJG1d1ehvWdo4hojeFqO1scV8pn2DEtdGFq53gignfqQTpt21sGWo2gFBOUxGzeG6sM/idtzzagoh22vahcGu852NfM7CVGi69qaD5iRmBWYLLIK8JwlmJEo7Mb3NsLR394bUQfIV83PBLK4ob7pysQ42kvmoi7Wb9ZM6zIT0TxMytpMKRYmiawfwcbUUChseq52Gm53xTQV/R8Aw2IPP4BtnR8KrUv1tp64qipuAvTm9rm6YVhJsXvZsid2xA2nI7Jm8nzbMz3tx6L+q74WKXJMWrV83ZvJgbafxch7AZjevoDIsrbmYV9bvXp1xurMpBQe0/wwpMr+dlU5jYD94/a7g+daHXB1VWrX7S6fpSIPGBFZoK/akeJzGxuf2L7/czDdWQOFKQNtXlp4R1QrGxo2PJvKvU7irsK/ayfmh8Phtvj8TrEqGh0WvpaqhPX5s87/RElzcz3E9JKN3ptrQ/XrzQsU+0emP6dpYue0PCXQurnsCQUm52l4DGvoEdgbidgXDj/jOZanHnpnQ49IgARIgARIgATyiIDLXf4QRC7Oo5AYSgoCRUVFOOlzp+KoTx6H0tJh+Mc/38drr7+Mv/3trwPOSy2c3V1rsgF3iBuSAAmQAAmQQIEQoMjaq4PuLLK6pjt9MUHIyKrr7UjbjEce+b0pP5pyVFaVzxDIsliWYgj2yEtNz02n01k0chTuhsAXW1j3ySN2XdFdmdgk8WifqF7Y0LC+Kb5xksi6D7ZcGgo11Xflm9vtrFaJiqhGXFrVvLf04sRSqW6383QVmHKsBwHoVhA1FqIxjZafA3p11KTo8l0fyezEbNZEkVWgS3fuEF+iQJboazQTtMWxDsDJ7S52FtQS51dVVUy0ocbfkalEzXRE1kydr/FrWlXF+Rb00RjfTqJvou8xQTlWTrqzQNyra5ticiZF1qQM3YioXtbQsN7c8ZQj+oJA6Z4VUDHlniMqcn7jyqa1ZnLSM3NpOmW6JhvtKL7rO7BlcigUfjk+r1O54K6F+egSV5XTiMVGNDaC8d0N9eF/j9vKxue0v2fJ9blLoG1z2eU28OvcjYCe5xwBlXklE7eal1g4SIAESIAESIAESIAEskjA5XIeCksfAWRCFrehaRL4mIDIA6GVTdHECQ4SIAESIAESIIGBI0CRFTDl8v6VFnLBj0MrwzERsl1EHDVa/QqZY9ar4nuNDWFTcrfLMW3GOSdZthVsFyr1TdgyOxQKf3DhzEnHOdoi6yDyKSM8iaKyoSEcE+RSm0veH8BPQvXhG+Ozk0TWD9SSKY0rmp7vyrmeRMBKt/O7Iviv9vWdRdhUdjsIncBfNWJPbmzc8Of43I4ia0dBK9leOqJo4pqeSuL2ZC+T52v86shC98C2vhoKNTWkynpO6z72Y1ISm/beqcD+8tbdmRa1rkgsoduTmJ3KlqvKaT4nF0WfJXyuku5Lj3fWLJ81a8rofS2tDYCYPq1ILnWdFOvLog5nQ8Pa97qKsTvhPxuf034cI5fmOIGWTWX/C4Hp2c1BAlknoIqflk7cFn2BhIMESIAESIAESIAESCD7BGIvqpuXp4/I/m7cgQQAFev8xpXr1pAFCZAACZAACZDAwBEoeJE1VenTdPFHS4u2Nj8KRbTTfX9spVtKNtm3pHK7+zNjzbz+iazoIEZNnTq1tKh036+hOsvYTkdQTuFDh6xF83woi6yZPF8Ta4pyy0bcfFoVd1lwPNHQsPb9gRJcexKg0/0MtJ9x9xnQ/bDVbbZvol13lfMuBea3/0x+GapvWhB/3h+RNfllgmx8TnvDh3Pzh0DLprIrIbg7fyJiJEOZgADLiyds+8pQ9pG+kQAJkAAJkAAJkEA+EnBNr/gKNNr2iIMEsk9AUB9aGZ6e/Y24AwmQAAnkPoHa2tqiMWPGTANgvkceB2B0LCqTiGQS81aapDav1/v3dKJVVQkGg2cA+BaAMwEcAsAC0ArAfO+/xrKsm2tqav6Sjr2e5gSDwWGqejmAawB8OqHFokkofElE7n7zzTeX1tbW7m+rl8pmjMPXASwEMCY2x/gbVNVbfD7frp58KfTnFFkhFzxS32T6ZPZ6JImYuyzIufX1TZt6bahTKVm82FYSmbR62ZM9foC7yz7NpMianPUpol9vWLn+rp5iTV6nwKzG+vD+f2AMZZE1k+cb5zRz5tmfbIk4lgowJZmdAjtEdK3Y1n2qI54wZaR74tvX55kUWXtT8rknf7t7aaC7td35kEmRtePnLTOf056Y8Hn+EdBVny5tPWTUZgi+mH/RMaIhR0Dwh+LiyIVy6vPmHwgcJEACJEACJEACJEACA0zAPd15nSpuG+BtuV2hEhDMCK0MG2GAgwRIgARIoAsCwWBwrKo+CODzPUDararf9Xq9d4iIdjXX7/cfJSL3AzCVFo2w2tVoFZE7Adzk8XjSqiqZypDf7z9DRIz/cVG0q/3+pKozfT7fK6kmGKHWtu0HRMTdhd/PFhUVXTBnzhwjunJ0QYAia+ZE1rRKm3Z1E5PE0k79UNNb1zH7NJsia7pZuz2V5M0hkbVf55t4frW1tdbWretdsNSUXh6b6myN4ArF7aIjb82G2Jo9kbX7ks89/SbuzX1ItNVRnO1Yyjp7Imt6JbONn0nibI8li3vixOe5TaBlU9lCCH6e21HQ+xwhsDcSsS8cfsZz4Rzxl26SAAmQAAmQAAmQQF4SqHQ7fymCb+RlcAxqaBEQPB5aGT5vaDlFb0iABEhg6BBYsmTJyZZlrQZwTIJXOwC8BuCjmPB6WILo2KqqC30+nxFHO42lS5ce3tbWZto+npbw0GST/hXAdgAnAzgcQHHsuS0ii2pqaq7tTrjtilhX/qvqiyJyAIB/AzAiYf3/ici5Ho/njWSbgUDghwC+G/t5vW3b3xcRk3l7lYiYqpHG54c8Hs9lffF16Jx6dj2hyJo5kTVzmayCLS3FpRc8tuyxf/Z0/G53xTQVNT0+TKXZDuVVsymyJve97MrPWbOcI/a16O8Aif4Fr9AzWZM5TZ119mHFzZYTYp2rUJPdekLHObqh2GFfunz5k3/r6S705nn2RFZdunOH+MLhcLdlCLrytYNYKrKsrXnY11avXt3cU2yuqvKFgERFK0FHH7Imsmboc9pTbHyeXwT0D2MPbm0u3gyNlvHgIIHsElCZVzJx65LsbkLrJEACJEACJEACJEAC6RBwVTkbTNekdOZyDgn0j4DMDtU3/bZ/NriaBEiABPKPwJIlSz5hWZbpXW3KA5vxoape7fV6f5soIgaDwc+pqj9W9tfM+wDA+V6vd1silUWLFpUeeOCBD4pIvFS7yU790fbt23+SWKY3EAgY0fYeAFUx8XaviFzu8XiW94ay2W/EiBGmSmhlbN1OEflGTU3Nb+L+m/K/xx577DUiYgTUA2PzAh6PZ25ijDFx2LyUfxKAsIhMjWfXxkofm++TvAD+7nA4plRXV/8h0dcYy/8RkcY333xzUU9liXsTZ67NpcjaD5E1kz07q6oqJtrQxwGMFOirRQ7bmY6wliguAchaT1an01k0arT6FTKn/ZLrtaH69bf3dOFNedy2iBVWyGcAFHRP1p5YmeeVlZOOtooi16rK1R+/3SK/3LVDr+2rcJlq30yKrJnsyVpZ5bxIgGWxO7ZmWIl8ZdmysHnzp7sh7qqKexQ6r31S9nqyZuNzms694Jz8IdC6pew7qvhR/kTESIYqAVX8tHTitv8Yqv7RLxIgARIgARIgARIoNAJVVecca8N6pKuKVoXGg/FmlcDGUH34rKzuQOMkQAIkkIME/H7/HBEx4mkRgN0icrHH41mVKpTFixef4HA4jAgZLcmrqv/t8/m+kzjX7/efJSLmv+2jALSJyPUej+eOVPb8fv9IEVkLYHz0G2yR39XU1MzqTYZo0n6m9PBVHo9ncar9ErJUTfniTkJprOSwif2gmJ3/l2gnGAxeoGqS51AiItUej6fDyzsJ9v9lWdbMmpoaE1tBDoqs/RBZk4VHVXyvsSHc7ZfnLpfrAJGdX7YFwyDWnn99pBvD4fC+C2dOOs7RFlkHkU8B2CeqFzY0rG/q7lZOnTq1tKh036+hOis27yeh+vCN8TWZzGQ1Nivdzu+KwJS4BUSX7/pIZhvfu/PR7Z50joptet4OMynyGrEnNzZu+HN8TW/Kw/ZUejjZj56ExJ7sZfJ820sEhz8h4nC0lrbYxx6856N7791qUu9TDXG7nQtU8IvYw7R79Kb7W6wnNunaMfMShUeovhYpckxatXzdm93ZmDbjnJPElvZMvoi+HL8THWxB34Etk0Oh8Mvd2Up+2SE5yzqTmazZ+Jz2hjXn5jYBfe6Uo9taHZtVcVRuR0LvhzoBBVaUTtg2c6j7Sf9IgARIgARIgARIoNAIuN3l56qI+Y6k4L6PK7SzHgLxzgvVh1nVZggcBF0gARIYOgQCgUAongUqIht27dp13oIFC7qsohgMBoOqWhOL4HGPx3N+oigaCARuBXC9ea6qr1qWVe7xeN7tKuJAIGDmmjVmvOhwOJzV1dX/SJdQIBAwesE1sflbVHWyz+fblWp9kkhsShTPTxRk/X7/eSJiMmlNtus8r9fb4b8Z3T0PBAJlAMzfZw5V1V96vV6TOdtlz9p048vVeQX3l7ok4RHp9hbt6oBd050+KNovoOi6tuYDZqxevXpnV/OTRKT95X07Z4qi7pNH7LqiGyEOSeJRJ2E20yJrR9/xEWxMDYXCT3cVq4lp5GhTwlVNVmZKYXYoi6zG5UydrykLXNTiWBerwQ5RqWxoaDJvuaQcSWf7XrvY2PTHTP2iyaTIGo2t1XoUKuaXa0Shsxrr16/o7l4kZkUnlpCeNWvK6H0trQ2AmCbh5tJ8J1TfdEt7penUI1Yy25RJGIYUwmwmRdZsfE4zdaa0M/QJtG4pu1kV3x76ntLDHCfwF9uS84edvvUvOR4H3ScBEiABEiABEiCBvCRQ6a64VkR/lpfBMaihRODZXTswIZNV0YZScPSFBEiABHpL4J577hldXFxsktrivVPv8Hq93+zOTpKo+bxt25Pmzp27v8VjomhrREev13tBD/bmAohnnr5nWdaXa2pq0vr+xpQKHjly5BpVjX5vLiJ3ejyebvu9J/m3zOv1Xhz3r68iazAYHKaqRpydCuAVh8Mxubq6+u3enkc+zafI2o9MVnMRpk93Hh9RPAHgRCMwQXRhaOX6X6UShaKZkwe0BhMyT28M1Yd/Er9Qbnd5hYqYFG0jFu2BJZeEVoRj/VY7XrupU6eOKirZ+5v9/TxSCLyZFlmdTuewkQfp/VCJZ8eE2lqGX96VqOya4ayErQ8B0YbLKcW3oS6yZup8eyvOdbwLeFnU4WxoWPtepn75ZFJkNb/TXVUVNwF6c/QXPPBcqwOu1cvDb6Xy1+WaNAlWJGTuhSmNbUeKz21sfMI0AY+ODsI29B1RrWxo2PBsKltTZzqPKY4gpMCp0ecK/66dmJ/4j4hMiqxmi0x/TjN1prQztAns23TKZyxxbAYwemh7Su9ynYClmFk0cVuXL7rkenz0nwRIgARIgARIgATygYCryhkEEM+MyYeQGMOQJCDXhOqbFg1J1+gUCZAACeQAgSSR9dnW1taKK6+8ckdfXQ8EAoki6zuRSOSsefPmvZ6OvUAgcCyAJwEcF5vfKfs02Y7f768VkR/Efr5p7969U6666qpoa75elAs2oqrP5/PVmXXBYHCeqt5p/qyqHp/Pd386/ufzHIqs/RRZowLT9PJvQMX0J3UYcVRUvr1zJ+5JLKXrdp97lC2tPxPg0tiF+otDMGXlyvAb8Qt2xRXjiv/23ohfAPL16CUFdkBx1VFH7no4MaO1sy0jyFoXhlY0rU+8rJkWWY1tl2tSGaxo+d9DY3uFNFL0jUSRLFoa97n1M6B6d8K8h3btQE1yeeGhLrJm8nxdMyrKYdur4qKzmLdWtPVbDQ0bE1P6ZdoM5xcsGw/Es16ThUOXy3koLL0fkOgvVFHrioaGdRt684sqwyIrOomdwMaI5fCuWrH21bhfqe9F50zV2AsEDwGIvfmj22E7POPGnROura214/YunDH5Mw47EgDw5faf6XZR67yGhqZXEllkWmTN9Oe0/XNVPh4WbgNkJGz5YSjU1JDwooZUVpXXCORak6lroWhhff3aP8Vj7GFtb64F52aRQMvmssRyHlnciaYLmYAqflg6cVttITNg7CRAAiRAAiRAAiSQCwRmzJh8SMSOPKbAuFzwlz7mLIGgnzH5AAAgAElEQVRX2lqGT+iu4l7ORkbHSYAESCDLBGIZm48DiPa4VtXFPp/vir5uq6oSCATuE5Gvxeyt3b1797TuyhUn7lVXV3eibdsbARxh+smq6kyfz7emO3+SRN0O5YmXLl16eFtbm+k5exKAsIhM9Xg80daQxtdgMGiqt3oB/CNWlvj5YDB4vKqabODjATzk8XguK+QywXH2BS+yAjCpzFH1Ps3xkW3ZnkdWbHgpPt9keI4ajdsVmB//mRFIRXSrQv4kqhMAMWnoxdFLCuywVGanKhc7fbrzoIiNX0NQ2cEWsEGAt7VdUPpc3BaAVkC+Gapvuis5ezYbImtUdHRVuGHZv42JhcbNCKCvCGSDAkcDOhGQwz/mqZvbHPKVVJmNOSCyIoPnmyTIRwmZvqwvC7BRVUZDoun+Ryewe8eCXlBfv+GF+M8yUfI6SXiMADBZp9321+34+dA3YcvsUCj8QfznVVWTzrQRWQZIvN+ksfs6IE9CTQ9ie3LHe4HftbUM96b6y77JILYVK/ZnqEY30feh1lqI8VPPBnBC+4sN3X+mMi2ymv0y+Tk1fZph7XownpWenN3rclV8AZaaxuHmP6CmFsSytuZhX1u9enVzT2vT/J3GaVkm0LL51FMBy2SxRv8bwEEC2SDAPqzZoEqbJEACJEACJEACJJA9ApXTnU5R059VS7K3Cy0XOgEFbmqsD/+40DkwfhIgARLoDQEjMtbV1S1QVdM/1XyfZ74DP9/r9W7rjZ3EucFg0KWqpjLpKAB7ReRyj8djyu6mNZLK+/ZFZO1UnjgQCPwQwHdjDtTbtv19ETF6xVWmh2ss9qiYauYkCK/bVfU8n8/XIdkprUDycBJF1t4f6gdqyZTGFU3PJy6NltIdrTcBclMPX6S/EBHMWbUy/FxXW7vdXx4JKf6pAvPiIlIXc99VsaobV64zb1R06lmZJZHVuCKuGRXnwLaXAjKmG4RGZPu1Q7Bw5crwR6nm5YLIavzO1PmabM5ntjX5IHKr9FQ2VHSbtumljY0b/pzILgsia+8/BUYYTlHC+MLpzlMdiqUAxnZjtBXQW3btkFuSM5s7xnnuUSqtJhva1YOD3X6msiGyGn8y9TmNlhEf3vwwIBfG4vyrRuzJ8XPvTmTtaW1fDpZrMk+gZXPZPQD6/KZb5j2ixTwkwD6seXioDIkESIAESIAESCD/Cbiml18NFZZzzf+jHswI/xppxYRVq8LvDqYT3JsESIAEcoGAyV4F8CUAN6nqFACWSZJS1YU+ny9aIrc3o7a2tuiYY44Za1nWDQBmtLeJhC0ii2pqaq7tTRZoX0TWpDWdRFYTr23bD4iIOxZrcnjPFhUVXTBnzpz3g8Hghar6MIBSEbne4/Hc0RsW+TyXImvvTzelyBo3U1k56Whx2KavxiXxjNP9Wa2KXxx1xL8eTSz92832cuGMyf/msO35gBqRKZq1F7clNu5WHfVIKBTa05WNLIqs0S1NFp3IzmlqYb6qjIuJhvHsxVDEsu5etWKtEQg7CcBxn3NFZM30+U6bdtbBVlHxZYDOAXRsQlbw2xDdZKt179FH7FyX6q709lxT3Y8k4bH3n4IuRFZjyJTTffu9UZMssa+AmnIK0azm2L3ASo0U/TKxvHR3m0dLDG9tGqcOzBeV8z/O8tX3Ifh9d5z2n9mMilPEVtM32ZS47rG/beKdBHRV897Si9esWbO7Cz/7/TmNfpaml0+Fyq8BHa4q1zU2hI0oF/3cGJ7vvjfqZoWaRuzvwJLqxNLg3a3ty8FyTWYJtGw5/TTAfgYa/UsZBwlkhQD7sGYFK42SAAmQAAmQAAmQwIAQcFU5FwMwPdo4SCArBFRR29gQNtlKHCRAAiRAAgkElixZ8gnLstYBOKULMO8AuMbr9f5PuuACgcCjJuu1i/m7ROR7NTU1i3ojsBpb2RBZjV0jBI8ZM8a0r1wIIJ5Q975JXFXVW3w+365YaWHz/bpJrOpQWjhdLvk8r+BE1nw+TMZWGAQqK8/5N3FYpnzssYD+KdIqk/lGYmGcPaPMPQItm8vMW27RPtscJJANAuzDmg2qtEkCJEACJEACJEACA0dgyqwpo4e3tD0GYOLA7cqdComAmBZR6ji9oWHte4UUN2MlARIggZ4I9CCyNovIXSUlJf85e/bsD3uyFX/ejchqkpCWOxyOhdXV1aaFZa9GtkTWdJwIBAK3xUTYHZZluWpqakxvWI4YAYqsvAokkGMEXNOdPihM42mT6+jftRPzw+FwW46FQXdJIO8JND8zbqzYupW9WPP+qActQPZhHTT03JgESIAESIAESIAEMkqgcobzLLH1sYQqVxm1T2MkYHruherDN5MECZAACZDAxwTuvPPOEcOHD/9PACfGfnosgE+hY5s/k836Na/XazJeexyBQMD0OB0f/epe9RAR+XzMXrzK3S5VXeDz+ep6NJYwYbBE1rq6ui/bth2KxXC71+u9vjd+F8JciqyFcMqMMW8IRMsMO4pWQFAO4CPYmBoKhZ/OmwAZCAnkEYGWLeMWQfXqPAqJoQwtAuzDOrTOg96QAAmQAAmQAAmQQL8IuKeX/7uq/L9+GeFiEuiawJtFlmPcihVr/0FIJEACJEACXRNQVQkGg+cA0SSnT8dmvmXb9tS5c+e+2Bd299133xcjkchdAM6Mrd+pqpf6fL7V6dobDJHV9GxVVeOjE8ALRUVFU2L9WT+nqj8FcG6sz+w+AM8BuM7r9T6Vbkz5Mo8ia76cJOMoCAKV7vJ5pkxBtD+vyC2NK5u+013P24KAwiBJYAgSaH76tM+LyFZItKE9BwlknAD7sGYcKQ2SAAmQAAmQAAmQwKATqJxe7hcV76A7QgfykoACNzXWh3+cl8ExKBIgARLIMIH77rvv6EgkYlr2fdaYFpHf1dTUzOptL9W4W0mCpfnxFlWdbHqepuP6IIms16iqKRXcKiKXezye5cFg0KWqvwEwKoXf+0TkOo/HU1AvjVFkTecGcw4JDBECTqdz2KhRuFJFToQ94sZQKLRniLhGN0iABBIItGwuux3ANwmFBLJBQKC3FE949tvZsE2bJEACJEACJEACJEACg0fA7T73KJVWU44w+oUuBwlklIDqaw5Lxq1cGf4oo3ZpjARIgATylEAgEFgIwIiMptTvO5FI5Kx58+a93tdwA4FAJYCHAQwHYMoGV/l8vqZ07PVFZA0EAnMBLI7Zf8+yrC/X1NT8Jc39PisiawCMAfCQx+O5LBAIfCbhZ++r6g0Oh2Ojqp6iqj+JZf5+WGh9WymypnOjOIcESIAESIAE0iSwb8vpn7VgPwPFiDSXcBoJ9IbA2pIJ26b0ZgHnkgAJkAAJkAAJkAAJ5A4Bt7t8loqYL2A5SCDjBFT1W40N62/NuGEaJAESIIE8JOD3+88QkVUADgKwW1Vn+nw+Izz2aQQCAdPz9UkAx8UMzPN6vaYscY+jrq7uRNu2NwI4AsAeEfmKx+N5tLuFSSLriw6Hw1ldXd1j2fhYyeQHAFwC4A0RqfB4PG/4/f5aEfmBYSEiF3s8HsMmOgKBQBmAxwAcCuAOr9dbMMknFFl7vL6cQAIkQAIkQALpE2jdXHarAlltAr+z+SD8+cOT8fc9R2JY0V4cM/J1fPrgP6XvJGfmJgHFLljWlJLxz2zOzQDoNQmQAAmQAAmQAAmQQDoEXG7n7RBWxkmHFef0joBAXoW2nN7QsDGt8pS9s87ZJEACJDB0CdTW1hYdd9xxx4iIw3i5e/fu96666qp/dedxkrDZQWQ1QuSSJUuOLi4uLjU22traPpw7d+4/u7O3ZMmST1iWZSpWnBKbl7bIGgwGj7Rte72IfCbdtYFAwLxUE/+OctPevXun9BSzsR0MBmfGSgIXichVHo8nmg0bCARCAEw27vO2bU9KjHfRokWlI0eOXKOq54jIhl27dp23YMGC5qF7IzLnGUXWzLGkJRIgARIggQInoM+MO7HV1q0ARmcLxbu7j8G6N1ywNfp3wv3juNF/xtnHmhfGOPKWgOAbJeO33Zm38TEwEiABEiABEiABEiCBKIFZs5wj9rViHRTjiYQEMk9Arw3VrzctbjhIgARIoGAIJAmmJu4eBU6/318hIvUARiZnsqYQTHvM3ly8ePEJDofj9wCOioHv0Yf4ASWKmOZnIlLn8Xg8XR1gLBv1EQBTY3OWeb3ei3s68KRetKtFZKbH49ln1gUCAZM5e77JWPV6vRck20p43kmE7WnfXH5OkTWXT4++kwAJkAAJDCkCzVvG/VhU/yObTq3+y8X4x97DU25x5jFP4FMHvZzN7Wl7sAiILC0Zv7V6sLbnviRAAiRAAiRAAiRAAgNLYFpVxfkWtNsygAPrEXfLIwIvDStpHrds2f/uzaOYGAoJkAAJdEvgvvvuOyQSiYQBnByb2KMoGgwG56nq3al6ssZETJPtcG7M3mqPxzNNRLQrR5L6qvaqJ6uxmVCu1/zfl4qKipxz5sx5P9V+MUHXxGt6qtoiMj+ekdqVfyamQCBwh4hcDeADI6h6vd5t8fkUWVOTKxiR9YYbbng74Q2BQv+Vs/+DUeggGD8JkEDOEjB1/gtulJSU4MQTT+wy7uNG/x/OPpbfw+ThxXi5rS0y5YAznzd/l+EgARIgARIgARIgARIoEAIud8V/QvR7BRIuwxxQAnJNqL5p0YBuyc1IgARIYJAJ+P3+e0VkXsyNd0TkAo/H80Iqt5YuXXp4W1vbEwDGmuci8ruamppZiSJqIBBYCOC2mAjbqU9pot1gMDhMVZcnZJZuUdXJPp8v7fLtfr//LBEx2amjjHCqqjf6fL6UfbYDgYDxy/hnAXjX4XCUV1dXv9rdEdTV1U22bdv4OALAj7xer+m/un+wXHBqehRZB/mDze1JgARIgARIIF0Cw4YNwwknnNDl9E+O+CsmH2+qmHDkEwFVzCyduG1FPsXEWEiABEiABEiABEiABNIj4Kpymi94J6c3m7NIIG0CLw4r+fu4Zcv+2JL2Ck4kARIggRwnEAgETNKGyT49NBbKdgCm6m5TongaDAY/p6p+AGfG5u20LGtmTU3N2kQESaV1zaMPjbC5ffv2+2tra9vicwOBwGEA7gFQFRM9WxN7ncbnBYPB41XV9D2NlrATkYUej+e38eex7NkHAFwS+5kRdhfW1NQsiftves+OGTPmRgDfB1Bs5qnqYp/Pd0V3x+f3+0eKiGFzBoCttm2fl9xjNiGTtpOgnMg2nf1y/Cp1cL+QRNaCzHrKp8vKWEiABEhgqBL43FH/OGLS51//jcD+RLZ9XP/OVxHR6N+ROo0vHr4Z5n8c+UNAoLcUT3j22/kTESMhARIgARIgARIgARLoDYFpVeecacEyX+oO6806ziWBnggo8I3G+vCdPc3jcxIgARLIJwJ+v/8qETF9qRO/XNuhqi+KyL9imatHxsRQE3qrqi70+Xwpf1/6/f6pIvJgLLs0jsrY+bOIvAPg86p6TMJ+pnTvopqammuTSwun0zd2yZIlJ1uWtRqAsRkfUf/N/xGRU2KZqPFnzxYVFV3QVVnhxLMNBoPjVfUuEfm+x+NZlXzufr//syKyJlaC+H1VvcHhcGyMRCIniojh82kjNFuW5aqpqdmYT/emu1gKRmQtlANlnCRAAiRAAgNPoHXzaT9UiHlDLOvjhffH4/n3J3bap9SxD5X/9gCGF+3Oug/cYMAIrC2ZsG3KgO3GjUiABEiABEiABEiABIYkAVeV83oAKcsBDkmH6VROEBDgudKSw05ftmxZJCccppMkQAIkkCECgUDgIgB3pNFe0vRNXej1egPd9VqNiZO/BvDZHlzcJyK/ePPNN7+XmOkaX5OOyGrmBoPBsapqhN3P97DfswAu8nq9r2UInekLm0pUjps38V3n8Xj+X6b2ywU7FFlz4ZToIwmQAAmQwJAl8K+nTz6i2Cp5VoBPDpSTL/79dLz0walojrS/zH7kgW/htCP/F4cMf2+gXOA+2Sag2AXLmlIy/hmmJmebNe2TAAmQAAmQAAmQQA4QcFU5TfuI6TngKl3MLQLzQ/VhU8KSgwRIgAQKikCsR+rlAEwZ3ZMSsj/3AXhdVYPDhg1bMnv2bFMCuMcRK9M7DcACAOMAjI4tMqWB3zL9WB0Ox+3V1dVvd2UsSWTdraozfT6fyRztNMx+xx133BxVnZ/kv8mifUlE7n7zzTeXphJzewymhwmxcso/BVAR42aYPQfgOq/X+1R/7efaeoqsuXZi9JcESIAESGBIEWjddNq1KvKzwXDqo32HoLRoH7NXBwN+lve0bSwc9qVtv8jyNjRPAiRAAiRAAiRAAiSQIwQqKytOkSKsg2rWW5TkCBK6mRkCz4Tqw+MzY4pWSIAESIAE+kPA7/efISKmTO9BAN51OBzl1dXVr/bHJtdmnwBF1uwz5g4kQAIkQAJ5TKBlS9lWKNj3O4/PeKBDE8HK4vHbZgz0vtyPBEiABEiABEiABEhgaBNwTS+/GiqLhraX9C7XCChwaWN9+KFc85v+kgAJkEC+EfD7/TeLyLdNXKq6dvfu3dMWLFjQnG9x5ls8BS2yxlKqL1bVq2Mp1fEU7nhKuB/AvT6fb1d/D15VJRgMngHgWwC+BOCwWPNkG8DfATwN4Bav17upp72Yjt0TIT4nARIggYEh0Ly57BIBTA8EDhLIFIGPALuiZMJzpswKBwmQAAmQAAmQAAmQAAl0IOCuci5TwPSS4yCBTBF4JFQfrsyUMdohARIgARLoPYH77rvv6EgksjbW13WviFzu8XiW994SVww0gYIVWXvRHPgdEfF5PJ5H+3o4fr//KBG5H8A5MWG1K1NGcF1ZWlo6t6ta34FA4HwADwA4OIWRVtOI2efz3dlXX7mOBEiABEggfQKtm8saFHClv4IzSaB7AiwTzBtCAiRAAiRAAiRAAiTQHYGqqsmft9HWBMjhJEUCmSKggorGleFwpuzRDgmQAAmQQO8IBIPBW1TVJOhZAB7yeDyXiYj2zgpnDwaBghRZlyxZcrJlWasBHJMA3TQE/rOq7hGRkxMaE5spO1X1Up/PZ9b0aixduvTwtrY2I9CelrDQZMqaBsevAfgCgCMTxVcRWWPb9kXJGbTBYPB4VW0CcDyA91X1BofDsTESiZwoIkZY/TSADy3LctXU1GzslaOcTAIkQAIk0CsCrU+PO0stfbJXiziZBLohwDLBvB4kQAIkQAIkQAIkQALpEKh0O+eL4K505nIOCaRFQOEPNYTnpjWXk0iABEiABDJOwO/3jxSRHwH4VGlp6ZyukvAyvjEN9ptAwYmsixYtKh0xYsT/AIiXwTCC54+2b9/+k9ra2jZD1JT2rauru1xVfwVgVIzyKw6HY3J1dbURR9MaZq8DDzzwQRGZHltg9jJ1tW/zeDzmz9ERE0+XAjg79iOT0fojr9f7g8SNAoHAQgC3AWhOThcPBAKmH+BjAA5V1cU+n++KZCcDgcBcIxZblvUNj8fzclpBcBIJkAAJkEBKAi1bxt0F1fnEQwIZIsAywRkCSTMkQAIkQAIkQAIkUAgEXNMrfgvVywohVsY4EASkxbYipz6yYsNLA7Eb9yABEiABEiCBfCFQcCKr3+8/Q0RWATgIQEoxM364fr9/togEARSbuSIy3+PxLE738AOBgBFyHwYwHECbiFzv8XjuSLU+lvH6BICxsecvFRUVOefMmfN+fH4gEDC2ZgF40eFwOKurq/8Rfxbr+WpE1nMBbNq7d++Uq666ymTnRkdiFqyqrty9e/elbJqc7klyHgmQAAl0JLB30xdPKJLi5xU6kmxIIBMEWCY4ExRpgwRIgARIgARIgAQKh8CFM876jMMuWgfg6MKJmpFml4D+d6h+/XeyuwetkwAJkAAJkEB+ESg4kdVkcwKIC6XvOhyO8urq6ldTHWssRds0Gx5vnotIncfj8aR7BYLBYFBVa2Lzt6jq5OQSwIm2gsHgPFW9O1Y6+CNVvdDn8/1vfE4gEDBlh01P1udt2540d+7cfyau7+p5TIBdAsALwPSYvcDj8byQbhycRwIkQAIk0JFA6+bTvquQ/yIXEsgEAZYJzgRF2iABEiABEiABEiCBwiPgqnImfsdVeAAYcaYJ/NVuazvlkUd+/2GmDdMeCZAACZAACeQrgUIUWW8FcH3sQFOKlYmHnSBcmh8/5vV6L0jnMtx5550jhg8fbjJTJ5r5pmeqx+P5Rndrk7Jsd6vqTJ/Ptya+pq8iazAYvFBVoxm1qnqjz+czDDhIgARIgAT6QED/+IWS1j2lz0PxuT4s5xISSCbAMsG8EyRAAiRAAiRAAiRAAn0m4KqqWAro1/psgAtJoAMBuSZU37SIUEiABEiABEiABNIjUIgiqxFY4yJjb0XWRq/X60oH7T333DO6uLh4OYCTY/O/5fV67+tubV1d3Ym2bW8EcASAVCJruuWCn21tba248sordyxZsuQTlmUZoXYcgP9V1fO7y6ZNJzbOIQESIIFCJtCyucxUNAgUMgPGnjkCLBOcOZa0RAIkQAIkQAIkQAKFSMDlOucEWFYTgOMKMX7GnHECz4Tqw9GKfhwkQAIkQAIkQAI9EyhEkTWxT+pOVZ3m8/l+nwpVMBg80rbt9SLymdjzG7xe7209Y+3bjGAweIGq/g7AAQA6lTIOBAILAZj9m0Xkco/HY0Tc6AgEAmUm0xbAoYlljQOBwA8BfBfADsuyXDU1NUbE5SABEiABEugjgdbNZU8oMLmPy7mMBPYTEJH64vFbpxMJCZAACZAACZAACZAACfSHwDT3OV5LLH9/bHAtCcQJKHBpY334IRIhARIgARIgARLomUDBiayxPqtGjDwjhqdBRC7xeDz7EnGZPqZ1dXU/V9UFsR6pb0cikXPnzZv3Us9Y+zbD7/ffLCLfNqtVde3u3bunLViwoDluLRgMHq+q5u3E4wG8r6o3OByOjZFI5ERTjhjApwF8GBdTE4TXTwC43ev1xssk981BriIBEiCBAifQ+sy489RW898QDhLoLwEV2GcVT3juqf4a4noSIAESIAESIAESIAEScE0v/x1UZpIECWSAwCOh+rBJUuEgARIgARIgARLogUDBiayGh9/vnyoiDwIYFeOzybbtb7311ltP/eAHP4jU1dWdbNv2f4qIOyawtqrqQp/PZ4TMrIzFixef5HA4HgdwNACzn8fn892fvFkgEDgfwAMADk7hyH4/g8HgMFU1ma5TAbxQVFQ0Zc6cOe9nxXkaJQESIIECIdCyZdx9UJ1TIOEyzCwSEMiPiydsvSmLW9A0CZAACZAACZAACZBAARFwucrHw5InAZQWUNgMNUsEVFDRuDIczpJ5miUBEiABEiCBvCFQkCKrOb1AIDAJwK8BHNXDae4yAqvX6w2IiGbj5GOCqCnDYURdM8IiMjU5uza+dzAY/Jyq/hRABYARAEwW7nMArvN6vdGMmGAweI2qmtLCrcmlhbMRA22SAAmQQL4TaN58yhcsFD2vUEe+x8r4sk7gT8XDWs+SL77wYdZ34gYkQAIkQAIkQAIkQAIFQ8BVVf5DQL5fMAEz0OwRUPhDDeG52duAlkmABEiABEggPwgUrMhqygEHAoGvicgdAA7q4jj3Avj+9u3bf1FbW9uWrSNP6JtqAdhpWdbMmpqatX3dz+/3f1ZE1gAYA+Ahj8dzWbYE4r76yHUkQAIkkGsEWjef9t8KYeZhrh3cEPTXEqu6aPwzS4ega3SJBEiABEiABEiABEgghwnMmnXG8OaW0icVGJfDYdD1IUFAWmwrcuojKzZkrW3akAiTTpAACZAACZBAPwkUpMga68tqslhdsXLABuMOAK+p6h4RORnA6AS264uKii7ORrndYDDoVdVFAA4EYKvqjT6f79a+nqsRj4PBoCknfAmA7ap6ns/ne6Wv9riOBEiABEgA+MfTE0eNdLT+AYrjyIME+kNAgN8VT9h2UX9scC0JkAAJkAAJkAAJkAAJdEWgssp5kQDLSIgE+k9A/ztUv/47/bdDCyRAAiRAAiSQvwQKTmRdtGhR6YEHHvigiEyPHavpU7rA4/E8nJjtGQgEygGYLBOTDWrGs0VFRRdkUmhN0Ru2QUQu6apMcDrXMBgMzlTV3wAoFpHrPR7PHbW1tUVjxoz5OoDrYz1fjSkTd1BVb/H5fLvSsc05JEACJFCoBFq2lF0BxT2FGj/jzhiBlra2yNkHnPn85oxZpCESIAESIAESIAESIAESSCLgcjvrIKgmGBLoJ4E3RVvHNjRs5PeG/QTJ5SRAAiRAAvlLoOBEVr/fP1tEgkaENKV5VfVSn8+3OtURL1my5GTLssyzY0yWKYAfeb3eH2TiOiTZNib7nS27dOnSw9va2p4AMDbe19W2bSO2/hZAZRd+bykqKqrMpHicCT60QQIkQAJDiUDrlrJ1qtE+2Bwk0GcCCvlR6YSt3+uzAS4kARIgARIgARIgARIggTQIuFzOz8HCkwAOTWM6p5BAdwTmherDS4iIBEiABEiABEggNYGCElljWayPiMhkg0NEfldTUzOru36lgUBgIYDbTFlhVX3Vsqxyj8fzbn8uVAqBNSNZsoFAwPhp/N1hWZarpqZmY8LPjMv1tm1/3/zBsqyrAXhiYjP7tvbnQLmWBEggrwm0bjltiqo8ntdBMriBIPD8jpbdZx921it8C3wgaHMPEiABEiABEiABEihwAu7pzutUo99ncZBAnwko8ERjffjcPhvgQhIgARIgARLIcwIFJbIGAoFjgeibfPGeevO8Xm+3b2P5/f4zRGQVgIMA7FLVKp/P19TXexHLNn0UwGnGhhFuAbj72ze1rq7uy7Zth2K9ZKMZt0nxrhaRmfFSxLHerSZ2L4B3HQ5HeXV1tfGFgwRIgARIIIFAy5ZxS6DqIxQS6A8BVZldOnGrqSzBQQIkQAIkQAIkQAIkQAIDQsBV5TTfXzkHZDNukr8EbHGGQk3r8zdARkYCJEACJKpWGtAAACAASURBVEACfSdQUCJrXV3dibZtbwRwBIDdqjrT5/Ot6Q5f0pq9AC72er2NfUF+//33H9zc3PwQgPgbYG/Ztj117ty5L/bFXnxNMBgcpqqmrLH5i/NW27bPmzt37j/9fn+FiNQDGAmgk6Ds9/tniMgDxo6qXubz+Vb0xw+uJQESIIF8I7Bvy/hPWRp5AcAB+RYb4xlAAoIHS8Zvu2wAd+RWJEACJEACJEACJEACJIBpVRXnW1Dzoj8HCfSdgMhdoZVNX++7Aa4kARIgARIggfwlUMgiq62qPp/PV9fd8fr9/lNEZC2AQ9IVZlPZiwmhRmB1x56/D+Ayr9e7rr/Xy+/33yAiPwawV0Qu9ng8JvMWfr//PBFZbv6cSlBOeH5gKhG2v35xPQmQAAnkOoHWLWXfVsXNuR4H/R9EAoJmtMmZJWds3TaIXnBrEiABEiABEiABEiCBAiXgrnL+SoGrCjR8hp0JAiL/FLtobEPD4+9kwhxtkAAJkAAJkEA+ESgokXXJkiWfsCzLiJqnxITHxT6f74ruDtTv988RET+AIgD/UNXJPp/v+d5cAlOat66u7uequsC0QwWwU1Uv9fl8Jvu0XyMYDI5Vjb6VeBSAgMfjmRvvMUuRtV9ouZgESIAE0LK5zGSxnkwUJNBXAgL5cfGErTf1dT3XkQAJkAAJkAAJkAAJkEB/CEz7ypRPWW1tT8WquvXHFNcWNAG9NlS//vaCRsDgSYAESIAESCAFgYISWU38fr//XhGZF2Pxjohc4PF4zJfonUZy/1QAm/bu3Tvlqquu+le6tynW+/RWAAvjAquI/LvH4+l3X7ZFixaVHnjggQ+KyHQAb4hIhcfjeSPuG8sFp3tKnEcCJEACnQm0bTntUlvbS6pzkEAfCbzWYrecOeJLL77Xx/VcRgIkQAIkQAIkQAIkQAL9JuB2V3xLRX/Sb0M0ULAEBNjUUB/+UsECYOAkQAIkQAIk0AWBghNZA4FAGYDHABwaY7IdwByv19uhgXswGPycqpoM1jNj81pV1ePz+e5PZBkIBH4IYH7sZy+2trbOvPLKK3fE5/j9/qtExLzpVQzA2Fjo8/nuzMSN9Pv9s0UkaGyJyFUej2dxkm/HAngSwHEAVovITI/Hs8/MiYm/SwB4Afzd4XBMqa6u/kMm/KINEiABEsgHAs2by+rl4xLv+RASYxhoAoKrS8Zv+9VAb8v9SIAESIAESIAESIAESCCRwKxZsxz7Wt5/CpAJJEMCfSZgwRVaEW7s83ouJAESIAESIIE8JFBwIqs5w2Aw+HVV/RmAYQlnukNVXxQRk6U6FsCRscxTM8UWkUU1NTXXxkvxxtcFAoFfALgm9v+ft2170ty5c/9p/n9dXd1k27ZNT9RRseemD+smo3H24i7d0VXf1lif1/82IqqIzI4LqIm2A4HAbbEsWvPjetu2vy8irQCM+GvEYSP+PuTxeC5Ljq0XPnIqCZAACeQVgZYtp0+A2ub3NQcJ9JXAkyUTtp3T18VcRwIkQAIkQAIkQAIkQAKZJFBZ5bxEgAczaZO2CouAAvc31ocvL6yoGS0JkAAJkAAJdE+gIEVWgyQQCFwE4I5YL9PuKO0TkdqampqfphIhuxNZA4HAXAAdskv7cCHneb1ek3HapxETYh9C19lYW4qKiirnzJljBGAOEiABEiABwPRiNRUIvkkYJNBXApZiZtHEbSv6up7rSIAESIAESIAESIAESCDTBFzTKx6G6qxM26W9giHQJionNzQ0vVIwETNQEiABEiABEuiBQMGKrIZLTIA0b2BdAeAkACNivExJ3dcBmL6p93i93r93xTFJZH3M6/VeEJ87FERW40ttbW3RmDFjvh7LaB0T88+IqkFVvcXn8+3iJ4UESIAESKCdgD4z7tA2W1/Q9ooGHCTQFwIPlkzYdllfFnINCZAACZAACZAACZAACWSLgMvl/BIsPGW6TmVrD9rNbwKqqG1sCJvWaRwkQAIkQAIkQAL8S1X/70AgEHgYQPwtQFPal5lP/cdKCyRAAiQwaARaNp12NUQWDZoD3DjXCdgQ64yS8c9szvVA6D8JkAAJkAAJkAAJkED+Eah0O28TwXX5FxkjGiACLw0rOWzssmXLIgO0H7chARIgARIggSFNgG+u9eN4Fi9efILD4QgDMNmhewFc7PV62QC+H0y5lARIgAQGm0DL5rKNAM4cbD+4f64S0J+VTHj2+lz1nn6TAAmQAAmQAAmQAAnkN4GZM8/+ZGvEYbJZj8/vSBld9gjI7FB9k6n+x0ECJEACJEACBU+AIms/roDf779BRH4MwAIQFpGpHo/HlBrmIAESIAESyEEC+54+9ULLsh7JQdfp8hAgoMBfS9oiZ8iZz789BNyhCyRAAiRAAiRAAiRAAiSQkoBrevnVUFbv4fXoGwGFNjTWr6/q22quIgESIAESIIH8IkCRtY/nGQwG/01VHwdwHIAPLcty1dTUmOwnDhIgARIggRwl0LK57F4A83LUfbo92AQU15ZM3Hb7YLvB/UmABEiABEiABEiABEigJwKu6c4wFOU9zeNzEkhJwNYJodD6LaRDAiRAAiRAAoVOgCJrP25AIBAw5SR/KSI/83g8LJPRD5ZcSgIkQAKDTUCfGXdoq60vATh0sH3h/rlIQDeXTHh2Yi56Tp9JgARIgARIgARIgAQKj4DbXeFW0frCi5wRZ4jAzaH68HczZItmSIAESIAESCBnCVBkzdmjo+MkQAIkQAKZJNCyucxksJpMVg4S6D0B1eqSic8u7f1CriABEiABEiABEiABEiCBwSFQWeVcLsCMwdmdu+Y2AflDqL7plNyOgd6TAAmQAAmQQP8JUGTtP0NaIAES+P/s3Xl8XHW5x/HnOZOkBSnNpCwuuCCICm5N24CyZMImhcxMilavC+KCiLuCeMWNXhdcABdUFL0ouHBV1GZm0laWkgmg0rRJAUFAVkFZLGSmC2nW89zXpItpm2SyTc6Zcz7z373zO7/n+b5/J/fSPDkzCCAQAIH+tQtWmNmpAYhChJkXWF1V13nizJelIgIIIIAAAggggAACkxdIJmMnuiKFr8LihcCEBVzRU1akWq+b8IVcgAACCCCAQIAEGLIG6DCJggACCCAwOYG+NfNfK6q3T+5qrgq7gJmcPuvIzuVhdyA/AggggAACCCCAQPkJxJP1vxLRt5df53TsvYBdnkm1fdj7PugAAQQQQAAB7wQYsnpnT2UEEEAAAZ8I9K6pXaYqF/qkHdooIwEVWV5Z13l6GbVMqwgggAACCCCAAAII7BRIJBqONrVbIUFgEgKPiTvnFZlMpnsS13IJAggggAACgRBgyBqIYyQEAggggMBUBPraawtPsfJ9MlNBDOm1KnZiZd361SGNT2wEEEAAAQQQQACBAAjEE7H/FZX3BSAKEWZYQE3elk5nfz3DZSmHAAIIIICAbwQYsvrmKGgEAQQQQMALgZ7bXneq4zgrvKhNzTIXUP151aKOM8s8Be0jgAACCCCAAAIIhFzgtKaGBY657SLqhJyC+BMW0GsyqdZ3TPgyLkAAAQQQQCAgAgxZA3KQxEAAAQQQmJxAX3vtj0Xk/ZO7mqtCLaDOkVWL1rWH2oDwCCCAAAIIIIAAAoEQaGyKfU9NPhKIMISYSYEtNui8oqXlpn/NZFFqIYAAAggg4BcBhqx+OQn6QAABBBCYcQFbt2C/ftfuEZH9Zrw4Bctd4AdVdZ38EqrcT5H+EUAAAQQQQAABBIYEksljD3clUvgDwudAgsBEBNTsQ+l02w8ncg1rEUAAAQQQCIoAQ9agnCQ5EEAAAQQmLNDXXlt4grXwJCsvBMYvYLLZIlo3a2HHveO/iJUIIIAAAggggAACCPhbIJFs+KaJne/vLunOdwIqqzLN2VN91xcNIYAAAgggMAMCDFlnAJkSCCCAAAL+FOhfu2CFmfGPQX8ej2+7UrGvVdat/6xvG6QxBBBAAAEEEEAAAQQmIRCPH3ewOE7haVY+6WcSfmG+xHXk1SuWZ+8KswHZEUAAAQTCKcCQNZznTmoEEEAg9AJ9a+a/VlRvDz0EABMSUJUn+vsHF+39hjv4zqEJybEYAQQQQAABBBBAoBwE4omGL4naF8qhV3r0k4B+LpNqvchPHdELAggggAACMyHAkHUmlKmBAAIIIOA7gd41tctU5ULfNUZDvhYwla/OWtT5eV83SXMIIIAAAggggAACCExSoLHx+BdoZLBTRA+Y5BZcFk6B2zKp7OvDGZ3UCCCAAAJhFmDIGubTJzsCCCAQYoG+9trCU6yvDTEB0ScooCr5QYksmL1o7UMTvJTlCCCAAAIIIIAAAgiUjUCiqeEiM7ugbBqmUV8IuGLHrUi13eKLZmgCAQQQQACBGRJgyDpD0JRBAAEEEPCPQM/a+Ysd05X+6YhOykJA9VtVizrOK4teaRIBBBBAAAEEEEAAgUkKJBKxQ02lU0TmTHILLguhgIpenE61fjqE0YmMAAIIIBBiAYasIT58oiOAAAJhFehrn/9dEf1YWPOTexICKr2VEavV2vV/m8TVXIIAAggggAACCCCAQFkJxBOxb4vKJ8qqaZr1WuC+TCr7Cq+boD4CCCCAAAIzKcCQdSa1qYUAAggg4AuBvvbae0Xk5b5ohibKRMB+WFW3/kNl0ixtIoAAAggggAACCCAwJYFk8rhXu+IUnmatmNJGXBwqATVtTKdbV4QqNGERQAABBEItwJA11MdPeAQQQCB8Av1rF55k5l4fvuQknpJARBZWLejsmNIeXIwAAggggAACCCCAQBkJxJOxH4nIB8qoZVr1WsD0h5l0K3+c6vU5UB8BBBBAYMYEGLLOGDWFEEAAAQT8INC3dsGlYnauH3qhh7IRuKqqrvM9ZdMtjSKAAAIIIIAAAgggMA0CjU3H1qlF1kzDVmwRFgGVfwz07vXyVatW9YYlMjkRQAABBMItwJA13OdPegQQQCB0An3ttXeLyOGhC07gSQuoo8dWLuy4ddIbcCECCCCAAAIIIIAAAmUqkEjWX22i7yrT9mnbAwE1903p9M1/8KA0JRFAAAEEEJhxAYasM05OQQQQQAABrwT619QebyqrvapP3fITMJHfzKrr/K/y65yOEUAAAQQQQAABBBCYukA83lAvjmWnvhM7hEbA5MpMOntWaPISFAEEEEAg1AIMWUN9/IRHAAEEwiXQu6b2m6pyfrhSk3YqAqrOyZWL1t0wlT24FgEEEEAAAQQQQACBchaINzX8VsyWlnMGep9RgScH+ra+fNWqNZtmtCrFEEAAAQQQ8ECAIasH6JREAAEEEPBGoK+99k4RebU31alabgImkp5V15kst77pFwEEEEAAAQQQQACB6RRIJGKnmMqq6dyTvYItoCZvS6ezvw52StIhgAACCCAgwpCVuwABBBBAIBQC/e3zjzPRtlCEJeS0CDimSyqO7Giels3YBAEEEEAAAQQQQACBMhaIJ2MtInJaGUeg9ZkUUPllpjl7xkyWpBYCCCCAAAJeCDBk9UKdmggggAACMy7Q3z7/IhO9YMYLU7BcBW6uquusL9fm6RsBBBBAAAEEEEAAgekUiDc1vEXMfjOde7JXoAVy4sphmUz26UCnJBwCCCCAQOgFGLKG/hYAAAEEEAiHQF97baeIzA9HWlJOWUDtfVWL1v90yvuwAQIIIIAAAggggAACARGIN8XaxWRRQOIQo8QCavLudDp7dYnLsD0CCCCAAAKeCjBk9ZSf4ggggAACMyHQv3bh0WburTNRixqBELirctEhr1O9djAQaQiBAAIIIIAAAggggMA0CMSb6j8qppdNw1ZsEQYB1Wszza1vCUNUMiKAAAIIhFeAIWt4z57kCCCAQGgEetsXfFnFPh+awASdkoCKnl9Z13HJlDbhYgQQQAABBBBAAAEEAibQ1BSrHjS5XUReHLBoxCmJgHXbYOSwlpab/lWS7dkUAQQQQAABHwgwZPXBIdACAggggEBpBfraa9eKyMLSVmH3IAioyOMVFfY6rV2/IQh5yIAAAggggAACCCCAwHQKJJpiXzYT/oB1OlEDvJeqfiDd3PrjAEckGgIIIIBAyAUYsob8BiA+AgggEHSBvttqjxJH/hL0nOSbHgEV+1pl3frPTs9u7IIAAggggAACCCCAQLAETl1yzGERt6LwNOtewUpGmlIImFi6JdWWLMXe7IkAAggggIAfBBiy+uEU6AEBBBBAoGQCvWtql6nKhSUrwMZBEuipVOd1umjdfUEKRRYEEEAAAQQQQAABBKZTIJ6ov0JUz57OPdkrsAKDbkXFYSt+f+NDgU1IMAQQQACBUAswZA318RMeAQQQCL5A/9raW8zkmOAnJeGUBVSuqFrUec6U92EDBBBAAAEEEEAAAQQCLNC4JHaMunJLgCMSbToF1D6WaW773nRuyV4IIIAAAgj4RYAhq19Ogj4QQAABBKZdwDrnH94/oHdP+8ZsGEiBAXGP3rvu9j8HMhyhEEAAAQQQQAABBBCYRoF4MrZcRJqmcUu2CqqASirTnOVeCer5kgsBBBAIuQBD1pDfAMRHAAEEgizQt27Bx8S17wY5I9mmR0BVrq1c1PmW6dmNXRBAAAEEEEAAAQQQCLZAItFwuqn9PtgpSTc9ArqpwnFeunz56memZz92QQABBBBAwD8CDFn9cxZ0ggACCCAwzQL97bVpE4lP87ZsF0AB1yQ++8jOlgBGIxICCCCAAAIIIIAAAiURSCQb/mRibyjJ5mwaKAETWdqSyv4uUKEIgwACCCCAgIgwZOU2QAABBBAIpICtW/C8AdceNJG9AhmQUNMoYO1VdeuPnMYN2QoBBBBAAAEEEEAAgcALxJMNHxKxHwQ+KAGnQcAuz6TaPjwNG7EFAggggAACvhJgyOqr46AZBBBAAIHpEhhYO/8M1/Tn07Uf+wRXQEU/VVnXcWlwE5IMAQQQQAABBBBAAIHpF4jHY/uJI3eJyIHTvzs7Bkzgnkwqe3jAMhEHAQQQQAABnmTlHkAAAQQQCKZA39oFV4vZu4KZjlTTJaAimyok8iqtW/vYdO3JPggggAACCCCAAAIIhEWgMRH7nqp8JCx5yTkFAVden8lkb5vCDlyKAAIIIICA7wR4ktV3R0JDCCCAAAJTFbCHY7MHnt70oJk8f6p7cX3ABUyvrDqy46yApyQeAggggAACCCCAAAIlETgtWX+sI3pzSTZn04AJ2OcyqbaLAhaKOAgggAACIRdgyBryG4D4CCCAQBAFBjpqG91ByQQxG5mmV0BdfWPlUR3XT++u7IYAAggggAACCCCAQHgEEsnYDSZyYngSk3QyAiZyY0sqe9JkruUaBBBAAAEE/CrAkNWvJ0NfCCCAAAKTFuhvr/2OiXx80htwYTgE1P5UtWj9MeEIS0oEEEAAAQQQQAABBEojkEjUn22qV5Rmd3YNkMCgI+7BqdTNfFVLgA6VKAgggEDYBRiyhv0OID8CCCAQQIG+9gV3idgRAYxGpGkUcEU/Mbuu47vTuCVbIYAAAggggAACCCAQOoGmplj1oMldIvKC0IUn8IQETPTMllTrzyd0EYsRQAABBBDwsQBDVh8fDq0hgAACCExcoH/twqPN3FsnfiVXhEvAuvod51XPWdjxRLhykxYBBBBAAAEEEEAAgekXiCcbviVin5z+ndkxYAJXZVLZ9wQsE3EQQAABBEIswJA1xIdPdAQQQCCIAr1rapepyoVBzEamaRRQ/VHVoo4PTuOObIUAAggggAACCCCAQGgF4vHYUeLIX0ILQPDxCvxjwfzsS5ctE3e8F7AOAQQQQAABPwswZPXz6dAbAggggMCEBfrX1t5iJnzP5oTlwnWBOnp85cKO1nClJi0CCCCAAAIIIIAAAqUTiCdjq0TklNJVYOcgCJjqiS3NrauDkIUMCCCAAAIIMGTlHkAAAQQQCIyAdc4/vH9A7w5MIIKUSqCtqq4zVqrN2RcBBBBAAAEEEEAAgTAKNCbr36OiPw1jdjJPSOCrmVT28xO6gsUIIIAAAgj4VIAhq08PhrYQQAABBCYu0LduwcfEte9O/EquCJWAykeqFnX+IFSZCYsAAggggAACCCCAQIkFTj755OfM2qvvLhF5SYlLsX0ZC5jYn1tSbUeXcQRaRwABBBBAYKcAQ1ZuBgQQQACBwAj0ttf+TkXeFJhABCmFQL7S0cN1YccTpdicPRFAAAEEEEAAAQQQCLNAoqn+UjM9N8wGZC8uoKavSKdb7yu+khUIIIAAAgj4W4Ahq7/Ph+4QQAABBMYpYCZO39raf6nIc8d5CcvCKGDy06ojO98XxuhkRgABBBBAAAEEEECg1AKNS2LHqCu3lLoO+5e3gJqdnU63/aS8U9A9AggggAACIgxZuQsQQAABBAIh0L92YczMbQ1EGEKUTMBxtLFiYceKkhVgYwQQQAABBBBAAAEEQi4QT8RuEZVjQs5A/DEEVOzn6VTbmSAhgAACCCBQ7gIMWcv9BOkfAQQQQGBIoH9t7efM5CtwIDC6gN5eVdcxHyEEEEAAAQQQQAABBBAonUBjouFcVbu0dBXYuewFzB7KpNsOKfscBEAAAQQQCL0AQ9bQ3wIAIIAAAsEQ6G+vXWkii4ORhhSlEFDRL1bWdXy5FHuzJwIIIIAAAggggAACCGwTOO20Y17qVFT8TURmYYLAaAKO6FGpVOsahBBAAAEEEChnAYas5Xx69I4AAgggMCRgdx9R1f/srA0isi8kCIwmYDL4qll1d9yNEAIIIIAAAggggAACCJRWIJ6M/VpE3lraKuxezgKq8ql0c5Ynnsv5EOkdAQQQQIDvZOUeQAABBBAof4H+dQtONteuK/8kJCiVgKo0Vy7qXFKq/dkXAQQQQAABBBBAAAEE/iPQmIy9VUUKg1ZeCIwm0JxJZfk3GvcHAggggEBZC/Aka1kfH80jgAACCBQEetvnX6SiF6CBwGgCjtq7Khat/wVCCCCAAAIIIIAAAgggUHqBxYsXz6qY1fM3MXtp6atRoUwFns6ksvuXae+0jQACCCCAwJAAQ1ZuBAQQQACBshfoa69tE5Hjyj4IAUojoPJoZdXA4fraO58tTQF2RQABBBBAAAEEEEAAgd0FEk31l5rpucggMKqAq7FMprXw73leCCCAAAIIlKUAQ9ayPDaaRgABBBDYIfD4ugV77zdom0QlggoCIwmoyncqF3V+Eh0EEEAAAQQQQAABBBCYOYHGJbFj1JVbZq4ilcpNQFX+J92cXVZufdMvAggggAACOwQYsnIvIIAAAgiUtcDA2oWnuuauKOsQNF9SAY3IcZULOvnlTkmV2RwBBBBAAAEEEEAAgT0F4onYLaJyDDYIjCigdlOmue0EdBBAAAEEEChXAYas5Xpy9I0AAgggMCTQ2157sYp8Cg4ERhaw9qq69UeigwACCCCAAAIIIIAAAjMv0JhoOFfVLp35ylQsDwHre/yfW/bp6OjoL49+6RIBBBBAAIFdBRiyckcggAACCJS1QF977VoRWVjWIWi+ZAIm9uVZdeu/WLICbIwAAggggAACCCCAAAKjCiQSsUNN5X6IEBhNwBU9ZUWq9TqEEEAAAQQQKEcBhqzleGr0jAACCCAwJGD3Hj2nf9PWTXAgMJqAint0Zd3tf0YIAQQQQAABBBBAAAEEvBGIJ2IrRWWxN9WpWgYC38iksp8pgz5pEQEEEEAAgT0EGLJyUyCAAAIIlK1Az9r5Ccc0VbYBaLzUAuur6jprS12E/RFAAAEEEEAAAQQQQGB0gXhT/UfF9DKMEBhRQGVtpjlbhw4CCCCAAALlKMCQtRxPjZ4RQAABBIYE+tprvy0in4ADgZEEVOxrlXXrP4sOAggggAACCCCAAAIIeCfARwZ7Z18uldX6902n/7S5XPqlTwQQQAABBHYIMGTlXkAAAQQQKFuBvvbaThGZX7YBaLykAoNisb3q1reVtAibI4AAAggggAACCCCAQFEBPjK4KFGoF6hpMp1uTYcagfAIIIAAAmUpwJC1LI+NphFAAAEE7OHY7P4Nm7YigcCIAip/rVrU+Rp0EEAAAQQQQAABBBBAwHsBPjLY+zPwdwf67Uyq9Vx/90h3CCCAAAII7CnAkJW7AgEEEECgLAV61tS+0VH5Y1k2T9MlFzCRS2bVdZ5f8kIUQAABBBBAAAEEEEAAgaICfGRwUaKwL1iTSWWPCjsC+RFAAAEEyk+AIWv5nRkdI4AAAgiISH/7gi+Z2BfAQGAkARU7sbJu/Wp0EEAAAQQQQAABBBBAwB8CfGSwP87Br13Mrtq/4tprrx30a3/0hQACCCCAwMi/g8QFAQQQQACBMhToX1t7k5k0lGHrtFx6gXur6jpfWfoyVEAAAQQQQAABBBBAAIHxCvCRweOVCuc6V+y4Fam2W8KZntQIIIAAAuUqwJOs5Xpy9I0AAgiEXKCvvbZPRCpDzkD8kQW+U1XX+UlwEEAAAQQQQAABBBBAwD8CfGSwf87Cp518JpPKfsOnvdEWAggggAACIwowZOXGQAABBBAoO4He2+Yfro7eXXaN0/CMCLgii2fXdfJ9vTOiTREEEEAAAQQQQAABBMYvwEcGj98qbCtNLN2SakuGLTd5EUAAAQTKW4Aha3mfH90jgAACoRToXzf/XHP10lCGJ/SYAiby0Ky6zkNgQgABBBBAAAEEEEAAAf8J8JHB/jsTH3X0dCaV3d9H/dAKAggggAACRQUYshYlYgECCCCAgN8E+ttr/2AiS/zWF/34QMDkiqojO8/xQSe0gAACCCCAAAIIIIAAArsJLFlywmED7uB9wCAwksCgM/Dylctv/Ts6CCCAAAIIlIsAQ9ZyOSn6RAABBBDYKdDXXvtvEeEvXLkn9hAwtTfPWrT+99AggAACCCCAAAIIIICAPwXiiVhWVOr92R1deSqg8p5Mc/YqT3ugOAIIIIAAAhMQYMg6ASyWIoAAAgh4L2CtsYr+52zq974TOvCbhEWkRwAAIABJREFUgKpsqBisPFSPWrPJb73RDwIIIIAAAggggAACCGwTaEzEPq8qX8YDgd0FTPQnLanWs5FBAAEEEECgXAQYspbLSdEnAggggMCQQM+a2kZHJQMHAnsK2DVVdevfgQwCCCCAAAIIIIAAAgj4VyAejx0ljvzFvx3SmYcCd2dS2Vd5WJ/SCCCAAAIITEiAIeuEuFiMAAIIIOC1QF977fdF5MNe90F9/wk4Iu+pqOvko6X8dzR0hAACCCCAAAIIIIDALgLxZOxOEXk1LAjsLjDQt9fcVatW8elE3BoIIIAAAmUhwJC1LI6JJhFAAAEEdgj0tdf+XURehggCuwio9A4MDhy691F3/hMZBBBAAAEEEEAAAQQQ8LdAPNnwLRH7pL+7pDsvBNRkcTqd/aMXtamJAAIIIIDARAUYsk5UjPUIIIAAAp4K9LXXmqcNUNyXAirSUlnXGfdlczSFAAIIIIAAAggggAACuwg0JhtOVbEVsCCwh4DplzPp1i8igwACCCCAQDkIMGQth1OiRwQQQACBIQFb/7qX9fc7hSdZeSGwm4B+vKqu4zJYEEAAAQQQQAABBBBAwP8CixcvnlVRtfVBEXmB/7ulwxkWWJ1JZU+c4ZqUQwABBBBAYFICDFknxcZFCCCAAAJeCGy977yvRTa2vl1EXuRFfWr6V6AyIofrgs57/NshnSGAAAIIIIAAAggggMBwgXhT7CoxORMVBHYT2JpJZfdGBQEEEEAAgXIQYMhaDqdEjwgggAACQwK5XO4qETlTbKDL6Xvk/sott2yJbPrjHB14+hUisi9MoRW4uaqusz606QmOAAIIIIAAAggggEAZCsSb6s8Q05+XYeu0XGIBNbc2nb55fYnLsD0CCCCAAAJTFmDIOmVCNkAAAQQQmCmBXC63TkQWjFRP3S0PRXr+9s/IphsHK7bcfIBY/xEz1Rd1vBVQsS9U1q3/irddUB0BBBBAAAEEEEAAAQQmIvDG0499XtVgpPCRwXtN5DrWBl9Azc5Op9t+EvykJEQAAQQQKHcBhqzlfoL0jwACCIREYOPGjYe6rnuXiMwaZ2RX+5+8K9K97umKTddVVvTcc7CJHTTOa1lWTgIReX3Vgs7byqllekUAAQQQQAABBBBAAAGReDKWFpE4FgjsJnBFJpU9BxUEEEAAAQT8LsCQ1e8nRH8IIIAAAkMCuVyuSUSWT4nD+p52+h5+oHLLrc9GNt1Urf1PvlxU9pnSnlzstcAjVXWdB3vdBPURQAABBBBAAAEEEEBg4gKNiYZzVe3SiV/JFYEWUFmbac7WBToj4RBAAAEEAiHAkDUQx0gIBBBAIPgCuVzu8yLy5elOqoObHoz03P3Pis03upHudc+TwS2F73flVSYCZnbNrCPXv6NM2qVNBBBAAAEEEEAAAQQQGCaQSDQcbWq3goLAbgKDmVS2AhUEEEAAAQT8LsCQ1e8nRH8IIIAAAkMC+Xz+12b21lJzqEq/9j1xt9O9pqtic+vsip67X2Jmzy91XfafrIB+uKqu4/LJXs11CCCAAAIIIIAAAggg4KmAxpOxx0XkuZ52QXHfCZijr2tZ3nqH7xqjIQQQQAABBIYJMGTldkAAAQQQKAuBXC5X+D7WIzxp1u39t9P/0IOVW27ujmy5bZ72PXqYiOztSS8U3UWgssKO0Nr1f4MFAQQQQAABBBBAAAEEylMgnog1i0qyPLun61IJuOa+b0X65p+Wan/2RQABBBBAYDoEGLJOhyJ7IIAAAgiUVCCfzx9sZg+VtMgEN9fBTfdHtt75eMWWVtGtd77AGeg6dIJbsHyqAir3VC3qPHyq23A9AggggAACCCCAAAIIeCfQmKi/QFUv8q4DKvtRQEV+kE5lP+LH3ugJAQQQQACBHQIMWbkXEEAAAQR8L5DP599sZtf6uVFV65G+x++JPLsmV7HlL/tEeu5+sVjvgX7uuex7M72y6siOs8o+BwEQQAABBBBAAAEEEAixQCJR32CqN4WYgOgjC/wlk8q+ARwEEEAAAQT8LMCQ1c+nQ28IIIAAAkMC+Xz+K2b2ubLjsL7HnZ6/P1L57J96ne71+zu99xeedp1ddjl82rDj6DsqFnZc49P2aAsBBBBAAAEEEEAAAQTGIRCLxSrmzJV/i0h0HMtZEh6B3kwqy7+fw3PeJEUAAQTKUoAha1keG00jgAAC4RLI5XLNIsH4jh4d3HhPZOvtTzlbbquK9Pz1eU7/EweH6zSnL21lhR2gtes3TN+O7IQAAggggAACCCCAAAJeCMSTsVUicooXtanpYwFXX5XJtN7t4w5pDQEEEEAg5AIMWUN+AxAfAQQQKAeBXC73gIgcUg69TrxHe1b7/3VPZPOazZW9t+8b6bnrRTawaf+J7xOyK1Q6qxZ1LghZauIigAACCCCAAAIIIBBIgcZEbJmqXBjIcISatICJntmSav35pDfgQgQQQAABBEoswJC1xMBsjwACCCAwNYGurq4Xqeo/prZLmV1tfY9Gev7+qLO13Sq6b9/P6bn3ELHBqjJLUdJ2zeTiWUd2frqkRdgcAQQQQAABBBBAAAEEZkSgsem4k9Wc62akGEXKRsBUvtvSnP1E2TRMowgggAACoRNgyBq6IycwAgggUF4CuVxuiYj8oby6LkG37uY7K7o7upxn1+/tbL3zuZH+R19Ugipls6Wqc3LlonU3lE3DNIoAAggggAACCCCAAAKjCixevHhWRVV3l4juDRMCOwRU5JZ0KnscIggggAACCPhVgCGrX0+GvhBAAAEEhgRyudyXReTzcOwhsNHpf+Ju59n2wUjPHftW9Nz9Qul/uiYsTlV1nfw3TFgOm5wIIIAAAggggAACoRCIJ2M3iUhDKMIScrwCz2ZS2X3Gu5h1CCCAAAIIzLQAv6CcaXHqIYAAAghMSKCrq2ulqi6e0EUhXawy8KD2/P2Riq2dezvdt8+L9Nz7UnG3VgSQ489VdZ1HBzAXkRBAAAEEEEAAAQQQCK1AoqnhIjO7ILQABB9ZwJVXZjLZe+FBAAEEEEDAjwIMWf14KvSEAAIIILBTIJfLPSYiB0EyOQF1u9dFtt652dnaua/TfcdzI70PvGByO/nnKr6P1T9nQScIIIAAAggggAACCEyXQCIRO8VUVk3XfuwTFAF9RybVek1Q0pADAQQQQCBYAgxZg3WepEEAAQQCJdDd3f2C3t7efwYqlPdhunTgqTsi3XdEKrrX1zhb//pCHXhirvdtjb8DM10y68iO5vFfwUoEEEAAAQQQQAABBBDwu8DSpa/fq6dv1mYRifi9V/qbOQEVvTidav30zFWkEgIIIIAAAuMXYMg6fitWIoAAAgjMsEAul0uISGqGy4aunJp7r/Y/8q+K7sLHDHce4PTed7AO5B2/QlRWugfr/Nsf8Wt/9IUAAggggAACCCCAAAKTE4gnY7eKCF8NMjm+gF5lKzOpttMCGo5YCCCAAAJlLsCQtcwPkPYRQACBIAvkcrllInJhkDP6NZu63X9xeu7fGuleW+303Pm8SM/9zxPr80O791fVdR7mh0boAQEEEEAAAQQQQAABBKZXIJFs+KaJnT+9u7JbmQs8kkllDy7zDLSPAAIIIBBQAYasAT1YYiGAAAJBEOjq6sqoamMQspR7BlX9t/U/fU+k528W6V57YEXPXQdp7z/meJDrqqq6zvd4UJeSCCCAAAIIIIAAAgggUGKBRKLhNFNrKXEZti8zgd6tVftcf/31z5ZZ27SLAAIIIBACAYasIThkIiKAAALlKpDL5e4XkUPLtf/g921/jfQ9vkG3rq+KdK87KNJz70t0YENpYzv2saqF679X2iLsjgACCCCAAAIIIIAAAl4ILF0a26enTwrfy8oLgf8IuFaXybSthQQBBBBAAAG/CTBk9duJ0A8CCCCAwE6BXC5ncJSXgLp9a7T/oS2RZzvmON2dL4n0PnCAulumLcSgq8fvdVRH67RtyEYIIIAAAggggAACCCDgK4F4MlYYpi30VVM0462AynsyzdmrvG2C6ggggAACCOwpwJCVuwIBBBBAwJcCGzduPNR13cKTrLzKW+AJx93ygNNzX7/z7Np5ka23H+r0PvgcEXcyqfKVjr5MF3Y8PZmLuQYBBBBAAAEEEEAAAQT8L9DYVH+pmp7r/07pcKYEVPTidKr10zNVjzoIIIAAAgiMV4Ah63ilWIcAAgggMKMCXV1di1V15YwWpdiMCJjZPc7gM09Gtt7pVHSvfZ5uveswp//xorVV9IbKuo6Tiy5kAQIIIIAAAggggAACCJStwGmJ4xKOOqmyDUDjJRCwlZlU22kl2JgtEUAAAQQQmJIAQ9Yp8XExAggggECpBHK53EdF5LJS7c++/hFQ1QEx9w7pfWRjZOvtsyPd614S6bnv+TqY27VJk29XHdnJX7T75+joBAEEEEAAAQQQQACBaRdYvHjxvhVVWzdO+8ZsWM4Cj2RS2YPLOQC9I4AAAggEU4AhazDPlVQIIIBA2QvkcrnCgLUwaOUVToEN6vY8oH0PdFc8u26u073+5Trw1Kdn1173o3BykBoBBBBAAAEEEEAAgfAIxJOxThGZH57EJC0m0Lu1ap/rr7/+2WLreB8BBBBAAIGZFGDIOpPa1EIAAQQQGLdAPp9faWaLx30BCwMvoKo11dXVuz3eGvjYBEQAAQQQQAABBBBAIHQC8UTs26LyidAFJ/DoAq7VZTJtayFCAAEEEEDATwIMWf10GvSCAAIIILBTIJfL3S8ih0KCwA6BaDTKf7dwOyCAAAIIIIAAAgggEAKBRFPsnWbyixBEJeJ4BVTek2nOXjXe5axDAAEEEEBgJgT4ZeVMKFMDAQQQQGDCArlcziZ8ERcEWeDOaDT62iAHJBsCCCCAAAIIIIAAAghsE0gkjn2NaeQOPBDYIaCiF6dTrZ9GBAEEEEAAAT8JMGT102nQCwIIIIDAkMDGjRsPdV238CQrLwR2CHw/Go3yHb3cDwgggAACCCCAAAIIhEQgnoy5IsLvLkNy3sVj2spMqu204utYgQACCCCAwMwJ8B8qM2dNJQQQQACBcQp0dXUtVtWV41zOshAIuK77lnnz5l0bgqhERAABBBBAAAEEEEAAARFpTMbWq8jrwEBgu8AjmVT2YDQQQAABBBDwkwBDVj+dBr0ggAACCAwJ5HK5whOLl8GBwA4Bx3FeNnfu3AcQQQABBBBAAAEEEEAAgXAIxJtiV4nJmeFIS8rxCPRurdrn+uuvf3Y8a1mDAAIIIIDATAgwZJ0JZWoggAACCExIIJfLFQasfDTshNSCvTgajfLfLME+YtIhgAACCCCAAAIIILCLQDxZ/0kR/RYsCOwUcK0uk2lbiwgCCCCAAAJ+EeAXln45CfpAAAEEENgpkM/nV5rZYkgQKAiY2b01NTWvRAMBBBBAAAEEEEAAAQTCIxBfcvzx4rqrw5OYpMUETOS/WlLZ3xRbx/sIIIAAAgjMlABD1pmSpg4CCCCAwLgFcrnc/SJy6LgvYGGgBVT1iurq6nMCHZJwCCCAAAIIIIAAAgggsItAPB7bTxzZAAsCOwRU9b/Tza3fRAQBBBBAAAG/CDBk9ctJ0AcCCCCAwE6BXC5ncCAw7B/S51RXV1+BCAIIIIAAAggggAACCIRLIJ6M/VNEXhCu1KQdXcAuz6TaPowQAggggAACfhFgyOqXk6APBBBAAIEhgY0bNx7qum7hSVZeCAwJuK77+nnz5t0GBwIIIIAAAggggAACCIRLIJ6sXyGip4YrNWnHEFiRSWUbEUIAAQQQQMAvAgxZ/XIS9IEAAgggMCTQ1dW1WFVXwoHADoEtW7bs/cIXvnArIggggAACCCCAAAIIIBAugcamhovU7IJwpSbtGAJ3ZVLZVyOEAAIIIICAXwQYsvrlJOgDAQQQQGBIIJfLfVRELoMDge0CD0ajUb6fl9sBAQQQQAABBBBAAIEQCjQmY29VkV+HMDqRRxTQTZlU61xwEEAAAQQQ8IsAQ1a/nAR9IIAAAgjsGLIWBqyFQSsvBAoC10aj0bdAgQACCCCAAAIIIIAAAuETiMcbjhDH7gpfchKPJuAODNSsWHFrDiEEEEAAAQT8IMCQ1Q+nQA8IIIAAAjsF8vn8SjNbDAkCBQEz+3xNTc1X0UAAAQQQQAABBBBAAIHwCSxdujTS07dhIHzJSTyaQERlfnNz9naEEEAAAQQQ8IMAQ1Y/nAI9IIAAAgjsFOjq6rpLVY+ABIHtQ9Z4TU1NCxoIIIAAAggggAACCCAQToHGZP19KnpYONOTeg8BR5syy1tTyCCAAAIIIOAHAYasfjgFekAAAQQQ2CmQy+UKH/tTDQkCBQFVfWl1dfXDaCCAAAIIIIAAAggggEA4BeJNsWYxSYYzPan3FNCPZ1Ktha8Z4oUAAggggIDnAgxZPT8CGkAAAQQQ2CFgZs/J5/NbEEFgu0BvNBqdjQYCCCCAAAIIIIAAAgiEVyCejH1NRD4TXgGSDxdQtW+lm9vOQwUBBBBAAAE/CDBk9cMp0AMCCCCAwJDAhg0bXl5RUXEvHAhsF7g9Go3ORwMBBBBAAAEEEEAAAQTCK9CYbHiXil0dXgGS7ybw+0wq+2ZUEEAAAQQQ8IMAQ1Y/nAI9IIAAAggMCeTz+ePNbDUcCBQEzOzXNTU1b0MDAQQQQAABBBBAAAEEwivQ2HRsnVpkTXgFSL6bwLpMKrsIFQQQQAABBPwgwJDVD6dADwgggAACQwK5XO4MEfk5HAgUBBzHuXDu3LlfQgMBBBBAAAEEEEAAAQTCK5BIHD3HtHJTeAVIvouAyYZMOnsAKggggAACCPhBgCGrH06BHhBAAAEEhgS6urouUNWL4ECgIKCqb62urv4tGggggAACCCCAAAIIIBBugUQy9piJHBRuBdLvFHA3PyeT6ehGBAEEEEAAAa8FGLJ6fQLURwABBBDYKZDL5b4vIh+GBIGCgJm9tqam5k40EEAAAQQQQAABBBBAINwC8abY9WJyUrgVSL9DwHXcw1csv/keRBBAAAEEEPBagCGr1ydAfQQQQACB4UPW5SLSBAkCBYHq6uoqVe1HAwEEEEAAAQQQQAABBMItEE/Wf1dEPxZuBdLvEDB13tjSfNP1iCCAAAIIIOC1AENWr0+A+ggggAACw4esa0VkISQIiMiD0Wj0UCQQQAABBBBAAAEEEEAAgUSi/oOmejkSCBQETOy9Lam2n6GBAAIIIICA1wIMWb0+AeojgAACCAwfsj4uIs+DBAERaYlGo3EkEEAAAQQQQAABBBBAAIHGplhMTVqRQGBoyGryhZZ09itoIIAAAggg4LUAQ1avT4D6CCCAAAJDAmbm5PP5QTgQ2H4/XFJTU3M+GggggAACCCCAAAIIIIDA4tNjB1UMymNIIDAkoPrDTHPrh9BAAAEEEEDAawGGrF6fAPURQAABBIYEurq6XqSq/4ADge0C74tGoz9FAwEEEEAAAQQQQAABBBAoCMSTsa0iMhsNBEws3ZJqSyKBAAIIIICA1wIMWb0+AeojgAACCAwJPPPMM693HOfPcCBQEHBd9+h58+ZxP3A7IIAAAggggAACCCCAwJBAPBm7S0SOgAMBE+loSWUXIoEAAggggIDXAgxZvT4B6iOAAAIIDAnk8/k3m9m1cCBQEFDVmurq6hwaCCCAAAIIIIAAAggggEBBIN4UaxYTnl7kdhAVeSKdyj4fCgQQQAABBLwWYMjq9QlQHwEEEEBgSCCXy31CRL4NBwIi8lQ0Gn0uEggggAACCCCAAAIIIIDADoHGROwSVTkPEQQKAgvmZyPLlomLBgIIIIAAAl4KMGT1Up/aCCCAAAI7Bbq6ui5W1U9BgoCIZKPRaAMSCCCAAAIIIIAAAggggMAOgUSi/oOmejkiCBQEHHFflErd/BgaCCCAAAIIeCnAkNVLfWojgAACCOwUyOfz15jZ2yBBQER+GY1Gz0ACAQQQQAABBBBAAAEEEBg2ZD3JVK9HBIFtQ1Y9KpVqXYMGAggggAACXgowZPVSn9oIIIAAAjsFurq6blbVYyFBwMy+XlNTcwESCCCAAAIIIIAAAggggMAOgXj8uIPFcR5CBIGCgJq+KZ1u/QMaCCCAAAIIeCnAkNVLfWojgAACCOwUyOVyD4rISyFBwHGcD8+dO5ePAeNWQAABBBBAAAEEEEAAgV0E4snYgIhEYEFAVT6abs5+HwkEEEAAAQS8FGDI6qU+tRFAAAEEdgrk8/keM5sFCQIikoxGo2kkEEAAAQQQQAABBBBAAIHhAo3J+vtU9DBUEBCRr2dSWT4BiVsBAQQQQMBTAYasnvJTHAEEEECgIGBmc/L5/CY0ECgIDAwMLNh///070UAAAQQQQAABBBBAAAEEhgvEk/UrRPRUVBAQ0V9kUq3vQgIBBBBAAAEvBRiyeqlPbQQQQACBIYGtW7e+uKen5xE4ECgIVFRUHDBnzpwNaCCAAAIIIIAAAggggAACwwXiyfrviujHUEFARFZnUtkTkUAAAQQQQMBLAYasXupTGwEEEEBgSCCXy80XEZ5c5H4oCPRGo9HZUCCAAAIIIIAAAggggAACuwskmmLnmcklyCAgIvdmUtlXIoEAAggggICXAgxZvdSnNgIIIIDAkEA+nz/BzG6EAwEReTAajR6KBAIIIIAAAggggAACCCCwu0C8qf5tYnoNMgiIyOZMKrsvEggggAACCHgpwJDVS31qI4AAAgjsGLIuNbPfwoGAiGSj0WgDEggggAACCCCAAAIIIIDA7gKNTbGYmrQig0BBYPNG2SubzfaggQACCCCAgFcCDFm9kqcuAggggMBOgXw+/wEz+xEkCIjIL6PR6BlIIIAAAggggAACCCCAAAK7CyxZcsJhA+7gfcggUBBQizw3nV79FBoIIIAAAgh4JcCQ1St56iKAAAIIDB+yXmBmF0GCgJl9vaam5gIkEEAAAQQQQAABBBBAAIHdBRKJo+eYVm5CBoGCwKATefnK5av/jgYCCCCAAAJeCTBk9UqeuggggAACw4esF5vZpyBBwHGcD8+dO/dyJBBAAAEEEEAAAQQQQACBkQTiyVhhyDoHHQQkYnWZP7StRQIBBBBAAAGvBBiyeiVPXQQQQACB4UPWK83svZAgICLJaDSaRgIBBBBAAAEEEEAAAQQQGEmgMVl/n4oehg4CanZyOt12AxIIIIAAAgh4JcCQ1St56iKAAAII7BTI5XLLRaQJEgQGBgYW7L///p1IIIAAAggggAACCCCAAAIjCcSTsVYRiaGDgIksbUllf4cEAggggAACXgkwZPVKnroIIIAAAsOHrG0ichwkCFRUVBwwZ86cDUgggAACCCCAAAIIIIAAAiMOWRMN14ja29BBQFTOyjRnr0QCAQQQQAABrwQYsnolT10EEEAAgeFD1r+KyKsgCb3AQDQarQy9AgAIIIAAAggggAACCCAwqkBjInaJqpwHEQJmel5LuvVbSCCAAAIIIOCVAENWr+SpiwACCCAwfMj6LxF5PiShF3g6Go3uH3oFABBAAAEEEEAAAQQQQGBUgURT7DwzuQQiBETsS5lU24VIIIAAAggg4JUAQ1av5KmLAAIIILBTIJ/PbzWz2ZCEXuCBaDT6stArAIAAAggggAACCCCAAAKjCsSb6t8mptdAhICIXZZJtX0cCQQQQAABBLwSYMjqlTx1EUAAAQSGBMxs73w+/ywcCIjIumg0uggJBBBAAAEEEEAAAQQQQGA0gcamWExNWhFCQFSuzjRn340EAggggAACXgkwZPVKnroIIIAAAkMC3d3dB/X29j4GBwKqemN1dfVJSCCAAAIIIIAAAggggAACowk0NcVeN2iyHiEERKQ5k8ouQQIBBBBAAAGvBBiyeiVPXQQQQACBIYEtW7a8pr+//w44EFDV31VXVy9FAgEEEEAAAQQQQAABBBAYTSAeP+5gcZyHEEJARFozqezxSCCAAAIIIOCVAENWr+SpiwACCCAwJJDL5WKFfxjBgYCq/m91dfX7kUAAAQQQQAABBBBAAAEERhN449LX11T1zXoGIQREZH0mla1FAgEEEEAAAa8EGLJ6JU9dBBBAAIEdQ9bTReT3cCCgqpdUV1efjwQCCCCAAAIIIIAAAgggMJrA0qVLIz19GwYQQkDMHsqk2w5BAgEEEEAAAa8EGLJ6JU9dBBBAAIEhgXw+f5aZ/QQOBETkC9Fo9CtIIIAAAggggAACCCCAAAJjCcSTsU0iMgel0As8k0ll9wu9AgAIIIAAAp4JMGT1jJ7CCCCAAALbh6yfNrNvoIGAmX20pqbm+0gggAACCCCAAAIIIIAAAmMJJJKxx0zkIJRCLzCQSWUrQ68AAAIIIICAZwIMWT2jpzACCCCAwPYh61fM7HNoIGBmZ9TU1PwSCQQQQAABBBBAAAEEEEBgLIF4MnaXiByBEgKzqzbMuvbau/uQQAABBBBAwAsBhqxeqFMTAQQQQGCnQC6Xu1REzoUEATOL19TUtCCBAAIIIIAAAggggAACCBQZst4qIkejhIBa/77p9J82I4EAAggggIAXAgxZvVCnJgIIIIDAToF8Pn+5mX0QEgTM7NiamprCL0t4IYAAAggggAACCCCAAAKjCsST9StE9FSIEBjoGzxg1apbNiCBAAIIIICAFwIMWb1QpyYCCCCAwE6BXC73MxF5NyQImNmra2pqCh/7xQsBBBBAAAEEEEAAAQQQGFUgnmi4RtTeBhECjrgvSqVufgwJBBBAAAEEvBBgyOqFOjURQAABBHYK5PP5X5vZWyFBwHXdF86bN++fSCCAAAIIIIAAAggggAACYwnEmxouFz4RiZtERNTkZel09gEwEEAAAQQQ8EKAIasX6tREAAEEENgp0NXVlVbVOCQI9Pf3zznggAO2IIEAAggggAACCCCAAAIIjDlkTca+JiKfQQkB15FXr1ie5RORuBUQQAABBDwRYMjqCTtFEUAAAQR2CORyuRtE5ES7HXLSAAAgAElEQVREQi/gRqPRSOgVAEAAAQQQQAABBBBAAIGiAomm+i+Y6ZeKLmRB4AUiqgubm1s7Ah+UgAgggAACvhRgyOrLY6EpBBBAIDwCuVzuVhE5OjyJSTqKQHc0Gn0OOggggAACCCCAAAIIIIBAMYHGZOwzKlJ4mpVXyAXU9Jh0uvVPIWcgPgIIIICARwIMWT2CpywCCCCAwDaBXC5X+IvTWjxCL9AVjUbnhV4BAAQQQAABBBBAAAEEECgqkGiKnWcmlxRdyILAC5jqiS3NrasDH5SACCCAAAK+FGDI6stjoSkEEEAgPAL5fP5vZvbK8CQm6UgCZvZ4TU3NC9BBAAEEEEAAAQQQQAABBIoJxJMNHxOx7xZbx/vBFzDR01pSrSuDn5SECCCAAAJ+FGDI6sdToScEEEAgRAK5XO5hEXlJiCITdWSBh6LR6CHgIIAAAggggAACCCCAAALFBBJN9R8008uLreP94Auo6ZvS6dY/BD8pCRFAAAEE/CjAkNWPp0JPCCCAQIgE8vn8k2Z2YIgiE3Vkgbuj0eirwEEAAQQQQAABBBBAAAEEignEk7GzROQnxdbxfggE1N6eaW77vxAkJSICCCCAgA8FGLL68FBoCQEEEAiTQC6X2ygi+4YpM1n3FFDVjurq6oXYIIAAAggggAACCCCAAALFBBKJ2JmmclWxdbwffAETe29Lqu1nwU9KQgQQQAABPwowZPXjqdATAgggECKBfD7fZ2aVIYpM1JEF/hSNRo8BBwEEEEAAAQQQQAABBBAoJhBPNrxdxH5VbB3vB19AzT6UTrf9MPhJSYgAAggg4EcBhqx+PBV6QgABBEIisG7duspDDjmkLyRxiTm2wOpoNHoiSAgggAACCCCAAAIIIIBAMYFEon6pqf622DreD4GAyiczzdnvhCApERFAAAEEfCjAkNWHh0JLCCCAQFgEnnnmmX0dxyl8XDAvBFZEo9FGGBBAAAEEEEAAAQQQQACBYgLxpliTmCwvto73gy9gIhe0pLJfD35SEiKAAAII+FGAIasfT4WeEEAAgZAIPPXUUwdWVVU9GZK4xBxb4PfRaPTNICGAAAIIIIAAAggggAACxQQSiYbTTK2l2DreD76AmfxPSzq7LPhJSYgAAggg4EcBhqx+PBV6QgABBEIikMvlXiIiD4ckLjHHFvhVNBp9J0gIIIAAAggggAACCCCAQDGBxqbjT1Zzryu2jveDL8CQNfhnTEIEEEDAzwIMWf18OvSGAAIIBFzg6aeffmUkEvlbwGMSb3wCV0aj0bPGt5RVCCCAAAIIIIAAAgggEGaBRKK+wVRvCrMB2bcJMGTlTkAAAQQQ8FKAIauX+tRGAAEEQi6Qz+drzawj5AzEH/qHsf2gpqbmI2AggAACCCCAAAIIIIAAAsUEGptiMTVpLbaO94MvwJA1+GdMQgQQQMDPAgxZ/Xw69IYAAggEXKCrq+toVb014DGJNz6BS6PR6KfGt5RVCCCAAAIIIIAAAgggEGYBhqxhPv1dszNk5V5AAAEEEPBSgCGrl/rURgABBEIukMvljhORtpAzEH/bk6xframp+TwYCCCAAAIIIIAAAggggEAxAYasxYTC8z5D1vCcNUkRQAABPwowZPXjqdATAgggEBIBnmQNyUGPI6brul+eN2/eF8exlCUIIIAAAggggAACCCAQcgGGrCG/AYbFZ8jKvYAAAggg4KUAQ1Yv9amNAAIIhFxg48aNR7mu+5eQMxB/25OsX6upqfksGAgggAACCCCAAAIIIIBAMQGGrMWEwvM+Q9bwnDVJEUAAAT8KMGT146nQEwIIIBASgY0bNy5yXbc9JHGJOYaAmV1cU1PzaZAQQAABBBBAAAEEEEAAgWICDFmLCYXnfYas4TlrkiKAAAJ+FGDI6sdToScEEEAgJAL5fL7WzDpCEpeYYwt8OxqNngsSAggggAACCCCAAAIIIFBMgCFrMaHwvM+QNTxnTVIEEEDAjwIMWf14KvSEAAIIhEQgl8u9VkRuD0lcYo4t8L1oNPoxkBBAAAEEEEAAAQQQQACBYgIMWYsJhed9hqzhOWuSIoAAAn4UYMjqx1OhJwQQQCAkAl1dXa9S1b+GJC4xxxAwsx/W1NR8CCQEEEAAAQQQQAABBBBAoJgAQ9ZiQuF5nyFreM6apAgggIAfBRiy+vFU6AkBBBAIicDTTz/9ykgk8reQxCXm2EPWn9TU1JwNEgIIIIAAAggggAACCCBQTIAhazGh8LzPkDU8Z01SBBBAwI8CDFn9eCr0hAACCIREYNOmTYcNDg7eF5K4xBxb4GfRaPS9ICGAAAIIIIAAAggggAACxQQYshYTCs/7DFnDc9YkRQABBPwowJDVj6dCTwgggEBIBPL5/CFm9kBI4hJzbIFfRKPRd4GEAAIIIIAAAggggAACCBQTYMhaTCg87zNkDc9ZkxQBBBDwowBDVj+eCj0hgAACIRHI5XIvEZGHQxKXmGMIqOr/VVdXvx0kBBBAAAEEEEAAAQQQQKCYQCJR32CqNxVbx/vBF2DIGvwzJiECCCDgZwGGrH4+HXpDAAEEAi7wzDPPvNBxnEcDHpN44xO4NhqNvmV8S1mFAAIIIIAAAggggAACYRZobDr+ZDX3ujAbkH2bAENW7gQEEEAAAS8FGLJ6qU9tBBBAIOQCGzZseH5FRcW/Qs5A/G0Cy6PR6OlgIIAAAggggAACCCCAAALFBBKJhtNMraXYOt4Pg4BemEm1fikMScmIAAIIIOA/AYas/jsTOkIAAQRCI/DUU08dWFVV9WRoAhN0LIFMNBpNQIQAAggggAACCCCAAAIIFBOIN8WaxGR5sXW8H3wBVf3vdHPrN4OflIQIIIAAAn4UYMjqx1OhJwQQQCAkAo8//vh+e+2114aQxCXmGAKquqq6uvpUkBBAAAEEEEAAAQQQQACBYgKJRP1SU/1tsXW8HwYB/Xgm1XpZGJKSEQEEEEDAfwIMWf13JnSEAAIIhEYgn89HzawrNIEJOqqAqt5QXV19MkQIIIAAAggggAACCCCAQDGBxkTsHaryy2LreD8UAudkUtkrQpGUkAgggAACvhNgyOq7I6EhBBBAIDwCzzzzzL6O42wMT2KSjiHQGo1Gj0cIAQQQQAABBBBAAAEEECgmEG+KvVtMflZsHe8HX0BN3p1OZ68OflISIoAAAgj4UYAhqx9PhZ4QQACBkAg8+eSTz5k1a9aWkMQl5hgCqrqmurr6KJAQQAABBBBAAAEEEEAAgWICjYn696vqj4ut4/3gC7gmb1uRzv46+ElJiAACCCDgRwGGrH48FXpCAAEEQiLw8MMPz66urt4akrjEHFvg7mg0+iqQEEAAAQQQQAABBBBAAIFiAvFkw4dE7AfF1vF+CARUlmSas80hSEpEBBBAAAEfCjBk9eGh0BICCCAQFoF169ZVHnLIIX1hyUvOMQUejUajL8YIAQQQQAABBBBAAAEEECgm0JiIfVxVvlNsHe8HX0BNFqfT2T8GPykJEUAAAQT8KMCQ1Y+nQk8IIIBASASWLVvmfPzjHx8MSVxiji3QFY1G54GEAAIIIIAAAggggAACCBQTiCdjnxKRi4ut4/3gC6jZ8el0W2vwk5IQAQQQQMCPAgxZ/Xgq9IQAAgiESCCfz281s9khikzUkQX6otHoLHAQQAABBBBAAAEEEEAAgWICiab6C8z0omLreD/4AubYG1qWt/0l+ElJiAACCCDgRwGGrH48FXpCAAEEQiSQz+efNLMDQxSZqKMIVFdXz1JVPj6aOwQBBBBAAAEEEEAAAQTGFIgnG74oYv8DEwJqbm06ffN6JBBAAAEEEPBCgCGrF+rURAABBBDYKZDP5+8zs8MgQcBxnHlz587tQgIBBBBAAAEEEEAAAQQQGEsgnowVPiq48JHBvEIu4EjkiFRq9d9CzkB8BBBAAAGPBEI3ZE0kTjjQdDArIq8oYl74jsB/ilqHus7VZvvcmMlkuj06pymVjcfje2tky0dM3Dea6Y9bUtnfiohNaVMunpJA45KG16prN4rIfts3GjSxpS2ptuWT3TiRqG8w1ZUisvNjV13RU1akWq+b7J5ch8BMCOTz+XYzWzQTtajhbwEze3FNTc2j/u6S7hBAAAEEEEAAAQQQQMBrgUSy4ccm9n6v+6C+9wJuRcUhK35/40Ped0IHCCCAAAJhFGDIOv5Tf9LUObOl+aYbym1A2ZiIvUNVrhaRiIjk1eSkdDq7bvzRWTndAiMMWUVUrx3onX3GqlWreidaLxaLVczZV34kKu8bfi1D1olKst4LgXw+f4OZnehFbWr6S6CiouKIOXPm8BfI/joWukEAAQQQQAABBBBAwHcC8aaG34rZUt81RkMzLmCDzkEtLTf9a8YLUxABBBBAAAERYcgqUvh/wltGuBsqRORFIlL5n/esWxx9a2Z5tqWc7p5EU/0HzfTy7T0PmuobW5pbV5dThqD1OuKQVexxcfWETCZ770TzNjYe9zKNOIUzfeHwaxmyTlSS9V4I5PP535nZm7yoTU1/CQwODh613377rfFXV3SDAAIIIIAAAggggAACfhOIJ+uvE9GT/dYX/cy8QIUT2W/58tXPzHxlKiKAAAIIIMCQVcYaQp199oLKx5+ak1SR74nIc4duGJM7zHVOK6e/kFp8euygigH5P1F5valdPdi79ydXrVq1iR8A7wRGHrIO9fOZTCr7jYl2Fm+KvU9M/nf36xiyTlSS9V4I5PP5K83svV7Upqa/BFT1xOrqav4IyF/HQjcIIIAAAggggAACCPhOIJ6M3SYiR/quMRqacYHefav2uf4X1z8744UpiAACCCCAAE+yyphD1h13SDweO0ocWSUi1YX/nYksbUllf8cdhMBkBUYdsqp1DlS6p6y69pYN49178eLF+1bM6l4upsfvfg1D1vEqss5LgY0bN37Ldd1PetkDtX0j0BSNRlO+6YZGEEAAAQQQQAABBBBAwJcC8WTsHhF5hS+bo6kZFdi8USqz2ezAjBalGAIIIIAAAtsFQv9xweMZQi1dGtunp89+P+xjSL6RSWU/w12EwGQFdhuy3i0ie4vIwSIyqCaN6XT2j+PdO5GobzDVlSIyW0QKH4/SveNjg8dzf4+3DusQKJXAM888s8xxnAtLtT/7lo+Amb2zpqbmV+XTMZ0igAACCCCAAAIIIICAFwLxROwJ0e2fOudFA9T0i0BPJpXdyy/N0AcCCCCAQPgEGLKKnrIi1XpdsaNPJGM/NJFzCutU5EfpVPaDxa7hfQRGE9h1yGqFAentIvrZofUmV27eJOeM86/wNJ6s/76IfmjbtfZjUS18l/Aphf+RISv3YDkI5HK5T4jIt8uhV3osrYCqnlNdXX1FaauwOwIIIIAAAggggAACCJS7QDwZK/yBOcO1cj/Iqff/VCaV3fYVb7wQQAABBBDwQIAh6ziGrLFYrGLfuXalib6rcEYjDVl3ezLxaXP0xJblrXeMdqanJRve6Ihtf1rRVvZunfWW668f+fsDEomj55hWnSFi7xKxV4to4anHQRF5WEQzg47zo5XLV9+/7ZOM93ztWkvuVYvE0unVTw1fOXyIvGMwd9ppx0S1ouIDKnaGiL5cRCIi9m8xyYpFvpHJ3LR+tJrD947FYrPnVOtpYvZhETtyW//WLaJ/FdGfq/X9Ip3+0+Zi9//OfcT9kJkuUJG526/5l6ldp4PyowULGjqWLVvmFttrqqbF9i/2/m73y13i6EfEda8R0eeL2OPi6gmZTPbeovs0nvgiJ9J/g4keJiJ5NTvdVD4loqcWrh3HkFUblzS8Rl33bBFNisgLCteZyEYRu9sx/Z7ZnHQmkyn842XEVynvnaam2EsGRM9Ws6Xbn/Qt3IPdYnq/OHal2z/4yxUrbs0Vcyq8v2zZMqezs/UEc/R8MTt6+H1oIt/eslFSs/aftXdVf+8fxWSRiBT9Of7PfeSeKaLzRaSyYKdqHSLO5ZvztiKbzfaM1F8iccKBpoPZ7R9vNPRzWVt77IZtPco5ZnrC9nt8UMTuM9FfONb/g+E/K9v3OEvE3r7jZ3RnfdVvL3htbOV4fh7G41fKNblc7j0i8tNS1mDvshH4VDQavbRsuqVRBBBAAAEEEEAAAQQQmHGBpUuXVvX0beid8cIU9J2Aiv09nWor/M6SFwIIIIAAAp4IMGQdx5D11FNjz41U2moRPbxwSmry7nQ6e/XwEyvRkFUbm44/Sc0t1Brrr7IKQ5grxN33/JGGYRMdsoroh9XsIVP5hYjsN8qd2S+in8ikWn841qC1cUnsGHXtVyJDT1eO9nrSVN/Z0ty6erQFpzbFXhcx+bmIvLrIT0qmwqk6a/ny6/89yrppMZ3qT+tu98u9NljxRq0YvES2DRMLr89kUtlvFKsTb4q9T0z+d2id2h9kUD8gjl09niHrkiUnHzDo9n3LRP5r2wB9tJc9ao6+o2V59taRVgwfsk7XvROPx/cWZ/MXReTcwuBy1M6GhsHygZZU9rdj3YeFrANuX8EpPobpX9XsPFO9bPvgc6whqzYmY28RkSuGDftH2vqvriNvX7E8e9fub+42ZH3MVN4lJp9TkRPH6PE+15E3r1ievXuc9X8/0LfXe1etWrWp2L3k5fu5XO50Efm9lz1Q2x8Cruv+z7x585b5oxu6QAABBBBAAAEEEEAAAT8KLFnyhgMG3KpdHh7wY5/0NAMCJmsz6WzdDFSiBAIIIIAAAiMKMGQtMmQ9++wFlY//e87FavLxgmDhL6TcwcqTWlpufHS4aCmGrPElsUZx7Tfbn1wtzJCGnuBT1XYTe82wp1qHWjGV7z7/gM3n//jHHf3De5v4kFXWDNu7sFch64CIRUX0gP/sbd1q+qbRvj90z/6lX8TWqzh3mNhR2wdZQwO0wtN3JvrWkT66OZE4br6ptmx7ynPoVejpQRH9i6j74t2eai28nxno2+udIw2Wpst0qv/3ZPcha+EpRlcH3qCi125/Yvjm2VWViWuvvbEwRBzxtXjx4n0rZnUvF9PjC082m9jSvaoqb+rp60+L6HGFi0Z7knXx6bGDKgclYyKv27750NOSKnrztvOw4/7z9PLQ/+ZxNWtMp28uPL28y2vXIevU752hXFVbf7nbQLTw1HbW1J5Vs7odT41ua8S6xdG3ZpZnW0aCGmW/Yfe17LPjCd7C06sitvf2n7nRhqwab6r/iJgWPt52+3B66MnsNSL6iIgd+5+nbof6e1Rc59RMprXw3bs7X7sNWQv+gyJatf0p9X+KSOEJ2AoRKfyBwrBBs7WrOVeYut8b9lT7jvWF7+U9aPjQXNW+tSmv/z3Oj5+e6q09qevz+fwJZnbjpC7mokAJmNkVNTU1Qx/NzwsBBBBAAAEEEEAAAQQQGEmgsfG4l2nE+Ts6CIjKDZnm7MlIIIAAAggg4JUAQ9ZRhqyLFy+eVVGxdb6ofF1U6rcd0OjDnOkesi5eeuz+Ff3OH8W0dltp+WXEkY82N2fzO26WwkeVulJ5oaoUvs+wMOwZGrS1pNqWD7+hJjFkLVzer6qft8F9vj/s6VhNJOpjpvLLnQNP1WsHemefsWrVql0+pmWPwajJL8Xkk5lM9un/9H/S8037r9zx/aEi1i6unjZ8zbaPCLZfiWnhSbcCxM2O2DtTqZsf27FPYc2++8oHTO2i/wyk93wSdDpNp/oDO9KQtX9WnzvszHvU7NR0uq11tFqJRGyhqdwgItU7hv+OY73DPoJ2xCHrkOlcuUpE3rp97/tc1XesaG7tHPY06J5nPcp3xe42ZJ3qvaONTQ1fVbMLtvf2tImeuXB+/R+Hf+xtMnnC4a4M/kZEXjW0Tu2mgd69l4wwWN99v0Ez+Y4NDnx1+McMJxKxQ03kMlFZPMx7xCHrboP6QVP9pg7u85XhT5Hv0Z/IbzZvlHcP/+jg3Yas23/M5deOVZ6XTt/w+PCfc9HKb5rI+3d74nhQRX4yODDw2V2z7PFzNe6Pn57qfT3Z6/P5/EIzWzvZ67kuUAKpaDTaFKhEhEEAAQQQQAABBBBAAIFpFdj++xD+DTmtquW5mYr8Lp3K7vhUuPIMQdcIIIAAAmUtEPoh6wRO76+OOOekUjf9eaRrpnvImkgcf5ype52IzBazhwYrIsev/MNN/9i9duFJ2yeemvNjEXn30HsjDD0nPmS1bnGdt2cyremRPoI1kYj9l6n831A5sb9XRNzYH/5wyxM7ehthiDfqk6V7PFGpclamOVsYvA69tv91YuFjhF8oIpsd0ZNSqdY1I5yBxpMNF4jYV7c5yNq+ylmnXHftdV071k6n6QTumxGXjjRkLXxPbjwZ+28R+frQRaMMNbdvqIlkwzdM7PxtcfXidKr1vxOJEw4oNmQdPpwtfI+ruLI4k8neNlKjiUT9UlMtnHVktPtw1yHr1O6dxl2/Y3ZQzd6WTrcVnu7d4xWPx44SR1YVhsyj3RvxeOwV4gx91PfQU9CjPe1deG+EJ173GLLG47H9xLEVIjr0UTRj7bfbHxrsMTQfYch61fMO3Hz27k+iF+qcfPLJz5m1V+9vd3wM9DYMu/x5B275xEjrC99lO2hSeDL0kG23kixtSWV/N9X7tlTXb9y48WWu6/JXyKUCLqN9VXVNdXV14ZMOeCGAAAIIIIAAAggggAACIwo0Nh1/strQ78x4hV3A5MpMOntW2BnIjwACCCDgnQBD1vHZ95jZZY5UfKswCBvpkukesu46GLUxPzo2kWg4zdS2f1TqnmsnMWQddXhTyL7b4HOPQdRuQ7yxvtdyiHLX7xXd9cnYXVzHGDYX9tn+va2FwdK8kQaC02k6vttm9FXDcw0fVO86FLRRn0DcbRiZV5OT0unsut0HdyN9XPD2YXNhMF943T7Qt9fZo31n56mnH//iyMDgTaL60tEGmf/P3p2Ax1lVjx8/ZyZt2drOhPWHiAICiuBSFWWRTNgLmaQFq0iBdpKiKIqKgID6ty74kx8qgj8QhCQtivoTLZ2ZQKFQMmXfkb0tqwUqBTrvtKV0y7zn/7xpUqbTLJNkJpnl+z6Pjw/NXc753HcK7Zl7b1aRdUjvzomTj/iYz/W1dhVOl3X45Yx5cxLeUbhbPVOmHD0+82jkngqJ9fWhaaadu3Z7Peo7c+At3iGRrd7duoaayZuPdDZ50lzfiW1td73Ry0pvUQgXkUvj0cSF3W2z1qqvLxB0dqmfVPMNM726q//mNe9p7lAoVDVuvDWb6Bnez83kx22xxC+G+t4Wqv/q1at36ejo4D6dQgGX1rhLg8Hgh0orZKJFAAEEEEAAAQQQQACB4RQITwpNFxPv7w54KlzAuyIpNnfh9yucgfQRQAABBEZQgCKriFcgebeXNci+3/AdNTs1FlvoHdG6xZPvImtDQ+3nXTFvnrGdxxT3sbO0v/dn4EVW/U482n5lb+P2VxwKN9SeI2JXdPZXm7M6pVMzj0nNHjersLXIu5+0u5idVeRLq8n3J0wI/T7z6Nj+8u/+eT5Nc52zt3a9vS9bHY+ctbO3e7zM4mGmcS5F1oHEnst4WxZZh/buDCS2rXd3bjl3dqHR2/kZjy78Vk+7s7vn7edzrOGGmv8V0W92vtpdu4f7Gi/rCxC3rl875svz589f4/XPsu33ywi5fI4z/TLXRUWuiUUT3xiI73C2NbMxqVTKu4OWB4ENwWBwDAwIIIAAAggggAACCCCAQG8C9ZNqLjLTXyKEgIj+JB5t/xkSCCCAAAIIjJRAxRdZe9rpt0Whov6Y3V3d+BsVOWXTr9syNauLxe5+IrNdvousPRy5mxaRB83kDz7x3xmLLXirr+JOZmy5FGeGUCjb4t7Pweyg66fYlH2nppfa06J2nV80/qlPhZbmWnDNp+lQP7B9vS9b7Jbs4a7R7EJs5g7OXIqiA4k9l/Hy9e4MJC6vbX9F1uyfq9o3Y3MX/qGvefpal1x2zmaP3dux0F47iqxbaqVSqbVm5n2xhafCBXw+347jx4/ffNR7hXOQPgIIIIAAAggggAACCGQJ1NWHfq8q3peoeSpeoO8v+1c8DwAIIIAAAgUXoMgqevwt0fY+73HYqjjXw+7MfBdZvZU/6aQv/teGtP8GFTk6+00wkZWqtkBd32yzHe6Mx+Pv9fa2DGeRtee7Iwf0Hm+1o8+7K9M/5r3L1XRa592gWzz2nog+ZCbNlu649ZZb7nX6mi1fpgPKqIfGfb0vE6d8ceeqjb7bxHSCiPRwl2fos6bi7XIOeEcNu+lRx7S13bnUmyYcrv34pjtIZVfvn/v7EkE4HN5O9d2jRd2TTbRGRPbY2vj9BHo8frgh9AcTOWtTqwHtZO0zPu++4WVvjT1MXf2yqNV23S86qnf7LefOpUCcPVZf69LDHaoDfQ222KVNkXVLvlQq9aaZdb63PJUtUFVV9fGxY8c+V9kKZI8AAggggAACCCCAAAK9CYQbQv8QkZMRQkBNpsdiidlIIIAAAgggMFICFFlzKLJ6i1NfX1NrqreKiLfTarm4elQ83v5s98IVosjqjT1z5kzfY48tDIvPfi4iB/X0ongFVzG5XG3sZT0VW0usyLpOzXdcLHbX3Vm5at3kmi9oWv9bVA7vpRC4UcSuq/KN+enNN8/3dvr2+OTDdKgf2P7el3BD6Aci8qvOeUyaV6+SsxKJRIdXxaxvqL3UxM73fpR9ZG3WuL0WMT2DRx9vbxLVy1RkfK75DFORVesmHXmMmuv9R/JuucaWXeAtwiLra5Z2j2pru/uFTb+nHLWraTohIh+VHu5/zc47l89xZp9SOi7YizuVSi02s/1yX29alquAqh4dCAS8L4vwIIAAAggggAACCCCAAAJbCYQbQveLyCHQICAqk+NzE3ORQAABBBBAYKQEKLLmWGTNuht0q+JVf0WzvgsmtsVdjb29DN4Ox1HrfSFR3zEm5u1u3WvLtnb3KL97ypw59/wn89dzKc7k68jXrXayqkRN5NWBvCO8RbsAACAASURBVOCmcv0tNyee6dVh4sRxvtHrDvGZHS9qx4ro/llF18WuT77U1xjdYw/WdCD59NS2v/cl8+eZu1VPOCG0m3+Ut1NVD/DqUmpyTCyWeLR7jlyKrN4O0Tff2uFXZvqdDLenRSQmKo+aWdpn9rrIqGVm7k7iM+8/Vj/izTEMRVYNN9R+Q8R+JyLdu1b/LSY3m8p9IrbeL/4VZvqSz5feNm1yvYgctSn/LXeydu4I3uC/S0QO7C327LUZwE7WdSI2x1TfzvVdUJO1PnGvjkbvfs3rQ5F1S7lUKvWwmX0uV0/ala+AmZ1WXV19Y/lmSGYIIIAAAggggAACCCAwFIFwQ+gVEfnwUMagb3kIqNmRsdjC9vLIhiwQQAABBEpRgCJrjkXW/nbF9Vc0y345tix85lZk3aogVHfkB3xV6XPN9NvvF6T096tX2rldux47uwxnkdU7flZ8q//mnVzrzT0cx3aceOLhQfX7Z4jqD9/flVlY06F+2Pt7X7LvXRWVGfG5ieas+1rnrE7p1EQisa47nlyKrOHJtTXiureK6HYi9p64vlPj8fZYT3f89vfee/Pmq0DfOVZ97f6m7nwR3VNE0mry/QkTQr/v6d7dAd/JmsMRMv0e4/x+0ba3Hdc5vxoUWbekSqVSt5t5X5rgQUDOCwaDv8EBAQQQQAABBBBAAAEEEOhJINxQs15ER6ODgJo7IRa7+wkkEEAAAQQQGCkBiqw5Fln73clad8S+6vd5xxt+cOBHf25ZENx0nG2iWtXv3zhmg/vB4HupP/7xsY29vCRaXx86x1S8nX/e80zH6PSR8266Z/MOu+EssnoBhBtC3jG33nG3Xt3u6nh04bd6KuDl8NLrcVOOC45Z39G5o3HjxtGpefPmre+tXzhc2yA+8wq8Wx3pnG/THGLvs0l/RVavc1ZB9S51q041X8fVYnpSp6zIlLZowruHZPOTU5E1Y32yjxvODnr4i6yhaaYyqzOOHu4+zoyvvyJr19HK15rYmbm+i30WWSdOHFM1Zt2fxGzKpvH6vn+2v3eEIuuWQo7jeMdDn9GfGz+vCIHfBIPB8yoiU5JEAAEEEEAAAQQQQACBAQlMnnzUjh1u+p0BdaJx2Qq4VVX73PLPO18u2wRJDAEEEECg6AUosuZYZN2i4NXD/YlZBZO0qR7XNre91zvl6hpCX1KRm7qKP1scF5x9zKma1sVi7bf09jZlFYa2ui92uIus9fWh402lreso2pf8KkfPnZsY0JHBXq7Zu2JF7Nx4dOHlvTn0tQb5Nh3qJzuXImtnzBt9t4npBBHxdqvOFJELRSSQeYRwZiz9FVknDrBQeNJJX/yvjrQvYaKdd2UW+rjgzAK9ilwTiya+0Zv1lCmhHdZtsH+KaNfux62LnvX17xdtezPLHP+ESaFP+U3uFJEde/qyRLih9hwRu6Kzj8lCN90x+ZZb7nUG8z5QZN1SLZlMXqqqFwzGkj5lJ3BjMBg8reyyIiEEEEAAAQQQQAABBBAYssAJDUcc5BffU0MeiAHKQqDK59/p5psXrCiLZEgCAQQQQKAkBSiy5lBknXhSaI9RaYmbyKc6V1ntro71202eN2/equ5Vz95V19cOwa3Gky13soZCoapx463ZRLt3dc36r11Xf6233az19TW1pnpr1w7ORWr+UCy2YHl3bMNdZA2HQ949nreI6MFdMcQ7Nmx7WqZX1qdF6+pDX/epHCi28aJY7L7V3T+vqw/9SFV+3vnP/RS1wuHQR8XXeV/p7tkFsnybDvXTnkuR1Zsj3BDydgR7O4O3eHp7v/orsm69u1N6fbe8u1uXvTX2MjXx7m7tfApfZK35noj+Nof11vCkmm+JqVd092+Kbusia13d0Xv6/Bvv6C4Sm8oVu++y+vyePksTJ04cVzV67Z+7j7ruqciadZyx9DWeF1Hn/bfLx10iastXpeSqzKOdKbJu+U47jvNdEen1SxRD/czRv6QEFgSDQe/ecR4EEEAAAQQQQAABBBBAYAuBuklHHqvm3g4LAp7A6pUyKvPKNFQQQAABBBAYbgGKrH0XWTUcrvms+OWart2E3vqk1eyrsdjCrl2o7y/ZlgUxe89Mv/bZCaG/dt8n2Xlk7ZMLvyiu/V5EDnq/59b3h255b6akVeQ6sY0XZBYgvarSiZNDH/e58lcRObBzPJPm1avkrJG6k7U7p/DkUJ249n+b7v3sjGueipwTiyVezHzJvftU/VVVvzQR70hXr1gW32a0nHrTTYl3vXbZRS3v52qjzorF7liWOY5XTFN/x7Uicnznr/dQCM+XaVcR+UYR/dCmqXxfi8XuunsgH95ci6z19aHPmsod3u7VjPFTanJMLJZ4NHvOHIqsEp4UahKT67v6ps3kdz7Z+NPud2vT0crtnxHVy0SlJnOOQhdZs74w4B2J/Defjfp+xnrrCZOP2tfnpn+qIt6xvV0F1s6V+E482n5llomGG2ovErFLMvO1dMclmTtQ6+tDHzGRK0VlYkb/d8ynR7fd3P5kxq9lF3fTItKq5v9R5hcbvPZd7+T/vl+0tSu3Gb3LuTfddJPXR0a6yOrd+zsuID80kylicm+Vf/TFN988/63uXL1dzBvSvmtUdG8zu2H33d79XXdxur++A/ksdLdduXLlKa7rer+X8SDwbDAY3PTvNB4EEEAAAQQQQAABBBBAIEMgPCk0XUxaQUHA+3J8PJrYGQkEEEAAAQRGUqDii6wi8oaIdBb0sh8T2U1Fxmf+el871yZNCn04vemo0X3e72NviaijYmoie2wuOm4x2dZFVq9itPVOPfHuZV2kIveZ6XhRO0JEPpAx1zKf2PHR6N1PZw4/3DtZu+buKX6vuPSKiN6zqY0d0mXVeeeqiC1Ts7rsC+u3KtiKZI/zRRHZ6/2Cm72npifHYonbstY0L6a53FPa34c61yKrV8waG7Abu+9h7Ry3j7tKcyqybr3T2BvVM31dxdZnvafeMcXe491zKz0dXV3fEPqDiZy1qVnf95T2Z9eZ7/jOO1m/kmXY+TnN+kx6n4cOEdm26/3p8TjpHnaoes29vku7+u/w/ufINoioV7j1/tdTkbVzd2r2Dt+u8TI/m4dK5+d9UxFYRf610S/heXMSr3fnNdJF1rpJtUepmfft3+5C9YXxaOLS7vjCDbVXiti3u/55nZrvuO4vE/TXt7/3v6efO44TEpH2wfSlT9kJJIPBoHdkNw8CCCCAAAIIIIAAAgggsIVA/aSai8z0l7AgICpPxucmNp06yIMAAggggMAICVBkzRHeRFb6TH60226rr+3t2F5vqPr6mmNM9S8islPvQ9vDJuLtELt6U/GqxyKreDsKH328vcnbUZhd7N1qbLXHrcNOaWu7+4Xsn41QkdULQ8Ph2nrx2TUisluf1H3E741TN+nIY9Tc2f2OI7bUfDq17ebEvT3Nlw/T/gqFubxSuRZZvbGy7gMWNZkeiyU8i62eXIqsXqeGhiM+6Ir+WUS9Qn0vjy0VlbPE5FsieoLXyEx+3BZL/CKzQz6LrN64kyaFAmlXfi8qvd7J6H0eReTrKlLr/X/nyyZ2w6qV2tTTMTGdY276puukPtbnaRP9tYr9puvz22OR1evfeQzwm2O/7qr8ot/Ppki8yjd6RuYu0U2/Vxy1q2k6ISIf7a2gmxlrLp/j3talp/tts8bzul4ajya8O387n76KrP31zeUzkN1m1apV+6fT6UWD6Uuf8hMIBALbqera8suMjBBAAAEEEEAAAQQQQGAoAvUNtX80Me80NJ5KFzCZF48lOv++igcBBBBAAIGREqDI2qe8vSUqz6j4/i+9ceNNmceL9tXNK56IL/0tMzmle4elVxRStce8o1l33/Xd25a9Pe4Adc3b9bpTb0XW7jm8I3V9VaO+KmJniNhBGbth3xC1h1zz/fEDu666q7fiby7FmXwXyjJ9wuHwdqqrTjSfnGWmn8koSnXGr65cM2FC7YLuY5V7s+19nK51cuUas3G3xOPx9/r7QA3FdKDFsZ5iGUiRdeKUL+5ctdF3m3dktYotcdOjjmlru9PbhbnVk2uR1eu4aZesnihmZ4vY57veq40i9oSo/lHSY//qWW5RbOvhGOZCvDteMfzxx9uP6npnjup6Z9IitthE/2QdHdd6n8f6STXfMOv8soJXZO3T5v0x9XwxO2xTvvaeiD5tIpe/u1KiOwR1/+7PpTdeld8NzZlzz396e596eY86dwWb2gJN+6+Kx+96ovPA7KxnoO9RLp/jzCky16WnImvnDt9R710nqieLyQMdVfLVzJ22Xe/SP0TEOxa7Zf3a0d+fP3/+Gm+O/vr29/nr6efJZHK8qqYG05c+5SdgZp+srq5+qvwyIyMEEEAAAQQQQAABBBAYikC4IXSXbPrCNQ8C18ejCQruvAcIIIAAAiMqUHFF1hHVZvKyEKirO2Jf9fsWiMgHRey59EY96tZbE2+WRXIVnkR9/ZFHmLreEbre8ciL1Pyh7LtWK5yooOknk8n3VLXr+OeCTsXgxS9wcjAYnFP8YRIhAggggAACCCCAAAIIDKdAuCHkfen8g8M5J3MVp4Cq/DQ2NzGzOKMjKgQQQACBShGgyFopK02eeRMITwo1icn1nQOaNK9eJWf1dERt3iZkoCELhEKhqlzWKNwQ+oGI/Kprwri4Y0/JZWf0kANkgE4Bx3Fe7tr9j0iFC6jqDwKBwP9UOAPpI4AAAggggAACCCCAQIbAlClTRq/b8PZ6UBDwBFT167G57X9EAwEEEEAAgZEUoMg6kvrMXXICncfD+qtuFpUaEUmJKxPj8cSDJZdIBQXsHW07avTaq8Vsdiy28I7eUt90T63vVhE5sKvNhfFo4tIKohrxVB3HuU9EDh3xQAigGASuDwaDHPtUDCtBDAgggAACCCCAAAIIFIlAQ8NRB7iSfrZIwiGMERZQ07pYrP2WEQ6D6RFAAAEEKlyAImuFvwCkPzCBuvqaM1X1DyLiN9X/bpvb/sOe7tsc2Ki0LpTAscceu/02226YZSJfEpGNZna5Tzp+EYvdtzpjTj1xcujjPrPZ3r23nb9u8qS5vhPb2u56o1CxMe7WAo7j/FNETsIGARFJBINB7lniVUAAAQQQQAABBBBAAIHNAifW19b71KKQIOAJqLkTYrG7n0ADAQQQQACBkRSgyDqS+sxdcgKhUGibcePk66a6j7g7XMhRskW/hBqeFGoUsytFdLuuaDd23rcqcp+Zjhe1I0TkA92ZmMhKn+lUvg05/GubTCavUtVvDv/MzFhsAmb2RnV19R7FFhfxIIAAAggggAACCCCAwMgJhBtqvieivx25CJi5mASqfBt2vfnm+98qppiIBQEEEECg8gQoslbempMxApUmoHWTQ4epK1eLyEH9JL/YJ77GaPSu+ysNqRjyXbly5Y9c1/15McRCDCMvEAgEtlPVtSMfCREggAACCCCAAAIIIIBAMQiEG2quEuGLucWwFiMdg6psjM1NjB7pOJgfAQQQQAABiqy8AwggUBECX/vaZ0Yte2vsYSJ2upoe9/7uVXtLVJ4R8V29OmW3JBKJdRUBUoRJplKpGWZ2XSFDe/nll2X58uWyceNGqa6ulr333lu22657k3MhZ2bsgQqY2Serq6ufGmg/2iOAAAIIIIAAAggggEB5CoQbam4X0WPLMzuyGqDAv+PRxIcH2IfmCCCAAAII5F2AImveSRkQAQQQQGAwAslksk5V44Ppm0ufBx54QN58880tmo4aNUoOPfTQzoIrT9EJnBwMBucUXVQEhAACCCCAAAIIIIAAAiMiEK6veUlU9x6RyZm0qARM7P626MLDiioogkEAAQQQqEgBiqwVuewkjQACCBSfwNtvv/3ZqqqqRwoRmbeD9cknn+xx6J133lkOP/zwQkzLmEMQUNUfBAKB/xnCEHRFAAEEEEAAAQQQQACB8hHQcEPILZ90yGRIAqo3xee2f3lIY9AZAQQQQACBPAhUTJH1/PPPf0NEds+DWUkMoapPlESgBIkAAkUhYGafLopAChTEnnvuKdtvv32vo59wwgkyZsyYAs3OsIMUuD4YDJ45yL50QwABBBBAAAEEEEAAgTISqKs7Yl/1+5aUUUqkMgQBU7mibW7iu0MYgq4IIIAAAgjkRYAia14YGQQBBBBAoJgF9tprL9lmm216DfGYY46RHXbYoZhTqMTYEsFgsLYSEydnBBBAAAEEEEAAAQQQ2FKgrqH2BBW7BRcEPAEzu6AttvAyNBBAAAEEEBhpgYopsp577rllvUtrpF8k5kcAAQTyIdDU1LTA7/cH8zFW5hivvvqqLFu2rMdht912Wzn++OPzPSXjDVHAzN6orq7eY4jD0B0BBBBAAAEEEEAAAQTKQKB+Uuj7ZvLrMkiFFPIioFPj0fa/5GUoBkEAAQQQQGAIAhVTZB2CEV0RQAABBIZJwHEc7+LUT+R7unfffVfuuusuSafTWw190EEHyUc+8pF8T8l4eRAIBALbqeraPAzFEAgggAACCCCAAAIIIFDCAuH60PWi0lTCKRB6HgVMpbZtbiKRxyEZCgEEEEAAgUEJUGQdFBudEEAAAQQKIZBMJuepakG2la5YsUKeffZZ8f7fe7zjg/fdd18KrIVYyDyNaWafrK6ufipPwzEMAggggAACCCCAAAIIlKhAuCF0r4gcVqLhE3a+BVx373j87lfyPSzjIYAAAgggMFABiqwDFaM9AggggEDBBFKp1FVm9s2CTSAia9eulY6ODhk7dmwhp2HsPAio6lcCgcDf8zAUQyCAAAIIIIAAAggggEAJC4QbaleIWHUJp0DoeRTYZvTOVTfddNPWR1XlcQ6GQgABBBBAIBcBiqy5KNEGAQQQQGBYBBzH+b4I9+wMC3YJTGJml1RXV/+oBEIlRAQQQAABBBBAAAEEECiQQH39Ubuapt8s0PAMW2ICKvJ6LJr4YImFTbgIIIAAAmUqQJE1Y2HNTFtbWw9R1Z+Y2c6u6x49Y8aM5EDW/rrrrvuY3+/3/kL4GBHZUUR8IuKKiPcfg7f7fL5Lpk+f/tJAxuypbXesInKBiByaMddGEXlLRObnOldzc/NYVb1IRCIiskvXfEtF5PKlS5dePXPmzI6hxkt/BBBAIBcBx3Emi8icXNrSpiIEYsFgsKEiMiVJBBBAAAEEEEAAAQQQ6FGgblIopCbt8CDgCZjY/W3RhRwdzeuAAAIIIFAUAhRZRaS1tXUbMztNRH4gIh/pWpknXdc9Mtcia9cYvxWRr3cVVntb4HXeLq1IJPL/VNUG8xY0Nzfvrqo3isgR/cy1UVWvEpGLIpGIN+9Wzw033LBLR0dHm4h8rpdYYt5xjb31H0z89EEAAQR6E3Ac51Mi8gRCCHQJvBIMBvdGAwEEEEAAAQQQQAABBCpXoL6+5humenXlCpB5poCJ/K0tmvgqKggggAACCBSDQEUXWWfPnv0B13XPM7MmEcm+nC/nIqu3q3TWrFm/NbNzMoqeXoHzdTN7UUQ+LiK7ZfzM29n608bGxp8N9CXoKoreJiKfzuj7roi8JiLe7tMDu3ajjur6uauqV06fPv3c7KJu127Yv4rIV0Rko5ldIyLefYijfD6fF1v37qFfNDY2/mSgsdIeAQQQGKjAihUrxvl8vpUD7Uf78hUIBALeaQvev+d4EEAAAQQQQAABBBBAoAIFwg01V4io93duPAh4ApfGo4kLoUAAAQQQQKAYBCquyJp1JPDRfewEzbnI2tzcfKyqesdbbt+1qHeIyNTGxsa3uxe5tbX1o2bW3HW0r/fL74jIcY2NjY/n+iJceeWVY7bffvu/qeqkrj7e7tRfLF269NLMI31bWlp2FpFru4qk3nHFa1X1tEgkssURnLNnz/5EOp2+U0S89i2RSGRGdyG2a2fuPBEJicjzVVVVoTPOOMM7hnjz09zcvL+qtorIFZFI5O+D3Zmba/60QwCByhBwHMf7vXOnysiWLPsTcF33sB133PH+/trxcwQQQAABBBBAAAEEEChPgfCk0Hyxzmu5eBAQET07Hm1nZzPvAgIIIIBAUQhUXJF11qxZ+7iue5+I7JqxAt7O0hdUdaWZHdz16zkVWbt2sd5kZid39XvMdd1jezpmuLW19cNm5t0h8WGvrZld19TU9LVc34Tm5ubDVfUWERknIh2qel4kErmip/5d96wu6D4GWFX/OX369CmZhdDW1tZTzWy2iGxQ1ZMjkYi3Q3bz09ra+k0z844bTpnZCU1NTQ90/zBrF+xSMzu2qalpca650A4BBBDoTSCVSj2U8XsxUBUuYGZnVVdXe18c4kEAAQQQQAABBBBAAIEKFKhvCL1mIntUYOqk3IOAmtbFYu3e34/yIIAAAgggMOIClV5kfU9E5qbT6V+ceeaZz7e0tPxORL7TtSo5FVlnz569XzqdXth1HHCHd/RwU1PTDb2tbHNz8yWqevFA5ugeq6Wl5TIROc/7ZzNb4vP5aiKRyJu9zdXS0uK19fp4zzN+vz80bdq0FRnjzRCR60RkjZmd1NTUND9zrJaWll5/3traepKZ/VlERvVV7B3xN5wAEECg5ARSqdRfzeyUkgucgAslcFUwGPxWoQZnXAQQQAABBBBAAAEEEChegfr6w8aajlpVvBES2XAL+MT9RDR699PDPS/zIYAAAggg0JNAxRVZr7vuur38fr93xO2fVfXPkUjEO3K38xlMkbW5uXmyqnr3mo4RkbfN7It97ehsbm6uVdVo1x2wW+0Q7es1bWlpiYtIXVeb2xsbG4/vp313kdRrttzn8x02ffr0lzLyHVSRteteWO+Y4YNEJKGqEzMd+aghgAACQxFIJpO/VNWLhjIGfctK4O5gMFhTVhmRDAIIIIAAAggggAACCOQkUDfpiwer+R/KqTGNKkKgY8O24+fNm0fhvSJWmyQRQACB4heouCJrX0syyCLrTFX9Sde4/e5+bWlp+aCI3CMiH+o68ndaJBL5SyFelYydqN7wy9Lp9OFnnnnmK91zDeC44NVm1tDU1OQddewVo38tIt8TkZU+ny88ffp07/hlHgQQQCAvAqlUaoZ3nHpeBmOQchBIBYPBYDkkQg4IIIAAAggggAACCCAwMIH6+tpGU2seWC9al7FAKh5N8OfDMl5gUkMAAQRKTYAia8aKDabImtWn392l119/fbXP57tLRD7pTa2qZ0cikbxf1u7dmdrS0jJbVU/35jGzBWvWrDnxnHPOWd+d8uzZsz+RTqe9Hak7e7XTSCQyo/vO1tbW1m3MbJ6IhDKPJp41a9Zhrut6O2rHi8gvGhsbuwvMpfbuEy8CCBSpQCqVOtL7PatIwyOsERBwXXfPHXfc8bURmJopEUAAAQQQQAABBBBAYAQF6ieFfme2+WqvEYyEqYtCQOXJ+NzEp4oiFoJAAAEEEEDAq/Gh8L7AIIust4nIcV2jDLjIKiJXNDY2fjff69Da2hruujN1nIisVdXTIpHInMx5vEJsa2urd9TxV0Rko5ldIyJXmdkon8/3MxFp6GrfWUzNLLyKyGOu6x47Y8aMZL5jZzwEEKhsAcdxPiwim3fdV7YG2XsCZnZidXX1rWgggAACCCCAAAIIIIBAZQmEG0LeRoXaysqabPsQiMejiXqEEEAAAQQQKBYBiqwZKzEcRVZvupaWlszCbN6KrDNnzqzaY489DvL5fOeLyGQR2UZEXFW9cvr06ed271LNfPm67ldtE5HP9fJSxlT1K96dq62trd8xM++o4PWq+uVIJMJfeBfLJ5k4ECgzgVQqlTYzX5mlRTqDFFDVCwOBwKWD7E43BBBAAAEEEEAAAQQQKFGBcEPoHRHZsUTDJ+w8C6jK/8bmJr6d52EZDgEEEEAAgUELUGTNoCvFImtWwTb7RVitqj+ePn36lT0VWLsbNzc3j1XVi0QkIiK7dP36UhG5fOnSpVfPnDmzo7W19SAz84rDu2cfLTzot4+OCCCAQC8CjuO8KCL7AISAJ2Bmf6murp6KBgIIIIAAAggggAACCFSOQF3dkR9Qv/t65WRMpv0JmNkFbbGFl/XXjp8jgAACCCAwXAIUWTOky6zImhaROX6//3vTpk17Yygv1JVXXjlm++23/5uqThKRV1W1NhKJvDqUMemLAAII9CXgOM58ETkGJQS6BJ4OBoOfQAMBBBBAAAEEEEAAAQQqRyA8qWaimHKKWuUseb+ZmsgpbdHE//XbkAYIIIAAAggMkwBF1gzoEi2y/qj7qF8z21FVDxCR8SLSfczmajM7p6mpadZg36nm5uapqtrq9VfVsyORyHWDHYt+CCCAQC4CqVTqGjP7ei5taVMZAsFgkP9mqYylJksEEEAAAQQQQAABBDoFwg2hH4jIr+BAYLOAawfH4wsfQQQBBBBAAIFiEeAvLDNWohSLrD29SLNnz/5EOp3+g4gc2vXzVWZ2SlNT07yBvnizZ8/+QDqdXiAi+4vIPFU9ybuftaWlxRv7tyIyQURGici7ItKuqhdEIpFFA52H9ggggECmQCqVusDMuIOT12KzgM/nO3j8+PH8YZp3AgEEEEAAAQQQQACBChGobwj92US4NqRC1juXNNevHb3D/Pnz1+TSljYIIIAAAggMhwBF1gzlcimyeim1trZuY2ZeUTXUleIjZnZUU1PT6lxfLDPTlpaWK1TVu1D+HRE5LhKJPDFr1qxzzMy7/8ArrmY/joh8tbGx8fZc56EdAgggkC2QSqW+ZGY3IYNAt4CZfau6uvoqRBBAAAEEEEAAAQQQQKAyBOobQk+ZyEGVkS1Z5iDwajya2CuHdjRBAAEEEEBg2AQosmZQD0eR9frrr6/2+Xx3icgnu6a+orGx8buFWPGWlpY6Efm7iGwrIt6xwQ1NTU3tuc41a9aso1zXnSMiO4jILxobG3+S8WvjRORFMzvb7/e/ZGbHmdlPRGQX7m3NVZh2CCDQm0AqlfqMmT2KEAIZArODweB0RBBAAAEEs6gtVAAAIABJREFUEEAAAQQQQKAiBDTcEHIrIlOSzFHAbo1HF56YY2OaIYAAAgggMCwCFFkzmAdZZP2diHyna5g7IpHIcapqva1edpG1647Tqwux2i0tLR8UkXtE5ENd45/Z2Nh4fS5zNTc3j1VVbzfqISLygFdE9XbBtrS0eEXbKSKyTFWPj0QiT3eP19raepKZ/VlExqjqWdzdmos0bRBAoCeBVCoVNLMkOgh0C5jZ89XV1d694zwIIIAAAggggAACCCBQ5gJ1k2s/qa79q8zTJL0BCKjoZbFo+wUD6EJTBBBAAAEECi5AkTWDeJBF1vNExDs613uedF33yBkzZvRaGLjuuuv28vv994rI7iLSoarTIpHIX/pbae/o3uuvv/4Do0aNGuO17ejocPqax2vTw67ZgRRZz1fVX3l3rfp8vpOmT5++4Nprrx0/atQobyfsp0Xk9sbGxuMz425tbd3Ndd2Fqrqfqs6KRCKR/vLi5wgggEBvAo7jvCkiuyKEQLdAIBDwvgDk3QHOgwACCCCAAAIIIIAAAmUsEJ5Uc7qY3lDGKZLaQAVUIvG5iVkD7UZ7BBBAAAEECilAkTVDdzBF1ubm5smq+ldv96aIrOi69/TJ3hatubn5WFX1juDdXkRSZnZCU1PTA/0t8mCOGc4q6HpT5FRkbWlpmeAVUUVkJzP7fWNj43e83blZMWx1zHHWz7cqwvaXIz9HAAEEMgUcx5kvIseggkC3gKoeFQgEvCP3eRBAAAEEEEAAAQQQQKCMBcL1octFpSDXa5UxW3mn5trB8fjCR8o7SbJDAAEEECg1AYqsGSs2mCJr1pG83l0R5zU2Nl7e24vQ3Nx8iape3PXzfne+do/j7WRtbW31Cp/dBYd5kUjkxL6OJs4q6OZ0J2tra+s2ZuYVgSeKyGK/33/UtGnT3vDioMhaah9v4kWgtAUcx/m1iHy/tLMg+nwKqOqFgUDg0nyOyVgIIIAAAggggAACCCBQfALh+prHRNXbBMCDQKfA+rWjd5g/f/4aOBBAAAEEECgmAYqsGasxmCKrV/ycNWvWTWZ2ctdQWxQmMxe7ubl5f1X1dmbt2fXrW+0G7evlaGlp+Z6IeEUHn4isUdUvRyKRW3vqk1Us9Zo80rXLdnVfc7S2tp5pZld5bcws0tTUdGN3e44LLqaPLrEgUP4CjuOcISKzyz9TMhyAwJxgMNj979sBdKMpAggggAACCCCAAAIIlIpAff1hY01HrSqVeIlzWARejUcTew3LTEyCAAIIIIDAAAQosmZgDabI6nWfNWvWYa7rxkUk2DXcPWZ2SlNT07Lu4VtbWz9qZn8XkYO6fu1tv99/9LRp057KXK/W1tZTzax7J+xbqhqORCKvem1mz579gXQ6vUBE9u/q44jI95YuXXrjzJkzO7rHaWlp2VlErhWRhq6C7EZVPTsSiVzX17vR2tr6YTPz7lz1/n/umjVrTjnnnHPWZ/ZpaWnxcpgiIstU9fhIJPJ0Ro4nmdmfu45O7nNH7wDeUZoigECFCjiO8ykReaJC0yftngVeCwaD3V9UwggBBBBAAAEEEEAAAQTKUCA8qWaimPa4qaAM0yWlnATs1nh04Yk5NaURAggggAACwyhAkTUDe7BF1q7drL81s3O6ipreqF5h83UzW9JVFPX+Utjbgdr5MzP7XlNTU+eO0cynpaVlhoh0F0OX+3y+w6ZPn/5Sd5vm5uaJqvo3ERmX0e9dEXlBVb2i7gFmtoeIjOr6uauqV06fPv3cvo4W7h6rpaXlSyJygao2ZRZQu38+a9aso1zX9Y4T9uZ/0czO9vv9L6XT6cNU9TIR2UVEXlXV2u7i8DC+z0yFAAJlJDBz5kzfd77znXQZpUQqeRDo6OjYfeedd/5PHoZiCAQQQAABBBBAAAEEEChCgXBD6L9F5MIiDI2QRkhARS+LRdsvGKHpmRYBBBBAAIFeBSiyZtAMtsjqDTFz5syqD33oQz83s++KyDZ9vHPrVHXm9OnT/6enomd/RVZv3NbW1s+Z2Z8ydrT2Np031+/+/e9//zhzp+tQPw/Nzc1nq6q327a7kJs5pLe79quNjY3e/bE8CCCAwJAEHMfxdvt3nwAwpLHoXDYCDcFgMFY22ZAIAggggAACCCCAAAIIbCFQ11Bzn4oeCgsCmwVUIvG5iVmIIIAAAgggUGwCFFkzVmQoRdbuYWbNmrWP67o/FJHjRGS3rt2rroi8KSK3+3y+SzJ3pma/EFlF1idd1z1yxowZyex2XlF3zz339I7J8HbPfkZExne16d5BO8fv918+bdq0Nwrx0rW0tHj/sfsbEfGO8/SKyt5u2nZVvSASiSwqxJyMiQAClSfgOI53BPnUysucjHsTMLNLqqurf4QQAggggAACCCCAAAIIlJ/Ascceu/2YbTd4f8fEg8D7Aq4dHI8vfAQSBBBAAAEEik2AImuRrUhzc/NMVf1JV1jzIpHIibkc81tkaRAOAgggkBeBVCp1gZldmpfBGKQsBMxsfnV1tfdFJh4EEEAAAQQQQAABBBAoM4G6SbVHqdmdZZYW6QxRYP3a0TvMnz9/zRCHoTsCCCCAAAJ5F6DImnfSwQ/Y3Nw8VlUXiMjnRMTb/XpeY2OjdywvDwIIIFCRAitXrjzedd15FZk8SfcmkAoGg0F4EEAAAQQQQAABBBBAoPwE6upDP1GVmeWXGRkNQeDVeDSx1xD60xUBBBBAAIGCCVBkLRjtwAdubW09ycy8ozG3FZHFfr//qEId9zvw6OiBAAIIDL/A22+/vXtVVVVBjj0f/myYMV8CPp9vv/Hjx7+Qr/EYBwEEEEAAAQQQQAABBIpDIDypdoGYHVkc0RBFcQjYrfHoQu/KNB4EEEAAAQSKToAia5EsybXXXjt+1KhRd3TtYt1oZpGmpqYbiyQ8wkAAAQRGTMBxnLdFZKcRC4CJi1EgEgwGZxVjYMSEAAIIIIAAAggggAACgxMITQ9tM9aR1SJSNbgR6FWOAip6WSzafkE55kZOCCCAAAKlL0CRtYjWsLW19aNm9gcRmR+JRH7FXaxFtDiEggACIybgOI53jDrfZB6xFSjKiW8IBoPTijIygkIAAQQQQAABBBBAAIFBCdRNCoXUpH1QnelUxgI6NR5t/0sZJ0hqCCCAAAIlLECRtYQXj9ARQACBShBwHMe7m/q7lZArOeYmYGavVVdX75lba1ohgAACCCCAAAIIIIBAKQjUNYQuVJH/LoVYiXEYBVz5WDyeWDSMMzIVAggggAACOQtQZM2ZioYIIIAAAiMh4DhORERaRmJu5ixeAb/fv/+4ceOWFG+ERIYAAggggAACCCCAAAIDEQjXh24VlYkD6UPbshdYE48mdij7LEkQAQQQQKBkBSiyluzSETgCCCBQGQKpVOozZvZoZWRLlrkKqOqZgUDg+lzb0w4BBBBAAAEEEEAAAQSKV2DKlI+PXrdh5xUiQkGteJdp2CNTkXti0cQRwz4xEyKAAAIIIJCjAEXWHKFohgACCCAwMgKPPvroqH322WfDyMzOrMUqoKp/CQQCU4s1PuJCAAEEEEAAAQQQQACB3AXq6488wtRdmHsPWlaCgKlc0TY3wfVBlbDY5IgAAgiUqABF1hJdOMJGAAEEKkkgmUw+p6ofq6ScybVvATP7T3V19e44IYAAAggggAACCCCAQOkL1E+qvcDMLi39TMggnwImOq0t2n5DPsdkLAQQQAABBPIpQJE1n5qMhQACCCBQEIFUKvVXMzulIIMzaCkLTAgGg0+UcgLEjgACCCCAAAIIIIAAAiL1DaE5JjIZCwS2EHD1wHi8/VlUEEAAAQQQKFYBiqzFujLEhQACCCCwWSCVSl1kZr+EBIFMATP7dnV19f+iggACCCCAAAIIIIAAAqUrEAqFqsaOlzdFZMfSzYLICyCwPh5NbFOAcRkSAQQQQACBvAlQZM0bJQMhgAACCBRKYOXKlSe6rttWqPEZtzQFzOzv1dXVXynN6IkaAQQQQAABBBBAAAEEPIG6utDh6pd70EAgS+CBeDRxKCoIIIAAAggUswBF1mJeHWJDAAEEEOgUWL169S4dHR3L4UAgS+DtQCCwq6oaMggggAACCCCAAAIIIFCaAuGG0HkicllpRk/UhRJQkati0cS3CjU+4yKAAAIIIJAPAYqs+VBkDAQQQACBggs4jvOyiOxV8ImYoKQEzOyL1dXV95ZU0ASLAAIIIIAAAggggAACmwXCDaF/iMjJkCCQKeCa23RL7O4WVBBAAAEEEChmAYqsxbw6xIYAAgggsFkgmUz+VVVPgQSBTAFVvTAQCFyKCgIIIIAAAggggAACCJSkgIYbQq+JyAdKMnqCLpiA+fRTbTe3P1mwCRgYAQQQQACBPAhQZM0DIkMggAACCBRewHGc74jI7wo/EzOUmEA8GAzWl1jMhIsAAggggAACCCCAAALefayTaw5RV+8HA4EsgXQ8mqhCBQEEEEAAgWIXoMha7CtEfAgggAACnQIrV678guu6D8CBQJaAs3Hjxj132WWXd5FBAAEEEEAAAQQQQACB0hIIN9R8T0R/W1pRE23BBVQeic9NHFzweZgAAQQQQACBIQpQZB0iIN0RQAABBIZHwMw0lUq5wzMbs5SSgM/nmzh+/PjbSilmYkUAAQQQQAABBBBAAAGRcEMoJiJhLBDIErg2Hk2chQoCCCCAAALFLkCRtdhXiPgQQAABBDYLpFKpB83s85AgkCVweTAYPBcVBBBAAAEEEEAAAQQQKB2B40764n+NTvtfEpFtSydqIh0OATX7Wiy28LrhmIs5EEAAAQQQGIoARdah6NEXAQQQQGBYBRzHuUJEzhnWSZmsFASeDQaDB5ZCoMSIAAIIIIAAAggggAACmwTCk2pOF9Mb8EAgW0DNnRCL3f0EMggggAACCBS7AEXWYl8h4kMAAQQQ2CyQTCZPVdUbIUEgW8Dv9x8xbty4e5BBAAEEEEAAAQQQQACB0hAITwrNEpNppREtUQ6jwNp4NLHdMM7HVAgggAACCAxagCLroOnoiAACCCAw3ALLly/fZ/To0S8O97zMVxICvwgGgz8uiUgJEgEEEEAAAQQQQACBCheYOHHimKrRa72jgj9Q4RSkv7XAgng0cTQwCCCAAAIIlIIARdZSWCViRAABBBDYLJBKpd4ys50hQSBL4OFgMMh9vbwWCCCAAAIIIIAAAgiUgEBdQ+0JKnZLCYRKiMMtYPrzeKz9/w33tMyHAAIIIIDAYAQosg5GjT4IIIAAAiMm4DhOXETqRiwAJi5aAVX9TCAQeLxoAyQwBBBAAAEEEEAAAQQQ6BQIN9T+VsS+BwcC2QJqMjEWS9yGDAIIIIAAAqUgQJG1FFaJGBFAAAEENgs4jvMjEfk5JAhs9Ydx1YsCgcCvkEEAAQQQQAABBBBAAIHiFgg3hJ4SkYOKO0qiGwmBjg3bjp83b96qkZibORFAAAEEEBioAEXWgYrRHgEEEEBgRAVSqdTRZnbHiAbB5MUq0B4MBo8s1uCICwEEEEAAAQQQQAABBETC4dAXxCcPYIFADwLPxqOJA5FBAAEEEECgVAQospbKShEnAggggECnwNtvvz22qqqKb7XyPvQo4Pf7Pzpu3LjF8CCAAAIIIIAAAggggEBxCtTVh36kyulExbk6IxuViV7XFm3/2shGwewIIIAAAgjkLkCRNXcrWiKAAAIIFIlAMpl8VlUPKJJwCKO4BM4JBoO/L66QiAYBBBBAAAEEEEAAAQS6BcL1oYSo1CCCwFYCKpH43MQsZBBAAAEEECgVAYqspbJSxIkAAgggsFkglUo1m1kjJAj0INAWDAbDyCCAAAIIIIAAAggggEDxCUyefNR+HW6ak2eKb2mKIqK0r2P/W2++d0lRBEMQCCCAAAII5CBAkTUHJJoggAACCBSXQCqV+pqZXVtcURFNkQhsGDNmzD7bbbfd60USD2EggAACCCCAAAIIIIBAl0B4Us23xfRKQBDoQeCdeDSxMzIIIIAAAgiUkgBF1lJaLWJFAAEEEOgUcBznkyLyLzgQ6EWgKRgMtqCDAAIIIIAAAggggAACxSUQrg/dKioTiysqoikGAROLtUUXNhRDLMSAAAIIIIBArgIUWXOVoh0CCCCAQFEJJJPJtaq6TVEFRTBFIWBm/1ddXX1KUQRDEAgggAACCCCAAAIIINApUF8f+oipvAAHAr0IXBiPJi5FBwEEEEAAgVISoMhaSqtFrAgggAACmwUcx2kXkRAkCPQg4Pj9/n3HjRu3Ah0EEEAAAQQQQAABBBAoDgGOCi6OdSjWKFyxI26JLrynWOMjLgQQQAABBHoSoMjKe4EAAgggUJICjuP8WER+VpLBE/RwCEwPBoOzh2Mi5kAAAQQQQAABBBBAAIH+BTgquH+jSm6xzeidq2666aZ0JRuQOwIIIIBA6QlQZC29NSNiBBBAAAERSSaTh6nqvWAg0IvAP4LB4BR0EEAAAQQQQAABBBBAYOQFOCp45NegyCN4KB5NfKHIYyQ8BBBAAAEEthKgyMpLgQACCCBQsgKO46wTkTElmwCBF0zAzLx3Y//q6uqlBZuEgRFAAAEEEEAAAQQQQCAnAY4Kzompghvp5fFo+7kVDEDqCCCAAAIlKkCRtUQXjrARQAABBDp3s96qqhOxQKAnATM7u7q6+mp0EEAAAQQQQAABBBBAYGQFOCp4ZP2LfXYTq2+LLowXe5zEhwACCCCAQLYARVbeCQQQQACBkhVYsWLFeT6f77KSTYDACypgZvOqq6tPKOgkDI4AAggggAACCCCAAAJ9CnBUMC9IfwLr147eYf78+Wv6a8fPEUAAAQQQKDYBiqzFtiLEgwACCCCQs0AqlfqsmT2ScwcaVpxAOp0+YKeddnq+4hInYQQQQAABBBBAAAEEikSAo4KLZCGKN4z74tHE4cUbHpEhgAACCCDQuwBFVt4OBBBAAIGSFkilUkkzC5Z0EgRfMAEzu6C6uprdzgUTZmAEEEAAAQQQQAABBPoW4Khg3pC+BFTlp7G5iZkoIYAAAgggUIoCFFlLcdWIGQEEEEBgs0AqlfqHmZ0MCQK9CNwdDAZr0EEAAQQQQAABBBBAAIHhF+Co4OE3L7UZ1Xw1sdhdd5da3MSLAAIIIICAJ0CRlfcAAQQQQKCkBZLJ5Nmq+r8lnQTBF1Sgo6PjczvvvPOjBZ2EwRFAAAEEEEAAAQQQQGArgbr62nNV7TfQINCLwPrVK2WHRCLRgRACCCCAAAKlKECRtRRXjZgRQAABBDYLpFKpCWb2GCQI9Cbguu5Pd9xxR46f4hVBAAEEEEAAAQQQQGCYBcL1oXtEhfs2h9m9hKa7JR5N1JVQvISKAAIIIIDAFgIUWXkhEEAAAQRKXsBxnDdEZPeST4QECiKgqo8GAoHPFWRwBkUAAQQQQAABBBBAAIEeBeomhw5XV+6BB4HeBMz0+22x9t8ihAACCCCAQKkKUGQt1ZUjbgQQQACBzQKO4/xJRE6DBIE+BGqCwSD3/PCKIIAAAggggAACCCAwTAL1k2p+Y6bnDtN0TFOKAq4cEo8nHizF0IkZAQQQQAABT4AiK+8BAggggEDJC6RSqbPM7A8lnwgJFExAVS8LBAIXFGwCBkYAAQQQQAABBBBAAIHNAhMnThxTNWbdc2K2NywI9CKwPB5N7IYOAggggAACpSxAkbWUV4/YEUAAAQQ6BRzH+aSI/AsOBHoTUNXnA4HAAQghgAACCCCAAAIIIIBA4QXqGkJfUZG/FX4mZihdAftLPLpwaunGT+QIIIAAAgiwk5V3AAEEEECgTAQcx3lRRPYpk3RIowACZnZidXX1rQUYmiERQAABBBBAAAEEEEAgQyDcEPIKrF8BBYHeBEzkW23RxFUIIYAAAgggUMoC7GQt5dUjdgQQQACBzQKO47SKyHRIEOhDoDkYDM5ACAEEEEAAAQQQQAABBAoncOKJh+/tq6p6TkTGFG4WRi51ATV3Qix29xOlngfxI4AAAghUtgBF1spef7JHAAEEykYgmUx+TVWvLZuESKQQAs6oUaMO2GGHHd4sxOCMiQACCCCAAAIIIIAAAiJ19bXnqtpvsECgD4HF8WjiowghgAACCCBQ6gIUWUt9BYkfAQQQQKBTYPXq1Qd2dHQ8DQcCfQmY2dnV1dVXo4QAAggggAACCCCAAAKFEQjXh+4RlcMLMzqjloeAtsaj7Y3lkQtZIIAAAghUsgBF1kpefXJHAAEEykzAcZxnReSAMkuLdPIrsCAYDB6d3yEZDQEEEEAAAQQQQAABBDyBusmhw9WVe9BAoB+BM+PRxPUoIYAAAgggUOoCFFlLfQWJHwEEEEBgs4DjON4f0pogQaAvAZ/Pd8j48eMfRAkBBBBAAAEEEEAAAQTyK1A/qeY3ZnpufkdltHITUNOPxmLti8stL/JBAAEEEKg8AYqslbfmZIwAAgiUrYDjOGeIyOyyTZDE8iKgqpcFAoEL8jIYgyCAAAIIIIAAAggggECnQDgc3k58q73ThT4MCQK9CZjY/W3RhYchhAACCCCAQDkIUGQth1UkBwQQQACBToEVK1bs4ff7XzKz0ZAg0IfAS4FA4ABV3YASAggggAACCCCAAAII5EegrqH2DBXjS6/54SznUS6JRxM/KucEyQ0BBBBAoHIEKLJWzlqTKQIIIFARAslkcp6qHl8RyZLkoAV8Pt9Xx48f/7dBD0BHBBBAAAEEEEAAAQQQ2EIg3BCKeRtaYUGgLwFTPbptbvsClBBAAAEEECgHAYqs5bCK5IAAAgggsFkglUqdZ2aXQYJAXwKqelMgEPgySggggAACCCCAAAIIIDB0gXD4yAnicx8b+kiMUOYC//7MpxN7z5wpbpnnSXoIIIAAAhUiQJG1QhaaNBFAAIFKEUilUhPMjD/cV8qCDz7PtN/vP2DcuHFLBj8EPRFAAAEEEEAAAQQQQMATqJ9U+0szuwgNBPoRmBWPJiIoIYAAAgggUC4CFFnLZSXJAwEEEEBgs4DjOF6RdQIkCPQloKoXBQKBX6GEAAIIIIAAAggggAACgxeYMuXjo9dt3PkZMdl38KPQsxIETHRaW7T9hkrIlRwRQAABBCpDgCJrZawzWSKAAAIVJZBMJi9T1fMqKmmSHbCAqj4SCAQOHnBHOiCAAAIIIIAAAggggMBmgXBD7akidiMkCPQjkPaJu1c0evdrSCGAAAIIIFAuAhRZy2UlyQMBBBBAYLPAypUrj3dddx4kCPQnoKrHBQKB+f214+cIIIAAAggggAACCCDQs0B9Q2iOiUzGB4G+BEzkzrZo4hiUEEAAAQQQKCcBiqzltJrkggACCCDQKfDss8+O3n333V8SkT0gQaAvAVW9NhAInIUSAggggAACCCCAAAIIDFygoeGIg1zxPTXwnvSoPAH7YTy68JeVlzcZI4AAAgiUswBF1nJeXXJDAAEEKljAcZzZInJGBROQeg4Cqvp2VVXVQTvssMPyHJrTBAEEEEAAAQQQQAABBDIEwvW1PxO1H4OCQL8CrhwSjyce7LcdDRBAAAEEECghAYqsJbRYhIoAAgggkLuA4zhegdUrtPIg0KeAqp4fCAR+DRMCCCCAAAIIIIAAAggMSEDDDaFnReRjA+pF40oUeD4eTRxQiYmTMwIIIIBAeQtQZC3v9SU7BBBAoGIFVqxYsYff73/JzEZXLAKJ5yrwVCAQ+LSqurl2oB0CCCCAAAIIIIAAApUuUF9fM8VU/17pDuSfi4BdHY8uPDuXlrRBAAEEEECglAQospbSahErAggggMCABJLJ5DxVPX5AnWhcqQLTgsHgDZWaPHkjgAACCCCAAAIIIDBQgfqG0BwTmTzQfrSvPAETmdIWTfyj8jInYwQQQACBchegyFruK0x+CCCAQAULpFKp88zssgomIPXcBe4MBoPH5N6clggggAACCCCAAAIIVK5AfX3tYaZ2b+UKkHnuArqqyufb++abF6zIvQ8tEUAAAQQQKA0BiqylsU5EiQACCCAwCIFUKjXBzB4bRFe6VKCAz+ebOH78+NsqMHVSRgABBBBAAAEEEEBgQALhhtA1IvL1AXWicWUKqETjcxOTKjN5skYAAQQQKHcBiqzlvsLkhwACCFS4gOM4XpF1QoUzkH4OAmb2l+rq6qk5NKUJAggggAACCCCAAAIVK1BXd8S+6td/ieh2FYtA4rkLqJ0Tn7vw97l3oCUCCCCAAAKlI0CRtXTWikgRQAABBAYhkEwmL1PV8wbRlS4VKKCqnwsEAo9WYOqkjAACCCCAAAIIIIBATgLh+tqfidqPc2pMowoXUNevut/cuXe9VOEQpI8AAgggUKYCFFnLdGFJCwEEEEBgk8DKlSuPd113Hh4I5CLg8/kuHz9+/Lm5tKUNAggggAACCCCAAAKVJjBx4sRxVaPXPikiH6603Ml3EAIqbfG5ifAgetIFAQQQQACBkhCgyFoSy0SQCCCAAAKDFXj22WdH77777t63ZvcY7Bj0qxwBVX3HzD4XDAZfrZysyRQBBBBAAAEEEEAAgdwE6upD31IVjn7NjYtWomfHo+1XA4EAAggggEC5ClBkLdeVJS8EEEAAgc0CjuPMFpEzIEEgFwFV/WEgEPhlLm1pgwACCCCAAAIIIIBAJQmEG2oeEtGDKylnch20wEa/yn5z5yb4AuugCemIAAIIIFDsAhRZi32FiA8BBBBAYMgCyWTyVFW9ccgDMUClCDwXCAQ+r6rvVkrC5IkAAggggAACCCCAQH8C9fU1U0z17/214+cIdAqoRONzE5PQQAABBBBAoJwFKLKW8+qSGwIIIIBAp0AymRzv8/kWm9mukCCQi4Cqfj0QCPwxl7a0QQABBBBAAAEEEECgEgTCDaGYiHC/ZiUsdh5y9P5MFZvbzp+p8mDJEAgggAACxStAkbV414bIEEAAAQTyKOA4TrOINOZxSIYqb4GFwWAwVN4pkh0CCCCAAAIIIIAAArmPssUEAAAgAElEQVQJhCfX1ohridxa06rSBcxknV/d/aLRu1+rdAvyRwABBBAobwGKrOW9vmSHAAIIINAl4DjOSSLyT0AQyFXgnXfeOHPffQ+8Ptf2tEMAAQQQQAABBBBAoFwFwvWh60WlqVzzI688C6jNic9deHKeR2U4BBBAAAEEik6AImvRLQkBIYAAAggUQuCFF14Ys9NOOy0WkQ8VYnzGLB+B1e8mly5a9NDLb694Y/3UU84/vnwyIxMEEEAAAQQQQAABBAYucOKk2s/4zB4deE96VKyAyoz43IR3mhQPAggggAACZS1AkbWsl5fkEEAAAQQyBVKp1FVm9k1UEOhJIOm8uXjRogffXOH859MiMs5ro6oTTz/1otsQQwABBBBAAAEEEECgUgXC9TXXiurXKjV/8h6wwLuj/On95sy55z8D7kkHBBBAAAEESkyAImuJLRjhIoAAAggMXiCZTJ6gqrcMfgR6lqPAm8tfeWrxC4+uXLXqncO9umpWjnPOmHoxx1yV48KTEwIIIIAAAggggEC/Auxi7ZeIBtkCpn+Px9q/AgwCCCCAAAKVIECRtRJWmRwRQAABBDYLpFKpRWa2PyQIvPb6okdeePGxjjXvrTqkLw0TPWba1IvuRAwBBBBAAAEEEEAAgUoTYBdrpa14HvJVicTnJmblYSSGQAABBBBAoOgFKLIW/RIRIAIIIIBAPgUcx/mNiJybzzEZq7QEXnzlyftfeumJ0Rs2rP1sLpGbyd+nnXYx38TOBYs2CCCAAAIIIIAAAmUjwC7WslnKYUvERFaO8m3Y7+ab739r2CZlIgQQQAABBEZQgCLrCOIzNQIIIIDA8AukUqkjzWzB8M/MjCMp4Lrp9AsvPnrfK/9+JrBx44ZPDDSWtJuujZz+48RA+9EeAQQQQAABBBBAAIFSFWAXa6mu3AjGbfrXeKz91BGMgKkRQAABBBAYVgGKrMPKzWQIIIAAAsUg4DjOv0Tkk8UQCzEUVmDDhrWp55c8/K83Xl+8e9pN7zeE2W48Y+rFpw2hP10RQAABBBBAAAEEECgZAXaxlsxSFVWgqnJ6bG7iz0UVFMEggAACCCBQQAGKrAXEZWgEEEAAgeIUSKVSl5jZxcUZHVHlQ+Ddd1PLFi95ePGy5S9/RMw+mI8xTd0vTjv1R/fmYyzGQAABBBBAAAEEEECgmAXYxVrMq1O0sb2zzegx+9900+3Joo2QwBBAAAEEEMizAEXWPIMyHAIIIIBA8QusWLHiUJ/Pd1/xR0qEAxVwVr714qJFD73+TvL1T4hJ9UD799VeTWafftrF0/M5JmMhgAACCCCAAAIIIFBsAuxiLbYVKY14TK2lbe7CptKIligRQAABBBDIjwBF1vw4MgoCCCCAQIkJJJPJB1X18yUWNuH2IvDOO689/fySh5Kp1NuHiMjogkH55AtnfPXihwo2PgMjgAACCCCAAAIIIDDCAuxiHeEFKNHp1bQhFmuPlWj4hI0AAggggMCgBCiyDoqNTggggAACpS7gOM6PReRnpZ5Hpcf/+rIljy154bF1a9akDhsmi+Yzpl48Y5jmYhoEEEAAAQQQQAABBIZVgF2sw8pdTpMtikcTHyunhMgFAQQQQACBXAQosuaiRBsEEEAAgbITSKVSE8zssbJLrEISenXp0w+88OITvnXr1gz7bmS/6GenTr2Id6dC3jXSRAABBBBAAAEEKkmgrqH2jyp2ZiXlTK55Ebg0Hk1cmJeRGAQBBBBAAIESEqDIWkKLRagIIIAAAvkVcBwnISI1+R2V0QolYGbywouP3fPyq0/tsHHj+k8Xap7+xjWR1mlTL27srx0/RwABBBBAAAEEEECglATqJtccoq7eX0oxE2txCJjPDm27eeEDxRENUSCAAAIIIDB8AhRZh8+amRBAAAEEikwgmUyer6r/U2RhEU6WwIYN69cseeGRR5a+sWiXdMfGA4oBKO2mayOn/9gr0vMggAACCCCAAAIIIFAWAuFJoT+JyWllkQxJDJuAitwTiyaOGLYJmQgBBBBAAIEiEqDIWkSLQSgIIIAAAsMrsGLFigN8Pt+zwzsrs+UqsHbd6uXPL374uf/856UPu256r1z7DUc7VfnH6adePGU45mIOBBBAAAEEEEAAAQQKLRCefOSR4roLCj0P45elwPnxaOLXZZkZSSGAAAIIINCPAEVWXhEEEEAAgYoWSCaTt6nqcRWNUGTJr1r1ziuLXnj4lbeWLz3QxHYpsvDeD0d99WecemG8aOMjMAQQQAABBBBAAAEEchQIN4T+ISIn59icZgh0C6Qt7X6sre3uFyBBAAEEEECgEgUoslbiqpMzAggggMBmgWQy+U1VvQqSkRd4Z8Wy5xYteegtx3nzYBHZbuQj6jsCM5k/7bSLKdAX+0IRHwIIIIAAAggggECfAvX1tSeaWhtMCAxUwERubosmThpoP9ojgAACCCBQLgIUWctlJckDAQQQQGBQAqtWrdrJdd1nzGzXQQ1ApyELvLn8lccXL3n43VWrkyV3j4+Knnb61ItuHDICAyCAAAIIIIAAAgggMEIC4YbaW0TshBGanmlLWEBNpsdiidklnAKhI4AAAgggMCQBiqxD4qMzAggggEA5CDiOc6WIfLsccimlHP699PmHXnz58fR77606tJTizor1gTOmXlzK8ZcwPaEjgAACCCCAAAIIDFWgriH0JRW5aajj0L8iBZb7VT46d24iVZHZkzQCCCCAAAIiQpGV1wABBBBAoOIFVq1adXg6nb6n4iGGCeCll/91z4sv/2vbDRvWfnaYpizsNKbfOOO0i64p7CSMjgACCCCAAAIIIIBA/gXCDaF2EQnlf2RGLHsBsz/GYwu/XvZ5kiACCCCAAAJ9CFBk5fVAAAEEEEBARBzHuUNEjgajMAKum163+IVHHnz138/s1NGx8cDCzDJCo6o8s3bshs9/PTzzvRGKgGkRQAABBBBAAAEEEBiwQP2k0Glm8qcBd6QDAiJioie2RdtvBQMBBBBAAIFKFqDIWsmrT+4IIIAAApsFVqxYcabP5/sjJPkVWLfuvRWLX3j4ydeXLdnTTac/kt/Ri2c0Vb3g9FMvuqx4IiISBBBAAAEEEEAAAQT6Fgg3hB4QkS/ghMAgBJ6JRxMHDaIfXRBAAAEEECgrAYqsZbWcJIMAAgggMFiBZDI5XlWfEZE9BjsG/d4XePddZ+nzix96cfnyVz9mYv9V9jYmS6t8dvCpp/5wednnSoIIIIAAAggggAACJS9w2VU/+f3d8xd+q+QTIYERErBfxqMLfzhCkzMtAggggAACRSNAkbVoloJAEEAAAQRGWsBxnN+IyLkjHUcpz59a+dai559/cNk7yTe8+1bHlXIuA41dRX55+tSL+YuGgcLRHgEEEEAAAQQQQGBYBR56/s4dO3zugtTbztrb5962zSsvvPKpYQ2AyUpfwLWD4/GFj5R+ImSAAAIIIIDA0AQosg7Nj94IIIAAAmUksHLlys+7rvtgGaU0bKm89da/n1y05OHUylXvHCEilfrfF2vEb18445QfejuieRBAAAEEEEAAAQQQKEqB+xfP/38i+tPu4N549fV7bv3nLbu9s/ydfYsyYIIqLgGTtngsES6uoIgGAQQQQACBkRGo1L8EHRltZkUAAQQQKHqBVCp1i5mdUPSBFkmAr7+x+OElLz6+cc2a1GFFEtKIhqGi158+9aIzRzQIJkcAAQQQQAABBBBAoBeB+567/UDx610quvMWTczeW/Lckodv/fstH1u7du2uACLQq4DaGfG5C/+EEAIIIIAAAghU7k4T1h4BBBBAAIEeBRzHmSYis+DpW+ClV5667+VX/jVq3bo1B2O1pYBrdvT00364ABcEEEAAAQQQQAABBIpN4P5F8/8gqmf1Fpebdpc9/uDjL9wRve0QER1dbPETz4gLvNixYdsD582bt37EIyEABBBAAAEEikCAnaxFsAiEgAACCCBQPAJmtu3KlSufMbO9iyeq4ojEzNJLXnzsnpdffbK6Y+OGTxRHVMUXharETj/14obii4yIEEAAAQQQQAABBCpZ4N7nbj/G5/fNz8Vg/foNi++/6563H2x/8PBc2tOmYgQuiUcTP6qYbEkUAQQQQACBfgQosvKKIIAAAgggkCWQTCZ/pao/AGaTwMaN61OLljz8+GuvP79HOp3eD5f+BVxXT51++kV/7b8lLRBAAAEEEEAAAQQQGB6B+5bcEVWT+oHMtmb1u4/f2bag47knnuEEm4HAlWlbNf8nY7EFT5VpeqSFAAIIIIDAgAUosg6YjA4IIIAAAuUukEqlJpjZY+WeZ3/5vffe6jcWLXlo0X/efHk/101/sL/2/DxDwOShM067+AuYIIAAAggggAACCCBQDAL3L77jDBGZPdhY3ln+9gO333z7Dktf/vdBgx2DfiUv8M94NPGlks+CBBBAAAEEEMijAEXWPGL+f/buBLrK+tr7+N7nhEHrUO3VVu1tva0ScLa0KokDYALigMN95WpCgra+TteqtXUg6Gt6S4JW761z1Wo1oxavSBLGJJAAkoCzIJAEcEQZRMKkgSTn7HcdQKrIkOEMz/A9a3V1LfP8//u3P/8ntLp9nsNWCCCAAALeEWhubp4oIr585evGTV8sXdxQ/8nnaz85RUwO9c6pxrcTE7t1VOaYh+NblWoIIIAAAggggAACCHxboGbR+AN69Th0lpj9ors2H3/w8eypL03+8bq16/h6le5ium296n9UTKwZ77bY5EUAAQQQQCCWAgxZY6nL3ggggAACrhVYt25dhqqWuLaBLgT/Yt2nCxY3zG/esH71ABPp2YUtWPJNAZMPJNzjjOzs29cAgwACCCCAAAIIIIBAogTqGqvuEpFx0atvGxsWNLw19eUpJ2xp2fIv0duXnRwssKiirPYEB+cjGgIIIIAAAgkRYMiaEHaKIoAAAgg4XcDMkjZs2PCemSU7PWt383226v3XG5vmb928ef2Z3d2L9d8WUJH8rMycMbgggAACCCCAAAIIIJAIgVmLK49NCspcFT0s2vVD7aFP3qh78/2ZkyrPEtFAtPdnPycJ6L0VZTX/5aREZEEAAQQQQMAJAgxZnXAKZEAAAQQQcKRAc3Nz5G8i73FkuCiE+njFkrlNTW8mtWzZdHoUtmOL3Qt8KUE7I/uKMe8BhAACCCCAAAIIIIBAvAXmNlY9riI3xrJu69ati2dXzW5+ffZrqbGsw94JEwhJWE6oqKhtSFgCCiOAAAIIIOBQAYasDj0YYiGAAAIIJF5g06ZNJ7S3ty9MfJLoJli67K1Z73/w7sGtbVtOie7O7LZbAdW/Z2eM/g06CCCAAAIIIIAAAgjEU2DOkqqBwYDUxKvmxvWb3pwxqSrcsGDJr+JVkzpxEDB9oaK8JiMOlSiBAAIIIICA6wQYsrruyAiMAAIIIBBPgfXr1483s8vjWTMWtdpDbZsbG19//eNPFv+oPdTWLxY12HOvAv+enZkzASMEEEAAAQQQQAABBOIlMLepqkxNhser3td11qxcXTf95ekHr/j4k+PjXZt6MRAI6CUVr9SUxWBntkQAAQQQQMD1AgxZXX+ENIAAAgggEEuB5ubmy0Tk5VjWiOXeW1tbVi1uqF/82WfLfhYOh46OZS323qvA6+u/WHnWzTc/uhUnBBBAAAEEEEAAAQRiLTC3oeoGVXki1nX2tv+Hyz6cNfXlKUev/6L5p4nMQe1uCKi+VTGxpn83dmApAggggAACnhZgyOrp46U5BBBAAIFoCDQ3N88XkdOisVe89ti0ef37DY31H65a89GJYnZYvOpSZy8CKvdmZ+REvueXDwIIIIAAAggggAACMROY01T9sySTWSb245gV6eDGFg43L35n8bvTXpl6SuvW1u93cBmXOUfgroqy2vudE4ckCCCAAAIIOEuAIauzzoM0CCCAAAIOFGhubr5ZRB52YLTvRFq3btWiJU3zPl+3bmVkKLy/GzL7KGNLWPSsqzJHv+mjnmkVAQQQQAABBBBAIM4CdY3Vz4jYb+Jcdq/l2tvbP3x9zmsf106tOdtJuciyNwH9SsKhEyoqZn+AEwIIIIAAAgjsXoAhK3cGAggggAAC+xBYv379IWa2UESOcirW6s8/frOhcf5XGzeuPcupGcklYib/O2pkjuu/45ezRAABBBBAAAEEEHCmQF1D5eWiOt6Z6US2tGx5b/b02o1v1r2Z4tSM5NohYPJsRXntNXgggAACCCCAwJ4FGLJydyCAAAIIINABgfXr199vZnd04NK4XvLJisZ5TUtfl69aNp0R18IU67JAQOWqkRk5BV3egIUIIIAAAggggAACCOxGYN7SKQeFwkmzVfRkpwNtWLfh9epJVYGm9xr5vk+HHpZa4Jzy8pmzHRqPWAgggAACCDhCgCGrI46BEAgggAACThdYt27diaq6wCk53/9gwZxl77/1va1bW37hlEzk6LBAQ5K2npWRkbu2wyu4EAEEEEAAAQQQQACBfQjUN1XfZ2Z3uglq1aer5lZOnHbopx992s9NuT2fVaWsYmLtJZ7vkwYRQAABBBDopgBD1m4CshwBBBBAwD8C69atK1HVjER1bBbe0tj0+rwPPnzvsPZQ6/GJykHdKAiY/Xf2yDF/iMJObIEAAggggAACCCCAgMxbVj0oHLKZbqQwsdD7jR+8Ov3lKT/fsH7Dj93Yg9cyq+m/l5fXTPBaX/SDAAIIIIBAtAUYskZblP0QQAABBDwrsGHDhvPC4fDUeDfY2rplbUPT/IUrPm36SSjU/vN416debAQ0oIOyrhxdG5vd2RUBBBBAAAEEEEDATwJ1jVXVInKum3s2s88XvrFgUWXZ9F+2tbYd4OZeXJ59bkVZ7Zku74H4CCCAAAIIxEWAIWtcmCmCAAIIIOAVgebm5shQ7Jx49PPVVxs/Wtww7/1Vq9/va2ZHxKMmNeIqMD07M+e8uFakGAIIIIAAAggggIDnBOoaqm4XlT97pbH2tvbl82bVfzancvZZXunJTX2o6nXlE2uedlNmsiKAAAIIIJAoAYasiZKnLgIIIICAKwXWr19/jZn9LZbhN2z4vGFJw7xVa79Y8QsTOSiWtdg7wQImv8semfNQglNQHgEEEEAAAQQQQMClAnXLq06UkMwWk++7tIU9xm75quXdWdNqWt6e9/YZXuvNwf00/uAQOeX552u3ODgj0RBAAAEEEHCMAENWxxwFQRBAAAEE3CBgZsH169c3ikjUX9u7du2n7yxurN+0YcPnkVcz8b/Rbrghup9xfUhs0NWZY97p/lbsgAACCCCAAAIIIOA3gbmNVS+qyH94ue/1X6yfX1VW2WtZw9JTvNynM3rTMRVlNfnOyEIKBBBAAAEEnC/AP8B1/hmREAEEEEDAYQJffPFFbiAQuDdasT5buey1xqbXQpu/3DAgWnuyj6sEJmZn5lzqqsSERQABBBBAAAEEEEi4wNyGqqtV5e8JDxKnAJ9+/NmrlROnHb5qxco+cSrpqzImti4odkpZ2exPfNU4zSKAAAIIINANAYas3cBjKQIIIICAPwWam5t/qqoNZta7OwIffLiwbvn77/Rs2bL5l93Zh7UeEOC1wR44RFpAAAEEEEAAAQTiJ1C/ZOrRFuhRI2JHx69q4iuZ2NZli5fNq3xlavLGDZt+lPhEHkpg8lBFee3vPNQRrSCAAAIIIBBzAYasMSemAAIIIICAFwWam5sj38t6TRd6CzUtfX3uBx8uPKS1beuJXVjPEm8K8Npgb54rXSGAAAIIIIAAAjERqG+qfs7MrorJ5i7YNBwOr1rw+rsNVWWVp7e3t+/ngsiOj6gW/kV5+ey3HR+UgAgggAACCDhIgCGrgw6DKAgggAAC7hFYt25dqqq+2tHE7aG29Q2N89/9+OMlR4bC7cd2dB3X+UqA1wb76rhpFgEEEEAAAQQQ6JrA3CWVV2lAn+vaam+tamtra5pXU7/61eo5Z3mrszh3Y1JcUV6bFeeqlEMAAQQQQMD1AgxZXX+ENIAAAgggkCiBdevWTVXV8/ZWv2Xrl582LKlf+tnK5ceELfzjRGWlrksEeG2wSw6KmAgggAACCCCAQGIE/Pqa4H1pf7n5q7drp9a0LXj9ndP2dS0//66Amg0pL59VhQ0CCCCAAAIIdE6AIWvnvLgaAQQQQACBnQLr168fYWb/2B3Jpk3rli1urF+xZs0nJ4vYIbAh0EEBXhvcQSguQwABBBBAAAEE/Cjg99cE7+vM161dV19dVvm95Y3LT9rXtfx8p8C0irLaYXgggAACCCCAQOcFGLJ23owVCCCAAAII7BRobm5eICI7v1v1i3WfvbekYX5z8/pVZ4hID6gQ6IIArw3uAhpLEEAAAQQQQAABrwvwmuCOn/CKjz6dXfnK1KNWf7b65x1f5dMr1TIqJs56wafd0zYCCCCAAALdEmDI2i0+FiOAAAII+F2gubn5NhH571WrP3izoXH+1k2bm1P8bkL/URDgtcFRQGQLBBBAAAEEEEDAOwK8JrgLZ2nyZeN7Da9XlVcet2nDpsO7sIMflrxRUVb7Kz80So8IIIAAAgjEQoAhayxU2RMBBBBAwDcCs2ZN6Lf6ixUFW1o28zemvjn1uDTKa4PjwkwRBBBAAAEEEEDAHQK8Jrjr52Th8Iq35r31/oyK6gGhUIi3DX2D0kxumFRe+2TXdVmJAAIIIICAvwUYsvr7/OkeAQQQQCAKAoUl+X8SkbujsBVbIPBNgSnZmTkXQIIAAggggAACCCDgbwFeExyd829tbV1SP6N+XV3Nq6nR2dH1uyz87Ieb+r/59Jttru+EBhBAAAEEEEiQAEPWBMFTFgEEEEDAOwKFhX/6NwkEXxeVH3inKzpxgoCK5mZljv6jE7KQAQEEEEAAAQQQQCD+ArwmOPrmmzdtfrN2ak144RsLfP02IjO5dVJ57cPRF2ZHBBBAAAEE/CPAkNU/Z02nCCCAAAIxFCgozvuzqt4ewxJs7V+BC7Izc6b4t306RwABBBBAAAEE/CvAa4Jjd/Zr13wxt6p8+vc/bPrg+NhVcebOJta0uaf2r32pdrMzE5IKAQQQQAABdwgwZHXHOZESAQQQQMDhAkVF9ydbIPS6iBzo8KjEc5uAyrtJ0jMtI+MPa90WnbwIIIAAAggggAACXRfgNcFdt+vMyk/e/3hW5cTpP12zas3RnVnn5mvN9M5J5TV/dnMPZEcAAQQQQMAJAgxZnXAKZEAAAQQQ8IRAUcm4h0zsFk80QxPOElD5W3ZGzrXOCkUaBBBAAAEEEEAAgVgJ1C2vOlHbtdLEfhSrGuz7LYENDQuWvF05cfpJX27+8lAv25jIR209e/1i+kvT13m5T3pDAAEEEEAgHgIMWeOhTA0EEEAAAV8IFJTmnaSmkadZe/qiYZqMr4DJtdkjc/4W36JUQwABBBBAAAEEEEiEQF1D1TRRGZqI2n6uGQ6FPnqz/s2PaibPPDMUCgW8aGEm90wqrx3rxd7oCQEEEEAAgXgLMGSNtzj1EEAAAQQ8LVBYkvdXEb3e003SXIIEbK2Gg2lZWXe9m6AAlEUAAQQQQAABBBCIg0B9U/V9ZnZnHEpRYg8CrVu2vjd35txN82rrB3gMaWVrMNR/+oQ5Kz3WF+0ggAACCCCQEAGGrAlhpygCCCCAgFcFCl8Y+0sJByJPs/JBIBYCU7Izcy6IxcbsiQACCCCAAAIIIJB4gbqmyivFtDTxSUgQEdi0cdNrtVNqgu+9tbC/F0RMZeykibX3eKEXekAAAQQQQMAJAgxZnXAKZEAAAQQQ8JRAQUn+31Xkak81RTOOEbCw/XFU1phcxwQiCAIIIIAAAggggEBUBGYvmnJcj6Se003sx1HZkE2iJvD5ys9frZpU9YOPln7QL2qbxnkjE1sXDgZ/MWXCzI/iXJpyCCCAAAIIeFaAIatnj5bGEEAAAQQSJfB8cX5qQOXVRNWnri8ELsjOzJnii05pEgEEEEAAAQQQ8IlAXWPVJBHhrSUOPu+Pln84q3LitJ+tXf3Fvzo45m6jmdqfJ02cxWuo3XZw5EUAAQQQcLQAQ1ZHHw/hEEAAAQTcKlBYkl8sIpluzU9uxwss0LCdl5U1hu9ScvxRERABBBBAAAEEENi3QH1T1VgzGbPvK7ki4QImXyxesGRh1cRpp3715VcHJzxPxwJsDgWC/ae8MqOpY5dzFQIIIIAAAgh0RIAha0eUuAYBBBBAAIFOChSU5A1S0ZmdXMblCHRG4B/ZmTlXdGYB1yKAAAIIIIAAAgg4T6CuofJyUR3vvGQk2ptAqL39/Tfq3vi0ZvLMs8zM0Vim8vCkibW3Ojok4RBAAAEEEHChAENWFx4akRFAAAEE3CFQVJr/kpn8H3ekJaUrBVTuzc7I+S9XZic0AggggAACCCCAgMxZUt0nGJDpInY0HO4U2Nqy9d25M+a0zJ89/wyHdtAWknD/KWWzFzo0H7EQQAABBBBwrQBDVtceHcERQAABBJwuUFhy31CR8DSn5ySf2wV0RHbm6Jfc3gX5EUAAAQQQQAABPwrUNVZNFJGL/di713reuH7j/JopM3otfmfxKU7qzUSenFRWe4OTMpEFAQQQQAABrwgwZPXKSdIHAggggIAjBYpK88vMZLgjwxHKIwK6QkLhYdnZY97zSEO0gQACCCCAAAII+EKgvrEq10Tu9UWzPmpyzcrVc6rKKg//+P2Pkx3QdkiCgdMqJsx8ywFZiIAAAggggIDnBBiyeu5IaQgBBBBAwEkCxcV5w8KqU5yUiSyeFKh6f2nrebm5uWFPdkdTCCCAAAIIIICAxwReXVJ1WSAgL3usLdr5WsCk/cPlH8ytnDjt2C/WrDsycTD6aEVZzc2Jq09lBBBAAAEEvC3AkNXb50t3CCCAAAIOECgsyS8RkQwHRCGCtwUeyc7MucXbLdIdAggggAACCCDgfoH6pqp+ZjpVxH7q/m7oYG8CZrZm8WMpSz0AACAASURBVDuLFleVVf6q5auW78VZa5OE5bSKitqGONelHAIIIIAAAr4RYMjqm6OmUQQQQACBRAkUlOYPUJO6RNWnrn8EVOX6rIycp/zTMZ0igAACCCCAAALuE6hrqJomKkPdl5zEXRVob29b+ubcN1fNnDzjrK7u0YV191eU1d7VhXUsQQABBBBAAIEOCjBk7SAUlyGAAAIIINAdgaLivMdN9cbu7MFaBDog0BKWwHlXZd41uwPXcgkCCCCAAAIIIIBAnAXqmqr+Iia3xrks5RwisKVlyzuvVs3e+vqrr58e40irQ8HA6VMmzPwoxnXYHgEEEEAAAV8LMGT19fHTPAIIIIBAvARKS/P7tpvMF5GD4lWTOv4UUJE327bKsF//OudzfwrQNQIIIIAAAggg4EyBuqbqa8WMt44483jimmpD84Z5MybP2K9xwZKTY1NY760oq/mv2OzNrggggAACCCDwtQBDVu4FBBBAAAEE4iRQWDpurJiNiVM5yvhboCQ7M2ekvwnoHgEEEEAAAQQQcI7A/Mbqs0JmkdcE7++cVCRJtMDqz1bNqSyr+tGKDz4+NopZPmjvGTp96ktz+Jcuo4jKVggggAACCOxOgCEr9wUCCCCAAAJxEnjuuT//KNijfb6o/CROJSnjYwEVzc3KHP1HHxPQOgIIIIAAAggg4AiBNxpr/qVVQ9PErL8jAhHCWQKqLR82vT9/+itT+61b2/zDKIS7vaKs9sEo7MMWCCCAAAIIILAPAYas3CIIIIAAAgjEUaCoJP8PJvJAHEtSyscCKjoyK3N0iY8JaB0BBBBAAAEEEEi4QH1jdZGJ8ZaRhJ+EswOY2WeL317UVFk2/YwtLVt6dzHte717yoCXXqrd3MX1LEMAAQQQQACBTggwZO0EFpcigAACCCDQXYEpUx7ptXb95vliEqPv3uluQtZ7ScDE1mlIz8/Ozol8HzAfBBBAAAEEEEAAgTgL1DdW55hYXpzLUs7FAu3t7Y2vz3nt89qpNWd2vg39z4qymic6v44VCCCAAAIIINAVAYasXVFjDQIIIIAAAt0QKCjKu0YD+rdubMFSBDouoDK/d1Lv80eMuG1dxxdxJQIIIIAAAggggEB3BV5dUnVZICAvd3cf1vtToOWrlrdfrZrd+sbcN07vmIC91v/UQQNyc3PDHbueqxBAAAEEEECguwIMWbsryHoEEEAAAQS6IFBYkl8rIud0YSlLEOiKQEl2Zg6vqOuKHGsQQAABBBBAAIEuCNQ3VfUz06ki9tMuLGcJAjsFNjSvr59RMeN7je81nLQ3FhP79aSyWc9BhwACCCCAAALxE2DIGj9rKiGAAAIIILBToKh03L+b2f9CgkC8BFQ0Nytz9B/jVY86CCCAAAIIIICAnwXqGqqmicpQPxvQe3QFVn26anblxOlHffrRip/vZufairLaQdGtyG4IIIAAAgggsC8Bhqz7EuLnCCCAAAIIxEigsCT/FRG5JEbbsy0C3xFQ0ZFZmaNLoEEAAQQQQAABBBCInUBdY/VjIvafsavAzn4VMJPNHzQtf6Ny4vTjm79oPuxrBxO5YlJZ7T/86kLfCCCAAAIIJEqAIWui5KmLAAIIIOB7geeL884NqFb7HgKAuAmY2DoN6fnZ2Tnz41aUQggggAACCCCAgI8E5jZW/l5FH/RRy7SaAAGz8IoFby5YPqO8OmVry9bqivLa8xMQg5IIIIAAAgj4XoAhq+9vAQAQQAABBBIpUFiS95yIXpXIDNT2mYDK/N5Jvc8fMeK2dT7rnHYRQAABBBBAAIGYCtQ3VV1mJi/HtAibI/ANgbbW9oYFb7zz0m+vHv3/gEEAAQQQQACB+AswZI2/ORURQAABBBDYKVDwwrhTNWx1ItIbFgTiKPBidmbOlXGsRykEEEAAAQQQQMDTAnVLq06VsLzl6SZpznkCJqUpfdMznReMRAgggAACCPhDgCGrP86ZLhFAAAEEHCxQVJKfZyI5Do5ING8KPJ6dmXOTN1ujKwQQQAABBBBAIH4Cb39Q8/2W1vZ3ROSn8atKJb8LqErYQnJKSr/0hX63oH8EEEAAAQQSJcCQNVHy1EUAAQQQQGCHQEFB/g+0h9SJSR9QEIingIn9aVTmGF4tFk90aiGAAAIIIICA5wTqGquqRCTNc43RkNMF7ktJTh/t9JDkQwABBBBAwMsCDFm9fLr0hgACCCDgGoGi0vzrzORJ1wQmqGcEVOzWrMwxD3umIRpBAAEEEEAAAQTiKFDfWPW4idwYx5KUQkBU9MMeSXbKL3+evgEOBBBAAAEEEEicAEPWxNlTGQEEEEAAgW8JFJbk82/Ac08kREBVLs3KyJmYkOIURQABBBBAAAEEXCpQ11B1q6j8xaXxie1iATW5cUDf9L+6uAWiI4AAAggg4AkBhqyeOEaaQAABBBDwgkBBcd4wVZ3ihV7owW0C2qY95LisEaOXuS05eRFAAAEEEEAAgUQIzG2qukBNJiWiNjV9LqA6O6VP2jk+V6B9BBBAAAEEHCHAkNURx0AIBBBAAAEEtgsUFuc9K6q/xgOBBAiszs7M+VEC6lISAQQQQAABBBBwlcC85ZXHhtu1yVWhCesZAVO5MLVP+mTPNEQjCCCAAAIIuFiAIauLD4/oCCCAAALeE3i+9L+OD1hSnYgc5L3u6MgFAouzM3OOd0FOIiKAAAIIIIAAAgkTqGussoQVp7CvBVS0eEByWpavEWgeAQQQQAABBwkwZHXQYRAFAQQQQACBiEBBybh7VSwXDQQSIaCiU7MyR5+fiNrURAABBBBAAAEEnC5Q11j1lYjs5/Sc5POggMoWCclpKf3SF3qwO1pCAAEEEEDAlQIMWV15bIRGAAEEEPCywLPP3n9gj16hOlE5wct90ptzBVT1gayM0Xc4NyHJEEAAAQQQQACB+AvUNVZ+IqI/jn9lKiIgogHNH3Bs2hgsEEAAAQQQQMA5AgxZnXMWJEEAAQQQQGCnQGHJuKtE7DlIEEiUgErg1qzMux5OVH3qIoAAAggggAACThKY21j5joqe7KRMZPGPgIo09UiS03758/QN/umaThFAAAEEEHC+AENW558RCRFAAAEEfCpQVDpukpld4NP2adsJAmaZ2SPHlDohChkQQAABBBBAAIFECdQ1Vs8QscGJqk9dBET1+pQ+aU8hgQACCCCAAALOEmDI6qzzIA0CCCCAAAI7BQpLxw0WsxmQIJBIARNNH5U5ujqRGaiNAAIIIIAAAggkSqCuqXq8mF2eqPrURUBVqgf0SU9HAgEEEEAAAQScJ8CQ1XlnQiIEEEAAAQT+OWgtyX9CRG6ABIFECmg4cEpW1l3vJjIDtRFAAAEEEEAAgXgL1DVV/VVMro93Xeoh8E0BDQbOH3DMuVNRQQABBBBAAAHnCTBkdd6ZkAgBBBBAAIGdAkVF446xgNWJyGGwIJBIAQ3bkVlZY1YmMgO1EUAAAQQQQACBeAnUN1WNNZMx8apHHQR2K6Dy95Q+6b9BBwEEEEAAAQScKcCQ1ZnnQioEEEAAAQR2ChSV5P/BRB6ABIFEC7y/tLVHbm5ue6JzUB8BBBBAAAEEEIilQH1j1e9M5H9iWYO9EdiXgKpsDGow5bRjBy/a17X8HAEEEEAAAQQSI8CQNTHuVEUAAQQQQKBTAgUl+TNVZFCnFnExAlEWMJGtozJzekd5W7ZDAAEEEEAAAQQcI1DXWJUtIgWOCUQQ3wpYOPzH1H5Dc30LQOMIIIAAAgi4QIAhqwsOiYgIIIAAAggUlealm2klEgg4QOCT7MycnzggBxEQQAABBBBAAIGoCtQtmX6hBAIVUd2UzRDoioBJ/dbkpLMH6SDeItMVP9YggAACCCAQJwGGrHGCpgwCCCCAAALdFSgszv+LqNza3X1Yj0C3BUzeyh6Z07/b+7ABAggggAACCCDgEIE5S6oGBgNS45A4xPC5gKlcmNonfbLPGWgfAQQQQAABxwswZHX8EREQAQQQQACB7QKFhbmHS7DXbBFLxgQBBwjMzM7MOdcBOYiAAAIIIIAAAgh0S4ABa7f4WBxlATV7ZEDfIbdEeVu2QwABBBBAAIEYCDBkjQEqWyKAAAIIIBArgcKSvKtE9LlY7c++CHRSYEp2Zs4FnVzD5QgggAACCCCAgGMEGLA65igIsl2gwYLhc1KPGboGEAQQQAABBBBwvgBDVuefEQkRQAABBBD4lkBRaf4/zGQELAg4QUBVX8nKGH2ZE7KQAQEEEEAAAQQQ6IwAA9bOaHFtPAQCAc0649i04njUogYCCCCAAAIIdF+AIWv3DdkBAQQQQACBuAoUFIw7NZBks03kgLgWphgCexZ4MTsz50qAEEAAAQQQQAABtwgwYHXLSfknp5kVp/YdkuWfjukUAQQQQAAB9wswZHX/GdIBAggggIAPBYpK8nNMJM+HrdOyQwXUpCBrZM5VDo1HLAQQQAABBBBAYKcAA1ZuBgcKrBEJn5OSPLTBgdmIhAACCCCAAAJ7EGDIyq2BAAIIIICACwVyc3MDPz+2Z+Rp1lQXxieyZwXs6ezMMdd5tj0aQwABBBBAAAHXCzBgdf0RerIBU70ltU/aI55sjqYQQAABBBDwsABDVg8fLq0hgAACCHhboOiF+y6wcHiSt7ukOxcKPJKdmXOLC3MTGQEEEEAAAQQ8LsCA1eMH7N72Jqckp1/o3vgkRwABBBBAwL8CDFn9e/Z0jgACCCDgAYGi0rzHzfRGD7RCCx4SUNMHskaOvsNDLdEKAggggAACCLhcgAGryw/Qq/FN2i2oZ6cem1bv1RbpCwEEEEAAAS8LMGT18unSGwIIIICA5wX+/vex/5rUKzBbRI72fLM06DaBsdmZOfe4LTR5EUAAAQQQQMB7AgxYvXemXunIwuE/pvYbmuuVfugDAQQQQAABvwkwZPXbidMvAggggIDnBIpKxl1rYk95rjEacr2Amdw3amTOaNc3QgMIIIAAAggg4FqBuQ3TB6sGZri2AYJ7V8Ckfmty0tmDdFC7d5ukMwQQQAABBLwtwJDV2+dLdwgggAACPhEoLMmbKKIX+6Rd2nSRgJk9MWrkmP90UWSiIoAAAggggIBHBOqWVZ8nIZvqkXZow2MCpnJhap/0yR5ri3YQQAABBBDwlQBDVl8dN80igAACCHhV4PmScf0DYrUicoBXe6Qv9wqYafGokaOz3NsByRFAAAEEEEDAbQJzG6ouVpWJbstNXn8IqNkjA/oOucUf3dIlAggggAAC3hVgyOrds6UzBBBAAAGfCRQW598hKvf7rG3adYmAqZSPysjhaWuXnBcxEUAAAQQQcLNAXUPl5aI63s09kN3TAg0WDJ+TeszQNZ7ukuYQQAABBBDwgQBDVh8cMi0igAACCPhHoLAkv1JE0v3TMZ26SkClNjsjZ5CrMhMWAQQQQAABBFwlUL+0OtPCVuyq0IT1lUAgoFlnHJvGPeqrU6dZBBBAAAGvCjBk9erJ0hcCCCCAgC8Fioryz7KARF4bHPAlAE27QeCt7Myc/m4ISkYEEEAAAQQQcJdAXUPVr0XlWXelJq2fBEzs+dTkIVf7qWd6RQABBBBAwMsCDFm9fLr0hgACCCDgS4GikrxcE73Xl83TtCsETGz5qMwxx7giLCERQAABBBBAwBUC9Q2V15vqX10RlpB+FXjfQq2DU4+74CO/AtA3AggggAACXhNgyOq1E6UfBBBAAAHfC4wfPz7Y0rZsloqk+h4DAMcKmMjnozJzDndsQIIhgAACCCCAgGsE6puqbzazh10TmKC+FDCx7NTkIUW+bJ6mEUAAAQQQ8KgAQ1aPHixtIYAAAgj4W6CwJG+oiE7ztwLdO13ARLaOyszp7fSc5EMAAQQQQAAB5wrUNVX9QUwecG5CkiEQEbBnU5KHXIMFAggggAACCHhLgCGrt86TbhBAAAEEENgpUFQ67s9mdjskCDhdIGDBfx058s4VTs9JPgQQQAABBBBwlsDchqoxqjLWWalIg8C3BVRl6ZaWtsGDTj6f/7/LzYEAAggggIDHBBiyeuxAaQcBBBBAAIGvBYqL7z0orL1qReRUVBBwuoCppIzKyKl3ek7yIYAAAggggIAzBOoaqh4QlT84Iw0pENiLgEpmSp/0UowQQAABBBBAwHsCDFm9d6Z0hAACCCCAwE6BguJxl6raBEgQcIeAjsjOHP2SO7KSEgEEEEAAAQQSJVDXVDVNTIYmqj51EeiEwNMpyenXdeJ6LkUAAQQQQAABFwkwZHXRYREVAQQQQACBrggUFOc9rqo3dmUtaxCIv4Delp05+i/xr0tFBBBAAAEEEHCDQF1DVZOoHOuGrGT0vUBDeyg0+OzjzlvpewkAEEAAAQQQ8KgAQ1aPHixtIYAAAggg8LXAc8/l/ijYM/LaYEtGBQF3CNhfsjPH3OaOrKREAAEEEEAAgXgIzFtafVwobHNV5PvxqEcNBLoroKJXDEhO+0d392E9AggggAACCDhXgCGrc8+GZAgggAACCERNoKhkXKaJFUdtQzZCIPYCL1m73DBqVM4XsS9FBQQQQAABBBBwskB9Y/V/mNiLTs5INgS+KWAqf03tk87bhLgtEEAAAQQQ8LgAQ1aPHzDtIYAAAggg8LVAYUnecyJ6FSIIuEigXoOBG7KuuOtdF2UmKgIIIIAAAghEUaC+qWqMmYyN4pZshUBsBVQXWUtocOrJQ9fEthC7I4AAAggggECiBRiyJvoEqI8AAggggECcBP7+wth/DYZ1horyHVZxMqdMVARWmMkNo0bmTIrKbmyCAAIIIIAAAq4RqGuofkjUbnFNYIIiICIW0MtTj037XzAQQAABBBBAwPsCDFm9f8Z0iAACCCCAwE6BotK8EWbK9wJxT7hPwPSG7JGjn3RfcBIjgAACCCCAQFcE6hqqSkQloytrWYNAAgUeS0lO/20C61MaAQQQQAABBOIowJA1jtiUQgABBBBAwAkCBSV5D6koTwQ44TDI0DkBtbzsjDF3d24RVyOAAAIIIICAmwRmLZz+rz16BJ4RlSFuyk1WBMRk4Vemg9L6pX2BBgIIIIAAAgj4Q4Ahqz/OmS4RQAABBBDYKTB+fO4BW9p6zhCR02BBwH0CVti7x37XjxhxW4v7spMYAQQQQAABBPYm8Fpj9a/axZ4SkVORQsB9AoHLUpLPfcV9uUmMAAIIIIAAAl0VYMjaVTnWIYAAAggg4GKBotK8dDOtdHELRPe3wExrlxtGjcpp8jcD3SOAAAIIIOAdgfqGqhGm8piIHOadrujENwKmD6f0TbvVN/3SKAIIIIAAAghsE2DIyo2AAAIIIICATwUKSsbdq2K5Pm2ftt0uoNIkojdkZ4ye6fZWyI8AAggggIDfBeobKu801fv87kD/bhXQ18LWO+3MvmducmsH5EYAAQQQQACBrgkwZO2aG6sQQAABBBDwhEBhSf40ERnqiWZowo8CLSqB67My7yr0Y/P0jAACCCCAgNsFampqknodEXpM1K5zey/k97OApaUkD4l8HQsfBBBAAAEEEPCZAENWnx047SKAAAIIIPBNgcIX7v+lhEORfyBwEDIIuFbA9O7skaPzXJuf4AgggAACCPhQYN7iymPDAX1MVIb4sH1a9oyA5qQkp43zTDs0ggACCCCAAAKdEmDI2ikuLkYAAQQQQMB7AoUl+TeLyMPe64yO/CVgT2ZnjrnBXz3TLQIIIIAAAu4UmLukcojqtgHrse7sgNQIRAT0lZTktMuwQAABBBBAAAH/CjBk9e/Z0zkCCCCAAAI7BQpL8l8QkSsgQcDlAtMlGPxd9hV3LnF5H8RHAAEEEEDAswJ1Syqvk+0D1iTPNkljfhD4VCQpLSV5UIMfmqVHBBBAAAEEENi9AENW7gwEEEAAAQQQkBdf/PPPW9vbZ4rKT+BAwOUCH6uGb8vKuPtll/dBfAQQQAABBDwnMLeh+j5Vu9NzjdGQHwVGpSSnF/qxcXpGAAEEEEAAgX8KMGTlbkAAAQQQQACBbQKFJflZkf+CAwGPCNyTnZkz1iO90AYCCCCAAAKuFpj91pTDkvbvEXl6dYSrGyE8AtsE7PGU5CE3gYEAAggggAACCDBk5R5AAAEEEEAAgZ0ChSX5T4gI32vJPeEVgdIktdsyMsas9kpD9IEAAggggIDbBOqWTE8xDTykKr9yW3byIvBdAX0tbL3Tzux75iZ0EEAAAQQQQAABhqzcAwgggAACCCCwU6CgIP8HGpQZonIyLAh4QcBE3gkE9HdZV46u9UI/9IAAAggggICbBCLfv2qqD6rKAW7KTVYE9ixgaSnJQ2YghAACCCCAAAIIRAQYsnIfIIAAAggggMC3BApKxqWp2HQRCUCDgCcEVLZaWG8bNXJ05EltPggggAACCCAQY4GaD2p692oNPShi/xnjUmyPQBwFNCclOW1cHAtSCgEEEEAAAQQcLsCQ1eEHRDwEEEAAAQQSIVBYkvc7Ef2fRNSmJgKxEjCRx7Zs/vC26657ui1WNdgXAQQQQAABvwu81lj9q3aRyID1bL9b0L+XBPSVlOS0y7zUEb0ggAACCCCAQPcFGLJ235AdEEAAAQQQ8KRAYem4Z8Xs155sjqZ8K6AiM8Jqt43KGLPAtwg0jgACCCCAQIwE6hqm/8Y08KCKfD9GJdgWgUQIfCqSlJaSPKghEcWpiQACCCCAAALOFWDI6tyzIRkCCCCAAAIJFSgpGXdIaPtrg3+V0CAURyD6AqtF5PbszJyi6G/NjggggAACCPhPoKamJqnXEaEHRe0W/3VPxz4QGJWSnF7ogz5pEQEEEEAAAQQ6KcCQtZNgXI4AAggggICfBJ4vGXt2UALTTGQ/P/VNr/4QMJEHR2Xm3O6PbukSAQQQQACB2AjULa06VcIaeT3w4NhUYFcEEilgj6ckD7kpkQmojQACCCCAAALOFWDI6tyzIRkCCCCAAAKOECgoHXejmj3uiDCEQCDKAipSGVa7ndcHRxmW7RBAAAEEfCHw6pLpowKBwAMicpgvGqZJnwnoa2HrnXZm3zM3+axx2kUAAQQQQACBDgowZO0gFJchgAACCCDgZ4HC4ry/iur1fjagd08L8PpgTx8vzSGAAAIIxEKgvrH6QRP7fSz2Zk8EnCFgaSnJQ2Y4IwspEEAAAQQQQMCJAgxZnXgqZEIAAQQQQMBhAhUVufs3b+w1XcTOdFg04iAQNQFeHxw1SjZCAAEEEPCwQN2S6SkSCP6J1wN7+JBpTVTl5gF90h+FAgEEEEAAAQQQ2JsAQ1buDwQQQAABBBDokEBhYf7pFpTpKnJwhxZwEQIuFOD1wS48NCIjgAACCMRNYG5j5e9VdKyI9I5bUQohEGcBE3k0NTn95jiXpRwCCCCAAAIIuFCAIasLD43ICCCAAAIIJEqgsCT/NyLyTKLqUxeBOAnw+uA4QVMGAQQQQMAdAvVNVf3MJDJcvcwdiUmJQFcFdGpKctr5XV3NOgQQQAABBBDwlwBDVn+dN90igAACCCDQbYGCknEPqdgt3d6IDRBwuoDKQ6GtrX+8+urc9U6PSj4EEEAAAQRiJVDXMP03ooE/icgRsarBvgg4Q8CWSbDHsJRjBi1zRh5SIIAAAggggIDTBRiyOv2EyIcAAggggIDDBMaPHx/c2rZsuomc67BoxEEg6gIq8o6o/DErI2di1DdnQwQQQAABBBwsMHvxtCOSgkmR716NvMmEDwKeF1AJnz8geehUzzdKgwgggAACCCAQNQGGrFGjZCMEEEAAAQT8I/BcSd4pQdHpInK4f7qmU18L8FSrr4+f5hFAAAG/CdQ3VV224/XA/fzWO/36U0BVbh7QJ/1Rf3ZP1wgggAACCCDQVQGGrF2VYx0CCCCAAAI+FygszssQ1RKfM9C+jwR4qtVHh02rCCCAgE8Faj6o6d27NTTWxH7vUwLa9qGAiTyampx+sw9bp2UEEEAAAQQQ6KYAQ9ZuArIcAQQQQAABPwsUlo4bLWb5fjagdx8K8FSrDw+dlhFAAAHvC8xtmD5YNRh5PXCK97ulQwS+FtCpKclp5+OBAAIIIIAAAgh0RYAha1fUWIMAAggggAACOwUKS/KeEtFrIUHATwI81eqn06ZXBBBAwNsCixaN77k+eMg9qnK3tzulOwR2FbBlEuwxLOWYQcuwQQABBBBAAAEEuiLAkLUraqxBAAEEEEAAgZ0C48ePD25pWzZZRIbCgoDvBHiq1XdHTsMIIICAlwTmNVaeHxK9R0XO8FJf9IJARwRUwucPSB46tSPXcg0CCCCAAAIIILA7AYas3BcIIIAAAggg0G2B55//088DPYKTRKRvtzdjAwRcJrD9qdbw2KyMu192WXTiIoAAAgj4VKBu0bRDJRi8R1Ru9SkBbftcQFVuHtAn/VGfM9A+AggggAACCHRTgCFrNwFZjgACCCCAAALbBQpLxw0Ws8igdT9MEPCjgJk8FZStY0eO/OMKP/ZPzwgggAAC7hCob6gaYSKRAesJ7khMSgSiK2Aij6Ymp98c3V3ZDQEEEEAAAQT8KMCQ1Y+nTs8IIIAAAgjESKCoNP9qM/l7jLZnWwTcIPC+iP4pO3P0824IS0YEEEAAAf8IzFle9ZNAu92jotf4p2s6RWBXAZ2akpx2Pi4IIIAAAggggEA0BBiyRkORPRBAAAEEEEBgp0BRSV6uid4LCQI+FyiVYHBs9hV3LvG5A+0jgAACCDhAoG5p1a8lbPeI6NEOiEMEBBIkYMsk2GNYyjGDliUoAGURQAABBBBAwGMCDFk9dqC0gwACCCCAgBMECorzn1eVUU7IQgYEEiag8rmYjM3OzHkkYRkojAACCCDga4F5S6uPC4XDkadXr/A1BM0jICIq4fMHJA+dCgYCCCCAAAIIIBAtAYas0ZJkHwQQQAABBBDYKVBRkbt/84aek0VlICwIICCTJCBjs6/MmY8FAggggAAC8RKob6q+OWyR1wPLv8SrJnUQcKyA6TUpfdOeziCouQAAIABJREFUdWw+giGAAAIIIICAKwUYsrry2AiNAAIIIICA8wX+Xpx/XJLKJBH5N+enJSECMRZQ2brjqdaxMa7E9ggggAACPheoa6w810TuVNF0n1PQPgI7BMI5KclDx8GBAAIIIIAAAghEW4Aha7RF2Q8BBBBAAAEEdgoUFOcNU9XIoDUACwIIiIhZnYk9OGrk3a/ggQACCCCAQDQF6horjjLrdYeq3hzNfdkLAZcL/CUlOf02l/dAfAQQQAABBBBwqABDVoceDLEQQAABBBDwikBh8bjrRe2vXumHPhCIjoAWhkwfvHrkXQujsx+7IIAAAgj4WaC+qfJ6Mb3DeIOIn28Det9FQEWLBySnZQGDAAIIIIAAAgjESoAha6xk2RcBBBBAAAEEdgoUFOePU5W7IEEAgX8KmMmmgOoDvXr0enDEiNtasEEAAQQQQKCzAnVLK8+RsNwposM6u5brEfC2gM7e+llw6KBBg7Z4u0+6QwABBBBAAIFECjBkTaQ+tRFAAAEEEPCRQEFxXpGqjvRRy7SKQEcF3lbVB7IyRr/Q0QVchwACCCDgb4G5y6YfLiGNfO8qr0H1961A97sX+CIpGD71tGOGfgIQAggggAACCCAQSwGGrLHUZW8EEEAAAQQQ+JZAYXF+jagMhAUBBHYr8JJJ+MFRmXe/hg8CCCCAAAJ7EqhvrLzGVO8Qk2NRQgCB7wpoINB/wLHnvoUNAggggAACCCAQawGGrLEWZn8EEEAAAQQQ2ClQXHz/j8MaqhGRY2BBAIHdCrSL6gOtSVsfvGZE7jqMEEAAAQQQ+FqgvqEyVQJ6h5kMRwUBBPYgYDospW/aNHwQQAABBBBAAIF4CDBkjYcyNRBAAAEEEEBgp0BB6dgz1QJVItIbFgQQ2L2AiTQEVP87K2P0MxghgAACCPhbYP6S6j6hQPi3InqTvyXoHoG9C5hYdmrykCKcEEAAAQQQQACBeAkwZI2XNHUQQAABBBBA4J+D1uK8karKPwDhnkBgXwIqtWLyaHZmzoR9XcrPEUAAAQS8JbDte1fbA79Vlchw9fve6o5uEIiugKqMHdAn/Z7o7spuCCCAAAIIIIDA3gUYsnKHIIAAAggggEBCBJ4vyb87IPKnhBSnKALuE5gQCocevTrrnlr3RScxAggggEBnBBYtGt9zY9KhN5lse3r16M6s5VoE/Cmgr6Qkp13mz97pGgEEEEAAAQQSKcCQNZH61EYAAQQQQMDnAkXF+U+aynU+Z6B9BDosYGLPSLs8OmrUmAUdXsSFCCCAAAKuEahbWvVrCctvReQU14QmKAIJFDCRptTk9OQERqA0AggggAACCPhYgCGrjw+f1hFAAAEEEHCCQFHpuElmdoETspABAZcItEReIWw9w4+MGnH3py7JTEwEEEAAgb0I1DdVXWaR4arKQKAQQKDjApUvzA3m5uaGO76CKxFAAAEEEEAAgegJMGSNniU7IYAAAggggEAXBQpLx70jZid3cTnLEPCngMmnEpBHeif1fnTEiNta/IlA1wgggIC7BeY2zBisGnktsFzi7k5Ij0D8BcJmR53Zd8hn8a9MRQQQQAABBBBAYLsAQ1buBAQQQAABBBBwhEBBSd4XKnqoI8IQAgE3CagsULPHszLHPO2m2GRFAAEE/CwwZ8n0/oGA3qSiV/nZgd4R6LqApaUkD5nR9fWsRAABBBBAAAEEui/AkLX7huyAAAIIIIAAAlEQGD8+94AtbT03RWErtkDArwKvqcqTWRk5z/kVgL4RQAABpwvMW1p9XDgcvlFEbxCRgNPzkg8BJwqELTzyzL5DS5yYjUwIIIAAAggg4C8Bhqz+Om+6RQABBBBAwNEChYV5J0hQFzo6JOEQcLiAisw1kaeyM3OKHB6VeAgggIBvBF5vqv5Zq4VvVNMbRGV/3zROowhEWUBFfz8gOe1/orwt2yGAAAIIIIAAAl0SYMjaJTYWIYAAAggggECsBJ4vHjckoDY9VvuzLwI+EpglYk9mZ4550Uc90yoCCCDgKIFXGyqPVLEbVQKR4Spfi+Co0yGM6wRUHkjpk36H63ITGAEEEEAAAQQ8K8CQ1bNHS2MIIIAAAgi4V6CoNG+Emf7DvR2QHAFHCVSr6pNZGaNfdlQqwiCAAAIeFqhbNO1Q7dHjBrPIq4HlSA+3SmsIxEugKCU5PTtexaiDAAIIIIAAAgh0RIAha0eUuAYBBBBAAAEE4i5QVDLuWhN7Ku6FKYiAVwVMppkGnhyVeVeZV1ukLwQQQCDRAm98VrF/+6b9bghte3pVfpboPNRHwAsCJlaVmjxkiBd6oQcEEEAAAQQQ8JYAQ1ZvnSfdIIAAAggg4CmBwuL8O0Tlfk81RTMIJF5gkkn4mVGZdzNsTfxZkAABBDwiYJYbqG86M/JK4BvE7HiPtEUbCCRewGRhSt/0kxIfhAQIIIAAAggggMB3BRiyclcggAACCCCAgKMFCkvH5YvZaEeHJBwCbhRQmaaiz/AaYTceHpkRQMApAm8srzq4LSTZIjrKzPo7JRc5EPCCgIl9npo85HAv9EIPCCCAAAIIIOBNAYas3jxXukIAAQQQQMBTAoUl+U+IyA2eaopmEHCIgInMULFnsjPHvOiQSMRAAAEEHC9Qt2jaMRIMZIsGskTsaMcHJiACLhRISU7nn1u68NyIjAACCCCAgJ8E+D8rfjptekUAAQQQQMDFAkWl+aVmcqWLWyA6Ak4XmBVQe2ZkxphipwclHwIIIJAogXlLq84ImWRrWLJF5XuJykFdBLwuEAi0HXzGsedv9Hqf9IcAAggggAAC7hZgyOru8yM9AggggAACvhIoLM6fKirn+appmkUg3gJmdeGAPnNVRs5z8S5NPQQQQMCpAnVN1ReKSLaYXe7UjORCwCsCwbAmn94vrckr/dAHAggggAACCHhXgCGrd8+WzhBAAAEEEPCkQEFJXr2KnuHJ5mgKAWcJvCYBeSa0pbXo6qtztzgrGmkQQACB2AuMt/HBoxoPydbIcFVlYOwrUgEBBEzD56T2GTobCQQQQAABBBBAwA0CDFndcEpkRAABBBBAAIFvCRSU5C9Rkb6wIIBA7AVUdKmZvaAWLM3KurMx9hWpgAACCCRWYN771T8Mt1v29idX5YTEpqE6Av4RUJP/GNA3fbx/OqZTBBBAAAEEEHC7AENWt58g+RFAAAEEEPCpQGFx/kpR+ZFP26dtBBIh0KomL2iSlo68YnRlIgJQEwEEEIilwJxF008PBvVKUY18B/zhsazF3ggg8G0Bs/AtqX2HPoILAggggAACCCDgJgGGrG46LbIigAACCCCAwLcECkvyW0SkNywIIBBnAZVaNXuhV4+20hEjcjfHuTrlEEAAgagK1DdW/4eJRQarF0d1YzZDAIEOCth/pSQPubeDF3MZAggggAACCCDgGAGGrI45CoIggAACCCCAQFcECkvyrSvrWIMAAt0XMJEPAyKlFrIXsrPHvNf9HdkBAQQQiI/AG8urftIWDlwpYbvSxE6OT1WqIIDArgIa0PwBx6aNQQYBBBBAAAEEEHCjAENWN54amRFAAAEEEEBgp8BTTz3VY78DvmiFBAEEEioQ+ZcdSjVsL2RljZmc0CQURwABBPYiULek8hxR+fqVwAeBhQACCRRQeSClT/odCUxAaQQQQAABBBBAoFsCDFm7xcdiBBBAAAEEEHCCQGHhA9+TYBuvLHXCYZABAZG3RWRCwGTCyJE5iwFBAAEEEi2waNH4nhuTDr3S1K4Uk6GJzkN9BBAQEZWHUvqk/w4LBBBAAAEEEEDAzQIMWd18emRHAAEEEEAAgZ0Czz2X+/1gz57NkCCAgHMEVPUVlfCEgw9sm3DRRblfOScZSRBAwA8CcxqnnRwI66WigStVpY8feqZHBNwhYI+nJA+5yR1ZSYkAAggggAACCOxZgCErdwcCCCCAAAIIeEZg/Pj8w7a0yRrPNEQjCHhH4CMRnWCqE0Zl3PWqd9qiEwQQcJpA3aJph0ow6VJRu1RELnBaPvIg4HcBE3k6NTn9Or870D8CCCCAAAIIeEOAIas3zpEuEEAAAQQQQGCHQEHB2KM0KbACEAQQcKzArO2vEw5OGDnyTn5XHXtMBEPAXQJ1S6qGbhusqkaGq4e7Kz1pEfCJgMrfU/qk/8Yn3dImAggggAACCPhAgCGrDw6ZFhFAAAEEEPCbwHMvjDs6GLYP/NY3/SLgMoFNIjIxHLZJ+/far2LEiNtaXJafuAggkGCBeUurjzOLDFXtUjPrn+A4lEcAgb0LFKUkp2eDhAACCCCAAAIIeEmAIauXTpNeEEAAAQQQQGCnQEFBfh9NkkZIEEDA+QIm8knArEICgYqsjNHTnJ+YhAggkCiBeUunHGThnpeabHsd8MWJykFdBBDouICKvTggeciVHV/BlQgggAACCCCAgDsEfDdkHT783B+ahmpFpG8Xj6hBLTiwvHzG6i6uj/uyCy8ZfJpK6E4Jy9oeSeHcCRPmrIx7CJcWxM6lB0dsBBBAYIfA86X3HR+w8HuAIICAqwQWiUpFOCyTrhqZM9dVyQmLAAIxE6hvnD7MRC8Q2fY64CNjVoiNEUAgqgJm8nJq3/T/E9VN2QwBBBBAAAEEEHCIAEPWzh+Eq4asF1xw5iGBpKQpInLGtlZNnt20Ua6vra1t73zr/lqBnb/Om24RQMC7AiUleaeERN/2bod0hoB3BcxsnqhWBC1QMXLkXQu92ymdIYDA7gQig9WwBIap2DARPQYlBBBwnUBZSnL6Ja5LTWAEEEAAAQQQQKCDAgxZRT4Vkc0d9IpMKT+SsGZWVNSu7fiaxF057PKzDktqDc4UkRN2pKiQ8IFXVFRUfJW4VO6ojJ07zomUCCCAQEcECkrGnqYSmN+Ra7kGAQScKaAilWG1SYGkwNSsEaOXOTMlqRBAoLsCDFa7K8h6BJwhoCJTBiSnX+CMNKRAAAEEEEAAAQRiI+D7IWtY9LzJZTXTY8PriF31wuEDr1O1/xbRjaY6ctLEmhmOSOb8ENg5/4xIiAACCHRYoLg4PzWs8mqHF3AhAgg4VkBFp4Y1PJWBq2OPiGAIdEqAwWqnuLgYAccLmFhVavKQIY4PSkAEEEAAAQQQQKCbAgxZvT9k7eYtwnIEEEAAAQS8I/B8ydizAxKY5Z2O6AQBBBi4cg8g4E4BBqvuPDdSI7BPAZPalL7pg/Z5HRcggAACCCCAAAIeEGDIypDVA7cxLSCAAAIIINBxgYLSvJPU9N2Or+BKBBBwiwADV7ecFDn9KDB78bQjkpKCg8R0sIgNFpF/86MDPSPgcYGJKcnpl3q8R9pDAAEEEEAAAQR2CjBkZcjKrwMCCCCAAAK+EygouO8nmhT+yHeN0zACPhKIDFzNrDKkVnt15ph3fNQ6rSLgGIG6pVWnWtgGB0QHm0hksNrbMeEIggACURawZ1OSh1wT5U3ZDgEEEEAAAQQQcLQAQ9ZuDlmHDz/3h6ahWhHpKyINasGB5eUz1lx88bn9Qtr+ezW5UEQPF5GQiHygKi9KOPhYefmM1R24M/SiiwafKhq601SHqsjBItIWqSNqf9Nw+/NtbQe1JvXaUiRml0f22/U7ZocMGfK9XvttHS+i52+vp7dUlNU88s3aF1466GQNW7WI/IuITdna0mtESkpKyxvv1qao2e/M9Nzd1S4vn7upAz3I8OGpB5r2zBIJjxLRU0Wkh4lsULU3RQJPbFpvk2tra7fEeq9v97n9rEQCQdPWO0Xkiu3nZK9JWC+oqKhdm2i73NzcwFtv1ZxrAb1dzFJFdH8R+0pEF5rIXzZvkLJeh/Xav2fb1mli8isRWWsBTZv0Sg1PZ3XkZuIaBBDwvUBZ2f0Hbtgc2uh7CAAQ8IGAirxjKrUqMqt9a2vt1VfnrvdB27SIQNwFaj6o6d2jtW1wUAKDbfvTqpG//+ODAAIeFzC1P6f2GRL5Zyt8EEAAAQQQQAABXwkwZI3ukHV1ZKhqKpeIyF0iEtz93WQfWyAwfG/DsIsuumh/CWx8QESv2/M+skrCer0Ewtd+PUTt/pBV3gsFgv8eDIXuEZWRe/5tsNfag/rvUyfUrtjLb4xeePHAESLy1I4h7Z4uXRgOSMbkV2rfi+Veuw5ZRe02MXlGRI/8Rt2vB+WrOz9kjZ7dpZcOObw93PqMiFy0F5OFavZ7U40MzSNDfoasvvrjm2YRQCBaAoUl+ZtF5HvR2o99EEDA8QKRAWutmMziKVfHnxUBXSAwv2H6v4W2PaUaGCwqke9hPMIFsYmIAAJRElDTOwf0TftzlLZjGwQQQAABBBBAwFUCDFmjO2TdpCJNJtI/chdse1pTZJWKqYn8ePuTiDs+am/1CIQvnDBhzspd75hrr+3f47M1Bz6gJrd842eRJ2EjA83IE5+RVyz9eMfwdZOItYnooZFrozBkXSsikUwnbq9ta0S0WUSSROQnkadQ/9mDlG39qmdmZWXll7u56/WiS865SUz/8s8h8banMOeL6IcidtaO7+DZMYi2jyUcOL+iomZRrPba5YndSJavtj+9+61Pd4asUbEbNmzYQUk9W4p3GbBGnmD+WETaReQAETlqR+q1Irb/jnuLIaur/vglLAIIOEmgsDR/hdjOP1udFI0sCCAQYwGeco0xMNt7TmD20imH9ZQeKeGQpKpKiomkeq5JGkIAgY4JmF6T0jft2Y5dzFUIIIAAAggggID3BBiyRnfIuuMOiQwMg1f37392bW5ubjjyFwcOHNj7gIPlVhUZ+/XQUU2uKi+vLdj1trrokoFXbX/CcvuTsCbyooSS7pw0qToyZNv22fGa4sheV3/zSdcoDFm3F1B7K6w6avIrtZGhp22vmXqgaM//NrH/uyPGFrXA0PLymbO/08OlAy+UsP1jx/AvZKp/1tABYysqKiKDzW2fiy8+97iwhP4hIifs+Ev/2LRBrtr11cEXRWmvXZ5k/TpGg5rc15YkM3q0B9vMQqH+/Qeui5xbF55kjYadXnjJoDw1G70jYMhMHrJQe97kya9Ght07zn/gMSbyiKgM+4Y9Q1bv/RlNRwggEEeBwpL8yBsVjo9jSUohgIDzBCKvEH9NzOZLIDg/tHXLHF4t7LxDIlF8BV5tKDswYPuniFqqBPQsMRkY3wRUQwABZwropSnJaROdmY1UCCCAAAIIIIBAfAR8P2TtHPN3v890l+9klci/CR9QuXTixNoPd9078oTqytUHPC+iGZGfqejfystqIq8D3jbEjHyGXX7WYUltgWli+osdf6mivXW/kVOnTv3Od8bt7onXqAxZTSYFA5I1cWLtd76raujlQw/tuXVrmaicuT2f3VZRNivytOrOz0UXDfwXCdhkET1t2xUqDx95+Kbbn376zcjTmN/6DB9+9qmmOmnHK3u3qNn55eWzar6+KJp7fWfIupc+I/W7NGTtvl1fCdiMr19hvDe73TzxypC1c7/QXI0AAgh8R6CgJP9V5Ykc7gwEENgpoG0m9lpAZL6ozOH7XLk1/CBQYzVJSQ3tZwYkPFCDgXMYqvrh1OkRgc4JBEXPPj05bU7nVnE1AggggAACCCDgPQGGrJ06030OWbdIWK+oqKgp29O2w4cPHGUqz2//uU3Z2tJrxDdftzt8+OCzTcPTd7wSeL2apJeX176xp/0uu+ysI9pDgVoT7RO5JgpD1rUSDgytqJj51p5qXnTxwPtE5M7Iz1XkyfKy2hu+ee2FF59zqYq+tO0JW5N3LRy4YNKkmZ/uYT8dfvGg+03s9h0/v7+irDbyfbbbPlHd69JBJ2vYqne8Iniftl0Ysnbb7pv3h4o1hUM90r/5BPOuhudfMvCUoEmkpx/wnayd+mXmYgQQQGCPAoXF4yaJ2gUQIYAAAnsQeEtUZqvILIau3CNeEKhbNO1QTdLTw2E5naGqF06UHhCIrUAgoMefcWza4thWYXcEEEAAAQQQQMAdAgxZRSLDv80dOi6V+yom1u4YkG5fscuTrPt8kvCCiwcNDYhN277aZvfu2WP4Sy9Vb/i6/oXDB96tKn/a8fPvDGF3zbnrk7RRGLLu/E7SPZlcdPGgm0Xs4cjPVaxw4wb9TW1tbeS7Qrf9pYsuPucxEb1x+8/1gfKymshAdufTut/tYdAFpjZpNz1Hcy/Z5UnWffbZhSHrPvfcm93AgQOTDjrYnjXR7B0WT1SUzbppb3a79LTP+69D9zkXIYAAAghIYUl+5LuxM6FAAAEE9ilgtkRU5osF5ltQ5o+6cvTb+1zDBQgkUGDOoumnJ/UInLZtqKp2uogek8A4lEYAARcJbG1vPWLQ8ResclFkoiKAAAIIIIAAAjEV8P2QddehZGe1uzdkle8M5YZfPPCvJnL99hz6aEVZzc17y5ToIeuuT+NefnnawVta28pF9OxIbhO5fFJZ7f/urYc9DT+juVekvtOGrLva7TrUVbUbyyfO+msn7BiydvYXmOsRQACBvQgUluQ/JiL/CRICCCDQSYFWMZlv2wavMj8UDM//9ZV3f9LJPbgcgagI1C2rOUbbQ6eH1U4PiJxmIqdHZWM2QQABnwloW89Ny7/3y19e952vgfIZBO0igAACCCCAAALfEmDIKnre5LKayOt5u/SJ5pC1I09O7hrSaUPWXfN0AXXn4Dmae0VyOH3Iuq+z3J0lT7J24Q5jCQIIINAJgcLivLGiOqYTS7gUAQQQ+I6AiXwmZpHvdZ0fDofnh3qFFlwzIncdVAhEU2DbQDXcflI4FD5JA8HTxOx0UTk0mjXYCwEE/CegoqsGJKcd4b/O6RgBBBBAAAEEENi3AENWhqydHj5+85W3uz6NGYXB6CcWCp87adLspdHciyHrvv8w4AoEEEAAgd0LFJTmX6cmT+KDAAIIRFlghYgsEJMFGtAFQdEFGRl3LYpyDbbzoEDkO1RDgeBJSUE5MWx6UkDsRBM5SUT282C7tIQAAokUUF2U0ifthERGoDYCCCCAAAIIIOBkAYasDhqyXnTRRftLYNOLInLR9ptGb6koq3lkbzfQvp5+7MjTsZ19wrMTQ9YtIjbBVD/v6C+BmrQEJPxEWdnsT3bprVt7Rep3ts942w27/KzDklqDM0Vk29/AdORV1jzJ2tE7i+sQQACB7gkUluQNFdEd36nevb1YjQACCOxZQEMmtlDFdgxfZUFQZEFGxpjVqPlTYHbD1JN6SI8TwxI+STVwoohFhqlH+VODrhFAIJ4CJjInNTl921dB8UEAAQQQQAABBBDYvQBDVgcNWSNH9O3vZJX7K8pq79rbzeu0Iesug8ItaoGh5eUzZ3flFzCae0XqO33I+p3vZDW5qry8tmBvdgxZu3JnsQYBBBDomkBx8X0nhjW8oGurWYUAAgh0Q0BlnZosN5HlorpcxZYHLLC8vUf78lEj7v60Gzuz1AECdZ/U7adbWvpJyPqJWD9T6Sey8z8OSEgEBBDwnYDqSyl90kb4rm8aRgABBBBAAAEEOinAkNVhQ9aLLj7ndyL6P9vP0aZsbek1orKy8ss9navjhqzDhvVK6rWlSMwu355530/j7qm3YVHcK1LD6UPWCNbwiwc9ZWL/d8f5P1FRNuumyI2wJyOGrJ38E4/LEUAAgW4KlJQ8+NOQtEZe5/m9bm7FcgQQQCBaAltEdLmqLRfT5RYIL1cLLLf29o/a2nqu+M1v7twUrULs0z2ByGt+NRjoJ9uGqIF+tnOQakd3b2dWI4AAAtEUsMdSkof8Npo7shcCCCCAAAIIIOBVAYasDhuyDh8++GzT8HQR6S0i69Ukvby89o093YCXXXbWEe2hQK2J9olcs+srZuP9yttIhm+9TthkVjjUfunkya82d+WXKJp7uWDIKsOHDxxlKs9HrFSsKRzqkT5pUvXHe7I7/5KBpwRNqkXkByKy1gKaNumVmne7Ys0aBBBAAIGOCZSUjDukXWyOihzfsRVchQACCCRSwNaq6Ecm8pGYfCxiKzQQ+Kw91L4y0CP4WfuXwZUMYrt/Pmbjg6++f8hRgbAeJSE5SiV8lIgepQE90sQir/ftJyY/7H4ldkAAAQRiJ2Amd6f2Tc+LXQV2RgABBBBAAAEEvCXAkNVhQ9Zhw4YdlNTrq1fEdPCOW62ivXW/kVOnTt2466137bX9e3y25sAH1OSWr3/mhCHr8OGDkk3DlSL6k0guU3n4yMM33f7002+27e7XJ9LHqtUH5Yna6o3r5fHa2totX18Xzb3cMGS98MK0nwSCbVVfD833ZrftXunZUvzP7/BlyOqtP57pBgEEnCwwfvz44Ja2ZRMjL0pwck6yIYAAAvsUMPlKVFYceOgPtv7wZz+LDGNXqthKNVlpaqskmLQmoKHPWwI9Ph/0b4PW73M/j13wxvKqg0Nt4UNbTQ7tkZT0A7HwUSGRozQc+V7UyPBUjxLd9h2pDFA9dva0g4DvBEyvSemb9qzv+qZhBBBAAAEEEECgGwIMWR02ZI2c5fDh51xuqi+ISHDbkFLkRQkl3fnNJxp3vCZ4rIhc/fV1kWudMGSNPIR50SXn3CSmf9mRLSQiz6kF7y4vn7H6m/drZKiowfbH/jkotEd69zz8tpdeeimyJvKJ2l5uGLJu6/fiQaNF7Ot/czRkJg9ZqD3vm08DDx8+8BgTeURUhn3DkydZu/GHIUsRQACBrggUluQ/ISI3dGUtaxBAAAEnCRxyxJHzfnDUUWfsK5OJfa6iK01stZp+LgFZI6LrJGxbRKVF/j97dwIeZXX2Dfx/PzPZgLDJouzIEkBxA6wsQiK7bGqLtsWazAzU1gW7aNuvtTV9ZdFWpfIWW4WZSQIBxb4oCYKiyIjVt9q6UG2rtn1rabVudWMnmef+rhMmdghZZibbMzP/57q8pJmz3PfvPLHAnXOOJYftMI64LD0MyzocrtYjbpceDh/TI+pyH9aM8GHrgH1EszoersqrOlwgBdVNzZnI57v/tjvbvf9gjmRm5oirOgdVrhy4XDkIh3MX/8VzAAAgAElEQVQsQZcw0N0Sqxug3SHSDYruItJNzf+u+TWO/xpiJTI/+1CAAhRIJgEVzJ04fPojyRQzY6UABShAAQpQgAJOEEj7IiuAtwAciGMxPrYt2/PIQ3v+ZPrUuRO1ySLXnAUFMy3oo5H5XhN15dctPNa3QxWAKTr+E4DZ5WmOEu53vICpxwAxxdiagqxDiqxoIAezk/U1AZ5RlS4QnfCfPMzxuHi5yoV5O7aETJ6fPS01VpIUWVHPDlVjYezMscHmL6E6ATU/LW9K8NHr3+T7F8d7zqYUoAAFKBCjwPrylbcp9LsxNmczClCAAo4U6D148FO5p/SY0vbBqQ2I+b2u+X1utQBVqqgW6/i/YX4tqFLzmUiVqlbD/GNJFRQ5AHIgyIFqDiA5NV8z/7vmjxd8KEABClCgUQGRjyzLmn7B0IteoBQFKEABClCAAhSgQPwCafcHzzpF0fjF6tx72RpFVhNUfn5+dm4XWQHo0uidqnUCfkcEN6niBwBGmM+cUmQ1sdQcA/xO7tW2YJkAXZrArnRbmYsfemjne/W1a4mxkqXIavK/5JL8rmFF0PyyEbdXFHKHQO8E0IN3siby7cw+FKAABVpGYH35iu8rwPurWoaTo1CAAu0g0Gf4iFCHzrn57TA1p6QABShAgXYRkNcBmTohb6rZfMCHAhSgAAUoQAEKUCABARZZ40c7YbdgaxVZI2HJvHkXnQsJf1dFZkYKlTW7QSG6VuzqEiC7g0o4FCmy/jssmLb94dDLtWnNmDGjY1bO0c2AXHz8a3JD5dbdq6PTjrf4OG9BwVJA7z4+hm4/ejjr8p07dx5siHLOnEndLHfGlwC9CtDRgHSo3Zmrorsk7FpTWfnkS8dPRm78ac5Y8ebZ3nbFxcXWiy/unqqW3ATVicfd9BAgryiw6sAn2Nqpm+SJrU+YIqtA33C77PwtW57+V1OO/JwCFKAABVpeYH35yusU+t8tPzJHpAAFKND6AgPPHP10Rnb2ha0/E2egAAUoQAEHCDx99G33RQUFrXNkuwPyYwgUoAAFKEABClCgTQTSrsjaJqptOMncuZOHicvaBaA/dzK2IbxDppo//6LJKvZjkSOk6z1+2iGhMgwKUIACaSGwvvy2qxR2aVokyyQpQIGUEjj9nHN/a7nd41IqKSZDAQpQgAInCajifyaOmP4F0lCAAhSgAAUoQAEKNF+ARdbmG7bKCGYXY3FxsdnZ2ejuzrkLplwqkAcjRwq/Wp0ZvmjHg0+/3ypBcdA2E8jPz3eHQiFzL1Wjz7wF+eYOwNsijSph536xsrLyUFP9+DkFKEABCrSeQMn65XMsS9YAGNh6s3BkClCAAi0rMGTM2NdEpOYKEj4UoAAFKJCaAqr4xcQR069JzeyYFQUoQAEKUIACFGh7ARZZ2968yRnN/aNvv9NpmVjyRuXDoUBDhdbZs2d3dmcefgDArJpBFf79n+JrsRTnmgyCDdpNwKxrRubhe6BaWlHx1OMNBbJgweT+NqztAM6MtPle5dbQ7e0WOCemAAUoQIHPBDZuvO2MKg3fI5DJZKEABSiQDAJDx457D0CvZIiVMVKAAhSgQPwCats/njhyZnH8PdmDAhSgAAUoQAEKUKAhARZZHfZumB2MnbvICoV+y4QmwP3QjO9UVDz+dnSoc+dOGyCu6p8DmBf5+gl3xTosLYYTo4C5BzY751iJAubonipVXWWhellFxTP7o4aQOZfmn2GplkLlvJqvK/aqbc3Ztu3Jt2Kcis0oQAEKUKCVBTZvLu50pCprzfE7yflQgAIUcK6AKyMjPPjsc1zOjZCRUYACFKBAcwTEwjXjh03/RXPGYF8KUIACFKAABShAgZMFWGR14Fsxf/6U6SqyEUCPSHhhAH8D5Onj/1svBDA4ckSw+UIVIN+o3Lrb/Ia50eOFHZguQzpRQOZdku+F6mpAOkQ+qgLwmgDPqEoXiJpdUX1ruynwiaWyqKJi9yPEpAAFKEAB5wmsL1/+Xwr5ofMiY0QUoAAFjgtkdezwbv+RZ/SmBwUoQAEKpJaAqv7LsuS68cOnb0mtzJgNBShAAQpQgAIUcIYAi6zOWIeTorj40qnDXeHwfRBMaSLEDyBYUvlwaCsLrA5dzPjDkrmX5k8UG/cAGN1E99ctWN6tW598Nv5p2IMCFKAABdpKoKx8hQ+CNVBktdWcnIcCFKBArAKdunX706lDho6MtT3bUYACFKBAUgg84xa97vzhM15OimgZJAUoQAEKUIACFEhCARZZHbxoxcXF1gsv7DkHll4JqDkWuGb3qtm5COgfBFa56LH1dY6SdXBGDC0egZq7ed/LnQjoV0Rl5n92r+p7ELwKWPfs/1gfCYVCR+IZl20pQAEKUKB9BErLV04T6BoAw9sngmbMqhZUM2oGEMscsGA3YzB2pQAFnCbQtfepv+3Rv/84p8XFeChAAQpQIGGB9Qf34/rpY6d/kvAI7EgBClCAAhSgAAUo0KQAi6xNErEBBShAAQpQgAIUaBmB9ZtXDtUqNScVTG+ZEVt/FDvcCXZ1pxMmstwHYLkOtP7knIECFGgTgV4DB+7p3LOXuZKCDwUoQAEKJLmAAD8enze9OMnTYPgUoAAFKEABClAgKQRYZE2KZWKQFKAABShAAQqkisC9996bkZP7b3N08BKn52SHc2BXd6k3TMv9CSzXYaenwPgoQIEYBE4bNizUsUvX/BiasgkFKEABCjhXYD+A6ybkTS9zboiMjAIUoAAFKNB8gfnzp/ZWCYcAjEhwtNdEXfkVFbveTbA/u1HgM4G0KbLedNNNV3HdKUABClCAAhSggFMEevTOnped5fqCU+KpL44OOafCZWXWG6I5NtiV8W8nh8/YKECBGAUGjDpjT2aHDtzJGqMXm1GAAhRwmoBA9oZRff2kvFlPOy02xkMBClCAAhRoaQEWWVtalOM1RyCdiqxvAejTHCz2pQAFKEABClCAAukiICIYMaKxHwpVuLP4Q5/p8j4wz9QWGHzOOb9xuTMuSO0smR0FKECBVBWQhwC5fkLeVPP3XnwoQAEKUIACKS9QT5HV/H9gHHca6d9hy6LKytAHKY/FBFtdgEXWVieOeQIe5xIzFRtSgAIUoAAFUkcgI8Pq3aGj63zLkm4ffXjMUYkNHToUGRkZ9cYkUg1XJv884qgFYzAUSFBgyHljXhXLOjPB7uxGAQpQgALtJKDQuybmzfh2O03PaSlAAQpQgALtIlC3yGpDZj2ydfdj7RIMJ017gbQpsqb9ShOAAhSgAAUoQAHHCmzadHufY+Hw3SJw1PHBdnUn2OFO9bpZ7gOwXHH8oKhj9RkYBSgwdOw485PffSlBAQpQgAJJI6CAXj8hb8aapImYgVKAAhSgAAVaSIBF1haC5DAtIsAia4swchAKUIACFKAABSjQfIGyDcuXQeQHzR+p5UYIV3WD2lknDCjWEbgyPm65STgSBSjQbgKWy4XTzz2v3ebnxBSgAAUoEKeAyF9F5frxeVN3xNmTzSlAAQpQgAIpIcAia0osY8okwSJryiwlE6EABShAAQpQIBUEyspXfAWCn0HR3Sn5qJ0NtTNrwhHraM0/fChAgdQQyMjO+ffAM888JTWyYRYUoAAFUl7gCVtd100acdHrKZ8pE6QABShAAQo0IMAiK18NJwmwyOqk1WAsFKAABShAAQpQAEBZ2YrPqUt/JpALCEIBClCgNQU6dO7ylz7Dhw9tzTk4NgUoQAEKtIjAfZnDu103VsZWtchoHIQCFKAABSiQpAItXWSde2nB2WLrEwB6ALr96OGsyydMmHD4d3tDE0T1m6oyVYAuAMz/B78G0bViV5dUVDyzPxbC+fMn5qpkfgWwCwE5F0CGAp+I6AuAdc/+j/WRUCh0pL6xTowNr4m68gHLpXLsuwC+CEgvQJ+HLXMqK0MfRI9RXFxsvfji7qlqyU1QnQhIB0APAfKKAqsOfIKtWT2zOmRWHX0UinEAPlBLpm17aPfeefMmD4Zl7QYwsGZMweLKh0P+hvLNz89353bGLyHwHW+vW/Z/LIsayisWt2RpwyJr1EqpqgSDwfEicouq9rRte9rixYs/THQxy8vLux07duxKAF9Q1VFAzY6Uw6p6mc/n25nouKZfIBB4FMDMOMe42+v1fqNuH7/fnysi/w+AB0CvyOf7AKzat2/fPcXFxdVxzsPmFKAABShAAQo0UyAYLO7qzsr8mSoKmzkUu1OAAhRoUKBLj54v9hw0iOcF8x2hAAUo4GQBwU0Thk+/w8khMjYKUIACFKBAWwm0bpEVr4Yt1+dd4fAPITC1nQYefb7aJZ/fsSX0z0bylrkL8i8HcG+kSNtQ01dsC19+5KHQq3Ub1C2yQvRbUKwDpE9U25ria0XFrndrv3bppTN6VdvH1gGY10h8r4jqt1VkNYAR0UXWeIumc+dOG2C5qh5XyHAznwILt20N/aqt3on2nIdFVgDBYDBbVc03jKn+1/4U917bti9KpMhqiqtHjhy5W0QWAsius8AHm1tkjRSDHwMwPc6X56Qia1lZWa/q6uptQM1PKtT3VIjIFR6Pp96fpIhzfjanAAUoQAEKUCBOgbKNK/8fVFfE2Y3NKUABCsQkcEq//s90O/XUiTE1ZiMKUIACFGhrgd+rrTdNHDmjWT+o39ZBcz4KUIACFKBAawq0cpHV7Ab9F4DRx3PQ9wD5CIAbwACzC/Wz3ARbjx7KXLRz586D9eQr8y6Zch1UVgFwRcYyu0ifA+RNQC8EMDjqs32wrYsrK3f/IXqsOrtsTf9Dx3fcnvCcUGSdPXt2Z3fm4Q11CqxmF67ZWGc21HUC0DcywgeAdji+y/U/O1nNZ/Pn589SgakduQB9G7ZMrawMvVbf2ka3Fegbdjhj+rZtT5j5Uv5J6yJraWlpX9u2b1RVs4U5t85qJ1Rk9fv9Zifs/ZFvuOghbQAfisj+cDhctHjx4j2Jvl3r1q3rblnWkwDOjnOME4qskWLtJgBXmK3uqvpLAGtUNcOyrP8CsCAy/jKv13tLnHOxOQUoQAEKUIACLSSwfv2yz6tl/QxAvxYaksNQgAIUqBE4dcjQUKdu3fLJQQEKUIACjhNYb2XITRecPu2zXSmOi5ABUYACFKAABdpBoJWLrMczEn3RFil85KGQKXqq+ZI59heSeadCl0TSPiJqzayoePKkWs+8S/PnwtYHIsXLsIr8RMKdllVWVpoiac2zYMHUUTbCDwA4M/KlB/Z/gqLoI3br7GSt7fqaKG6rcmNXRrWrSjUcHjMm/8Pi4mJTg5K5lxQsF1Vzcql5wqr4mYarlz/yyK9NsbjmmT8/f6gCqyGYHbWEnx0XbL42e+GFPd1V1qNQOX7yUcNHBsu8BVN+Dsg1Ne0U/v2f4muhUCgtTkhNuyJrnSOBpwGwGvjvQNxF1nXr1p1pWdaOqL8ANS/1SyKyDMCjLbUbNBAI9AfwdOQ87IR3xpaWlp4VDofNWeM9zQnEHo9nsYjU/AcjsrvX5GL+wuVPbrc7/6qrrnov2srv9+eJSBDA3R6PZ3Nt33b47yqnpAAFKEABCqS8QFnZ8jPFJT9TYGrKJ8sEKUCBNhPoN3LkU9kdO01pswk5EQUoQAEKNC3A44GbNmILClCAAhRIW4G6Rdb4IOSGyq27zfG4nz0nFTIV21wWvvLww6GP6449c+HM7plHj26FYNLxz/RblVufMrtVP3vmzcvvAUsfAeT8mhaCu/v02n/Tffe9cNK96vPnTz5XRbZFjv89IqoXV1Q8Ze5CrXniic20nzcvfwQs3VV7nHBjc9ez4/WEIqspq85fUHC7Qm+K5FpzX23dnbt1irFhUcytqAiZ6y7T4km7ImtJSckQ27afAdA7aoVNMfTPIvKJqta8+ADiKrJGjt01L465uNg8n4rIdUVFRRtauvhYJ4d3LcuaWFRU9Nd439hgMPhlVS0FcExEPu/xeE548YPB4DWqugbAx6p6sc/n+9/aOersgt2nqjN8Pt/r8cbA9hSgAAUoQAEKxC5w7733ZnTI/fBnqnr8pwP5UIACFGimwKCzzn7WnZk5oZnDsDsFKEABCrSMAI8HbhlHjkIBClCAAiks0MpF1g9gWzMrK598sSHCeQvyb4tcPQkBflmxNfT16LZzF0y5VCAP1hyzq9irtjVn27Yn32pgvDqFTNxeuTX0vdq2dYqsH4tiekVF6HcNxTZ/fn6hCkrM57Ec23vxJfnnuBRmI94pdY8LNmMsWFDwORv6eOQk2LpF2Jow5s+fUqAi22uuzhR9sTrDnrXjwaffT+FX8ITU0r3IarZmPxwOh5ctWbLkT4FAwBzDd0NEKK4iayAQ+DGAmyM7Yz9V1S/6fD6zE7TFH7/fP0NEtgDoqKpvWJY1xePxvBPvRIFAYDGAtQDq3Q3b2OfBYPAyVTXnemeIyI0ej+fueOdnewpQgAIUoAAFEhMoLV9+g0DM71v4UIACFGiWwOnnjnnZclnnNGsQdqYABShAgZYQ4PHALaHIMShAAQpQIOUF6imymgLmgZgSF9xW+XCopghZ+9QpZJ5wv2l9Y85bULAU0Jp6iEDLPv1EfFFH455wdK5Aflqxdfd3a48crm+8+fML5qioufvUNDtht2g8seXn57s7d1G/Qq6KjHVP5danrmts7jrjn1RErdntmnXoIahcdHzMk3cCn1h0bjrfmNYpiRqlXZF17dq1g10ulzni1uww3RB9hG+iRdZgMDhIVc0W7kEAzK7YVr3D1O/3Xyoi5i7VrHh33Ea/m4kWWSO7ds1PN5jLn0MiMruljkJOou8dhkoBClCAAhRoV4HS8pXTLOhtCoxp10A4OQUokNQCQ8eM2wfBgKROgsFTgAIUSHYBHg+c7CvI+ClAAQpQoA0FWvlO1riKrHWLogsXTuty5FhVBSCTDYkCC7dtDf2qMZ7GCqnxFFlnzJjRMSvn6GZALq4ph4peU/HwU7+IY+56d6pGF5Uh+mT10Q6X7tix41Mzbs3xyVVHH4ViHIAG76htw9ejzadKuyJrY8KJFln9fv9VIuIH4AbwusvlmlpYWNjQ9u9mL3JUcdSM9ZjX652VyKBxHBe8X1UX+Hy+mrPAA4HAHQC+CeATy7LmFRUVmeOX+VCAAhSgAAUo0MYC5eUru4Vh3wbIV9t4ak5HAQqkgIBYFoacN6Y68ueYFMiIKVCAAhRIOgEeD5x0S8aAKUABClCgvQWcXGRt3lHGNbInFHnjKbIm4tLUTlYTUJ17Xk84snj+/Ismq9iP1RwVDN2TnZkx/8EHn/ikvd+RtpyfRdYo7USLrIFAYDOAhWYoVV3r8/la9S86/X5/sYjcYuYTkRKPx+NJ5KUpLS09KxwOmx2pPU3t1OPxLK69PzYYDGarqjnuOD/6SOKSkpKJtm1XAujS2jt2E8mJfShAAQpQgALpKLC+fOVXFWruBOmWjvkzZwpQIDEBd2bWR4POOov/3UiMj70oQAEKNFeAxwM3V5D9KUABClAgLQUSKSY2BhVPIdOMc8LOzjrH+7ZAkfUfGranbtu2589mrnhiS8QlliLr7Nmzs9xZR9ZDtaYGBuB7lVtDt9fENz//ZhHcWvfr6fRissgatdqJFFlLS0tPCYfDIQBnAqgWkcLMzMwdR44cudGyrC+paj9zbymAKgB/BbBGRNY153jdOnHeZ4qgIuIDMPj4TwzUHFls7mh9zLKs5UVFRWbekx5VlWAwaI4dvsLEp6q/NPGpaoZlWf9l7jWOdKo5/ji68ArgBdu2ZyxevPjDdPqGYa4UoAAFKEABpwqUlK8cY44PBjDNqTEyLgpQwFkCHXJz/69P3ojTnRUVo6EABSiQBgI8HjgNFpkpUoACFKBAawkkUkxsLJZ4CplmnDiKrEcA3aIi78dqIYrDFux7tm7d8w/TJ57YZi+8sKf7mOvJSK0KNmTWI1t3m12mDT6xFFlr4lgw5VKBPAjAVXtkcKdOVRJ1NPIJO1xjzTcV2rHIGrWKiRRZ/X5/nog8HdkN+m9V/bmILG1sJ0lkZ+gXPB7PK4m8RIFA4FFz3HWkb1PHex0RkeKioqKf1O5SjZ4zcr+quVTZnJld31MhIleYonAwGLxBVc1RwUdF5HKPx7M9kfjZhwIUoAAFKECB1hMoLV9+m0C+23ozcGQKUCBVBHJ79Njbe9Dgs1MlH+ZBAQpQIAkEeDxwEiwSQ6QABShAAWcLOLnIWqfQ2ew7SuMpsp50J6uiqKIiVNrYasZcZJ07bYDlqnpcIcMB7Lcg01U1rILHAXStezets9+glo2ORdYozwSLrDNEZAuAjpEdpFpTzT/+HABwKPLrzpFdprUz/tO27dmLFy9+NZ4lXb16dVZubu5OVa25ODnGx+xS/abP51tTX3u/358rIv8PgDl2uFekzT4Aq/bt23dPcXFxdTAYHK2qprjbp+7RwjHGwGYUoAAFKEABCrSRQFn5yoU4vquVO9TayJzTUCAZBbr36fu/3fv0GZ+MsTNmClCAAkkoUGZlyHcuOH3au0kYO0OmAAUoQAEKOEbA0UXWk47WlRsqt+5enShePEVWc7vk/AUF9yp0yfH59J7KrU9dZ37R0PyxFlnN2PMWTPk5INfUjKz4oUjN6a3m754AweLKh0P+RPNM5n4sskatXiJF1mAw+GVVNT8N4I4a6j1V/dY//vGPB0yB0nw9UshcBuDrkeODzf2tDx88ePCLS5cuPRrrS7Ru3brulmWZLd+1P3H+toh8D8CDtUcQr127drDL5TJfM0VTc1SxeT6yLGteUVHRM7HOVdvOFHY7dux4v4hcAuBNESnweDxvxjsO21OAAhSgAAUo0HYC5eUrTw8fL7TW3pnRdpNzJgpQICkEeg8e/FTuKT2mJEWwDJICFKBA8gp8opDvT8ybdk/ypsDIKUABClCAAs4RcHKR1SidcJyw4ik7XH3pI4/8+qNEBOMssmL+/PxCFZSYuQT6hh3OmL5t2xNmQ129z8WX5J/jUjwB4BQAH6gl07Y9tHtvfY3nz59SoCLmdFNzZeUrAhxTYAygb8OWqZWVodcSyTHZ+7DIGrWCiRRZA4HAYgBro4ZpcIequQM1EAjcLSLXR9p/qqpzfD7fr+N5kYqLi939+vUbLSLmzrVyn8/3dn39/X7/tSKyKqrQ+qDX6708nrlMW7/fv0hEgjXfmCLXejye6HzjHY7tKUABClCAAhRoQ4H15Su/q8eLrXwoQAEKnCDQL29kKDu3Uz5ZKEABClCglQQEO21bfzBpxIzftdIMHJYCFKAABSiQdgJOL7LOn1+Qp2LvBGSAWRwV3N2n1/6b7rvvBbPz86Tnq18dk/HOu52XQ/TdTz/GmlAodKS2UbxF1rknHuvb6NyzZ8/u7M48vMHUhSPzNVpknblwZvfMqqOPQutcPSnyYPXR7K/s2LEj5s2EqfTSssgatZotUGQ9LCJXejwec3xwvU9kl2kIQM03GIA7vF7vTa3xUpmibklJyYOq+vnI+H8HcKHX6625NDmWp7S0tG84HN4FIA/ADhG5zOyYDQQCEwDcBeC8SBHXHI28W0S+4/F40vInFmLxZBsKUIACFKBAewiUlq+cZkFvO/4ThnwoQAEKHBcYdOboX7uzsyfRgwIUoAAFWl5AFcsmjpj+w5YfmSNSgAIUoAAF0lvA6UXWmqN1L5lyHbRmA5y5WjIMICjqurmiYtcJ1waYoqi4qn/+n0Knrs7O7PWtBx980PRBvEXW48f6Fvw/QJdH3pKwKn6m4erl0btp58/PH6rAaghmR71NjRZZTbt5C/K/+9kRwZGOCizctjX0q3R9K1lkjVr5FiiyvmtZ1sSioqK/NvZCBQKBzVFH9z3m9XpntdYL6Pf7LxWRTQCyzIXEqrrA5/PtjmW+OjtvPwAw0+PxvFRSUrJUVX8atUM2ejiz7f1LXq/3sVjmYBsKUIACFKAABdpGoLx8Zbcw7NsA+WrbzMhZKEABpwucfu55L1guF3/4wukLxfgoQIGkEhDI71XwgwnDp21LqsAZLAUoQAEKUCBJBOoWWQG8BcBsAov1+di2bM8jD+35k+kQbyHzhOOAoduPHs66fOfOnQejJze7U99+L/enorgh6utmJ+trAjyjKl0gajay9YsUYiHAy1UuzNuxJfTP2j7xxmb61bND1XzZzG2ODTbXW3YC0Pf4HHoMEFMINv80WWSdPz9/rAoeB9DV9I7lSOJYFyVZ27HIGrVybVhkNQXKGyNT77Vt+6LFixd/2Bovkd/vzxORpwH0NN9AIlLo8Xg2xjJXSUnJVNu2za5c8023zOv13hL1tc4A/qKq17pcrr+q6kxVvQVAL97bGosu21CAAhSgAAXaR6B000qvZeutCvRpnwg4KwUo4BSBoWPGvgmRQU6Jh3FQgAIUSHYBhawLW5nfnzxs8vvJngvjpwAFKEABCjhVoJ4ia7yhnlBMjLeQGUuR1QRUcwzwO7lX24JlAnRpIshKt5W5+KGHdr4X3S7e2Gr7XnJJftewwlwBeUkj876ikDsEeieAHrEUWfPz87Nzu2o5VC6rGVfh3/8pvhYKhUzxNi0fFlmjlj2RImswGPyyqpYCcAOIdSdr9D2urVpkLSkpGWLb9jMAekdSXeL1etc19bb7/f5cETG7UccD+F9TRPX5fPujduG+LSKzPB7PK7VjBYPBy1TVnOGdJSJf492tTSnzcwpQgAIUoED7CAQ3rhhh2bhVBF9onwg4KwUo0O4CIhgyZuxROX7iDR8KUIACFGiGgELft4Dvj8+b0eTftzRjGnalAAUoQAEKUABAshRZaxdrzpxJ3Sx3xpcAvQrQ0YB0iBwh/E8V3SVh15rKyidfqilZ1nkSLbKaYYqLi60XX9w9VS25CaoTj8+rhwB5RYFVBz7B1k7dJE9sfcIUWc2uVLfLzt+y5el/NfaizVsw5ceA/MjkIIq5FRWhR9P5xWSRNWr1Eymy+v3+8SKyPbI9OqbjeP1+fxy8a9QAACAASURBVLGImF2f5nmpqqqq4Oqrr/6kNV7EOkXWmHey+v3+m0TkNrPN3rKsy4qKinbde++9XTIyMsxRw+cCOOmY42AweKpt20+JyHARKfF4PJ7WyIljUoACFKAABSjQMgJlG1Z8A4JbI6dWtMygHIUCFEgKAXdGxieDzj6nqZ+mTopcGCQFKECBdhbYVq3VP5g8Yvbv2zkOTk8BClCAAhSgAAXiEpg//6LJKrbZbJddc5SxuvLr3hsbPWDNUcRZhx6CykUQfbE6w56148Gn0/oEDxZZo96QRIqs0YXFyFA3eb3eOxp7k+vcybrN6/XOi+XNX716dVZubu5OVZ0c61x+v3+GiJgjfzvGeidrIBA4zxRRzU8vqOp/e73eG0RE161b192yrCcBnA3gbq/X+43ouOt83qp3zcbixTYUoAAFKEABCjQtsOH+lePssJpC68ymW7MFBSiQKgLZHTu+2W/kKB4VnCoLyjwoQIF2ERDBD8cPn76sXSbnpBSgAAUoQAEKUKABgfz8fHcsR/jOW5D/XQBms515KmHnfrGysvJQQ7Dz508p0OObDrMF8tOKrbtN/5N24KbTwrDIGrXaiRRZTXe/33+fiCyJDPVbVZ1qjtat70Vau3btYJfLFQIwwHyuqj/2+XzFsb500TGq6q6DBw/OWbp06dGG+vv9/uUi8v3I538HcKHX6/1HQ+2DwWC2qpqi7GwAr7tcrqmFhYXm4miwyBrrKrEdBShAAQpQIPkEyjas+BEEP06+yBkxBSiQiECnbt1fOXXIkNGJ9GUfClCAAhTA79TWH0wcOWMnLShAAQpQgAIUoICTBMxu04zMw/dAtbSi4qnHG4ptwYLJ/W1YpmB6ZqTN9yq3hm5vqH3NfaxdUALgCgBHRK2ZFRVP7nFS7u0RC4usUerNKLJOEpFHAHQGYIvI6qKiom+Z3Z/Ri6qqUlJScpeqLgVgAXjf5XJNKywsjPlImUAgMBfAZgA5AA6KyOUej8d8I5z0BIPB0apqzsPuE/lwo9frXdTYixYMBpeo6hrTRlU9Pp+vvLY9jwtuj29RzkkBClCAAhRoO4ENG5ZPtUXMrlZzJzsfClAghQW6nnra8z369Ts/hVNkahSgAAVaRUCBe7Lc+P7YIdNb5dqnVgmag1KAAhSgAAUokBYCM2bM6Jidc6xEgS8AqFLVVRaql1VUPBO9KVDmXJp/hqVaChVzqqnZi7pXbWvOtm1P1my4q/uYe2VdbvcKBcxmQxdEt+z/WBaFQqEjaQHbSJIsskbhJFpkNcXTQCBwt4hcHxmuCsBd+/btu7m4uLjafM3sEAXwX6pqjtjNiLQLeDyexdHF2GAw+GXz4kc+f09E5nk8njdrw6yz09R8+SNVvd7r9W6MHicQCEwAUApgaKTvR5ZlzSsqKnqmofchGAwOUlVz56r598MHDx78Yt1dslFHHb8tIrM8Hs8rUbFdpqobAGQBuNHr9dbmke7fZ8yfAhSgAAUokDQCd22+K6fHscO3QuTbSRM0A6UABeIW6DVw4J7OPXvVXkMSd392oAAFKJCGAv8H4McT8qaXpWHuTJkCFKAABShAgeQQkHmX5HuhuhqQDpGQTb3qNQGeUZUukJrrKPvWpqPAJ5bKooqK3WYj4WfPvHkFZ8ClQWjNJr7P2gP4ALY1s7LyyReTg6R1o2SRNco30SKrGaKsrKxXdXX1NgDjooY8AODPkUuDB0f+XfvxS263e9ZVV131XvQSBwKBxQDWRr72rmVZE4uKiv4a3WbdunVnWpa1A0C/6LlUda+ImDnNnam9IrtlTRPzEwvf9Pl8NTtUG3sCgYD5CYfviIgvuoBa26ekpGSqbdvmOGGza/cvqnqty+X6azgcnigiP43M+6aIFEQXh5ual59TgAIUoAAFKOAsgdINKy8Vqbmr9QxnRcZoKECBlhDoM3x4qEPnLvktMRbHoAAFKJDqAgKsdbnsW88fOrPB65dS3YD5UYACFKAABSiQNAIy99L8iWLjHgBNXRHzugXLu3Xrk8/WzW7upQVni61PAOjxn8/0EGzry5WVuyvS/S7WWhMWWaPenOYUWc0w5eXl3Y4ePWqO150ZVeCs+27aAEJut/tLdQuspmEsRdZIu9MB/ArAuU18a+83BVav1xuoe3xxov9J8Pv914qI2aVauyM3eqiPAHzJ6/U+luj47EcBClCAAhSggDMEysp+2guu6lsB/aozImIUFKBASwkMOPPMPZnZOdzJ2lKgHIcCaSRQdTSMT947iCP7j8Gd5UJu9xx07GYO70rBR+QPorh1fN60B1IwO6ZEAQpQgAIUoEAKC3z1q2My3n4vdyKgXxEVU7OK7EbV9yB4FbDu2f+xPtLQkb9zLp080mVbGxUYrcABUX0s7HL/cPtDu95IYba4U2ORNYqsuUVWM1Tk3tXZqmqO2DN3HHWKTGHu6njBHBns8Xj2NFTwrFNk3Wvb9kWLFy/+sL6VrTPXGABdIu3MOdh/A7ARwL1er/f9uN+MJjpEjiO+E8A5kR26ZgftbhH5jsfjea2l5+N4FKAABShAAQq0n0DphhWFIvgRAPNDXnwoQIEUEDj93HN/Z7ncY1MgFaZAAQq0ocDBj4/grT99ANvWE2bt3jcXvQZ1bcNIWn8qUV19RDJuLcgr+KD1Z+MMFKAABShAAQpQgALJKMAiq8NWze/3F4vILZGwdng8njkttQPVYakyHApQgAIUoAAFkkhgw4Zb+oWRdbMIrk6isBkqBSjQgMCQMWP/T0T4gxN8QyhAgbgE/vbSOzh6yFzrdfLT/4ye6Ng1JXa0/s5WvXXSiBnmGDw+FKAABShAAQpQgAIUaFCARVYHvRx+vz9XRHZF7nU1xwrf6PV6zbG8fChAAQpQgAIUoIAjBNZvXPZ5W62b5fhpFnwoQIEkFRg6dtxBAB2TNHyGTQEKtIPAkQPH8Obedxuc+cMPP8S77zb8eTuE3O5TigivUmr3VWAAFKAABShAgdYRUFVzBC+fBgRUdfEdd9zhT3UgFlkdtMLBYPAyVd0AIAfA6y6Xa2phYeFbDgqRoVCAAhSgAAUoQAFs2HBLZ0XmzSpyEzkoQIHkE7AyMvaffvY5uckXOSOmAAXaU+DAR0fwzz82fBvRp59+irfe4l9htOcacW4KUIACFKAABSjgFAEWWZ2yEmkSx7333tslIyPj8cgu1ipV9fh8vvI0SZ9pUoACFKAABSiQhALrNy6fDsXNCpmchOEzZAqkrUB2Tse/9ztj1MC0BWDiFKBAQgLVx8L4y2/fbrBvh24ZyO6ckdDY7dVJVe39+w+Vv/LsaxvtuhfNtldQnJcCFKAABShAAQqkgICIHL3jjjtCKZBKoylwJ6uDVjgYDI5Q1V8A2OnxeG7jXawOWhyGQgEKUIACFKBAgwJl5StuhuBmKLLIRAEKOF+gY9eur542dNiZzo+UEVKAAk4TeOevH+Hjdw6cFJYrw8Lp550Gl9tyWsgNxqOqO22RWy/Mm/7rpAmagVKAAhSgAAUoQAEKOEqARVZHLQeDoQAFKEABClCAAskpULZpxedg42YAc5MzA0ZNgfQR6Nq79/M9+g84P30yZqYUoEBLCtQttObkZqLX4G4w/06S54Cq3jpxxIyfJEm8DJMCFKAABShAAQpQwKECLLI6dGEYFgUoQAEKUIACFEhGgbLyFUsju1p7JmP8jJkC6SDQY0D/X3ftdeqkdMiVOVKAAq0jEK62cfTgMbgyXMjqkDxHBKtiq+Wy/mv8sKkvto4MR6UABShAAQpQgAIUSCcBFlnTabWZKwUoQAEKUIACFGgDgbL7bx+JcNjsav1yG0zHKShAgTgFThs2LNSxS9f8OLuxOQUoQIFkFnhFIHeOz5tWmsxJMHYKUIACFKAABShAAWcJsMjqrPVgNBSgAAUoQAEKUCBlBMrKVxZB8B2ojkyZpJgIBVJAYMCoM/ZkdugwOQVSYQoUoAAFGhdQHBTBHWE9dOekEQv2k4sCFKAABShAAQo0JFBaWtrXtu0bAVxh23aRz+fbGY9WSUnJENu2vwHgUgC9AJjjPmwA/wbwLICVXq/3uXjGjKWtqkpJSclYANeo6oUAegPoBOAxr9c7q7ExiouL3QMGDLgGwDcBDIi0fQ9AUFVX+nw+/v6piUVgkTWWt5RtKEABClCAAhSgAAUSEigvX9mtGnqjCL4NRVZCg7ATBSjQogKDzz7nd66MDPOHcD4UoAAFUllgvaVyxwUjpv0+lZNkbhSgAAUoQAEKJC5gCpTBYHC8iNyiqtMAWAAOquplsRZZTaFy4MCBt6qqKbBmNxKNLSKbbNv+eksVL4PB4CWq+lMAQ+uZt9EiazAYzLZte5OIzI/kXXeIl9xu96yrrrrKFF35NCDAIitfDQpQgAIUoAAFKECBVhcoKV85xoKanwj9YqtPxgkoQIFGBYacN+YvYln1/SGcchSgAAWSXkCBXwvsOyfkzXw46ZNhAhSgAAUoQAEKtIqAKTCq6pUAvltPgTLmImtkF+ldqro0qlBpdq++A+APIjJUVftFdrXW5lIhIld4PJ4jiSYXif8uAFfXUyA9AOAQgF1er7fBa5wCgcCPAZirnsyz1bbtH4lIFYBrReRrkZgf8Hg8XxIRTTTWVO/HImuqrzDzowAFKEABClCAAg4SKCtfuVBh3yiQ8x0UFkOhQFoJDB079lNAOqdV0kyWAhRIAwF5S6B3js+bvioNkmWKFKAABShAAQokIFB7JLCq+gDkNjBEzEVWv98/Q0S2AOgYGeslEfmyx+N5rXbsQCDQE0A5gOmRr9mq+j2fz2d2oMb9NFDY3S8i/urq6tVLliz5W1ODlpWV9aqurg4BMNc7hURkdm3RN7K7dx0AL4D3XS7XtMLCwhNOBlm3bl13y7J+JSLb/v73v68uLi6ubmrOVP2cRdZUXVnmRQEKUIACFKAABRwqsHnzZtfRqr/eaIqtgPRwaJgMiwIpKSAu69CQc8d0SMnkmBQFKJC2AiL4b7vaunPiqKl/T1sEJk4BClCAAhSgQJMCgUDgUQAz6zT8CMDzAPKBmmuOYi6yBgKBzQAWRsZ7U0QKPB7Pm3UD8fv9uSLyGIDxkc/22rZ90eLFiz9sMug6Dfx+v9lpan6ozNz5ap7HASzyer3vxzqW3+83RyRvB9BVRK71eDz3RPcNBoOzVPV/AGSKSKHH49kY/XnULtgDlmVdVlRUtCvWuVOtHYusqbaizIcCFKAABShAAQokiUB5+U+GhVFlCq1fTZKQGSYFkl4gIyv7nwNHjzbHVfGhAAUokAoCj9gavnPSiFm7UyEZ5kABClCAAhSgQOsKRBVZzZG+LwBYvm/fvkf69+9/UdSO1JiKrJHdnE8CODsS9d1er9fcy1rv4/f7rzK7TQG4AfxbVaf6fL698WQcDAYHqar5fc+gSL+Ejh6uswN3idfrNTtXP3sa+zwQCJwHwBSMe6jqf3u93hvS+ThhFlnjeYPZlgIUoAAFKEABClCgxQXKym+biZpdrZjW4oNzQApQ4ASBnM6d/9B3eN4ZZKEABSiQzAIC/FEVd04YMT2QzHkwdgpQgAIUoAAF2lYgGAxuMEfgWpZ1R2Fh4Vu1s9cpKsZUZF27du1gl8v1awB9IuOcVKyMzi6ROerqRO0gtQA0uHO2KdVEi6yRu2DN8cizAbzucrmmRjs2NW8qfs4iayquKnOiAAUoQAEKUIACSSiwvnzF1xUwxdbTkzB8hkyBpBDo3KPn870GDeKdyEmxWgySAhSoR+CICO44kuG+s2BwwccUogAFKEABClCAAi0hkEgBNBgMnmrb9lMiMjwSQzxF1v2qusDn88V8GkfkyGFzLO84AM261zWO44Kzzf21Pp+vxOQYDAaXqOoa82tV9fh8PnPXbFo/LLKm9fIzeQpQgAIUoAAFKOAsgWDwJ6e6M6u/HSm2Ois4RkOBFBA4pV+/p7udetqFKZAKU6AABdJMQFU3iEvumjBs+ktpljrTpQAFKEABClCglQUSKbKuXr06q2PHjo+IyFQTnoj8T1FR0cKGjs4NBALmh8p/atqq6huWZU3xeDzvxJpadGHU7MZ1uVzTCgsLfx9r/+h2ZWVlvaqrq0MARgIIichsj8dzJBKbBINBc3ywN/pY4zpHFT/g8Xi+lM7HBNd6ssiayBvIPhSgAAUoQAEKUIACrSpQXn77+bbY16vqla06EQenQJoJnDp4yFOdTuk+Jc3SZroUoEASCwiwG5a1avywqZVJnAZDpwAFKEABClDAwQKJFFlNOn6/f5GIBAFkAPhUVb/o8/l21E113bp1Z1qWZb7eL/JZo/e31kcVDAavqd1FCuA5VZ0uIuZ+1B8BGAOgS6Tfh6Zw6nK5ftxYETbq6GHTbatt2z8SkSoA14rI1yI51RRTTYOowus+VZ3h8/led/CStlloLLK2GTUnogAFKEABClCAAhSIV6DmvlbR66E6J96+bE8BCpws0G/kqD3ZHTtOpg0FKEABxwso/qzAqokjpv/C8bEyQApQgAIUoAAFklog0SJr5I7SBwDMjwAcBPATt9v9y6uuuuq9NWvWdOrQocNVqvqDqLtbX3K73bPM5/GgBYPBn6vqtZE+vwLQEcBMAOZ+1voeUzC9a9++fTcXFxdX121gYrdte5OImNjrG+OzOIPB4MWquhlAlojc6PF47o4n9lRuyyJrKq8uc6MABShAAQpQgAIpIlBWvvyLEMsUWyekSEpMgwLtIjDo7HN+687IMHf48KEABSjgTAHBIbGxylJZ9bmR0/7tzCAZFQUoQAEKUIACqSSQaJHVGESKlfeJyKJGCp6mqQ1gj6ou8vl8b8frFwgEHo0UVU1XUzR1R8Yw45rdq+bfZket2dFaWzS1RWR1UVHRt+o72re4uNg9YMCAawB8E8CAyHim+BtU1ZU+n29/5GjhJwCMrnu0cLw5pGJ7FllTcVWZEwUoQAEKUIACFEhRgfXlK76uIqbYau4N4UMBCsQpcPp5571hWa7hcXZjcwpQgAJtJKClYdirLsybtbeNJuQ0FKAABShAAQpQwBz7O0NEtkR2hx5U1ct8Pt/OWGkCgUBPAOUApjfUR0SetyzrK4WFhW/EOm5tO7MjNicnxxQ6PxfV1xRVt7pcrusLCwvfqv16IBAwP5xeCmBo5GufWpZ1WVFR0a545zXtA4HAHZEi7CeWZc0rKip6JpFxUrUPi6ypurLMiwIUoAAFKEABCqSowIYNt3RWybpOBddDcWqKpsm0KNAqAkPGjP1IRLq1yuAclAIUoEDiAk9Y0FUX5M3YnvgQ7EkBClCAAhSgAAUSE2hOkTUQCMwFUAag9s9Z5phesxv0jyIyVFXNPaxmh6l5DorIUo/HE4gn0nXr1nW3LOtJAGdH+jW6QzUYDI5WVbPztY9pLyL/U1RUtLC+3ayNxVFSUjLRtu3KyO7YVV6v98Z44k6HtiyypsMqM0cKUIACFKAABSiQggLrypcNzIJVW2zNSsEUmRIFWlZA5OjQMWP5vdKyqhyNAhRoloC+BltXTRg5875mDcPOFKAABShAAQpQoBkCiRZZS0pKptq2bXbAdo4c17sVwNVer/f92nD8fn+uiPwUwJLIMb5VqvpNn8+3JtaQ6ymyhkRktsfjOdLQGH6/f7mIfD/y+dvhcHjSkiVL/hbrnJH7ZncAyAfwitvtnmbukQ0GgyNU9SeRXbvZAEwMLwP4ttfrfTbW8VOlHYusqbKSzIMCFKAABShAAQqkqUCwfPk5Lsh1AHxpSsC0KRCTQEZm1lsDzzqrb0yN2YgCFKBA6wrsB2TV0UzXqoLBBR+37lQcnQIUoAAFKEABCjQukEiRNVI8fQzA+MjoFSJyRX2FT1WVkpKSu1R1aaTQ+qaIFHg8njdjWZt6iqx3e73ebzTW1+/3jxcRc0pIV7ODNt4jkIPB4A2qao4KrhKRKz0ez5ZgMDhPVTdEisp1pz8iIt/2eDz3xJJTqrRhkTVVVpJ5UIACFKAABShAgTQXKC1fXiDHi62XpTkF06dAvQLZnTr9sd+IkaPIQwEKUKBdBRQBte1VE0fNfLVd4+DkFKAABShAAQpQICKQSJE1ckzwZgA5AD5V1Tk+n+/XDaGWlZX1qq6uDgEYGWlzk9frNUXMJp9Eiqxr164d7HK5TDw1RwabnbRer3ddk5MB5o7aPBExd9IOAPCAx+P5UiAQGB71tfdU9SaXy/WMqp6tqrdH7oD9KN3ubWWRNZY3im0oQAEKUIACFKAABZJGoLR82QIR62tQzEqaoBkoBdpAIPeUHs/3Hjz4/DaYilNQgAIUOElARCo1rGsmjJxudnzwoQAFKEABClCAAo4RSKTI6vf7i0XklkgSe23bvmjx4sUfNpZUIBAwRdmFkTbbvF7vvFgQ1qxZ0yknJ+cJAJ+LtG9yJ2s9hdmYiqxm120wGNwE4AoAn+24jcrX3Ct7ucfjMbtka55AIHAeAPN7vB4AmowtlpyTpQ2LrMmyUoyTAhSgAAUoQAEKUCAugbLylQsB/TqAgrg6sjEFUlSge9++e7qf1mdyiqbHtChAAYcK1BRXgfsmDJ+2zaEhMiwKUIACFKAABdJcIJEiayAQ+BmAGyJ0j3m93iZ/0LtOn9379u2bUVxcXB0Lf7wF2kAg0B/A0wAGmvtiVdXn8/lKmporGAxeFjkS2C0i13o8nrWmTyAQqAQwF8BJBeXVq1dn5ebm7lTVySKyZ//+/TOWLl16tKm5UuFzFllTYRWZAwUoQAEKUIACFKBAgwKlG5dfKTa+DpEJZKJAOgv0Gjw41PmUHvnpbMDcKUCBthNgcbXtrDkTBShAAQpQgALNE2iBIutLVVVVBVdfffUnjUUSDAaDqloUaRNTYbZ2vEAgcCOAn5r/rapvWJY1xePxvNPQfHXuZN2vqgt8Pt/uxuIrLS3tGw6HdwHIA7BDRC6rvWM2EAg8CmCm2bFaX0E56vOYdvU2b8Wc05tFVuesBSOhAAUoQAEKUIACFGhFgbLyFT4IzDHCY1txGg5NAccK9B8x8umsTp0udGyADIwCFEgJARZXU2IZmQQFKEABClAgrQQSKbIGg8ElqvpLABaA910u17TCwsLfN1L0zBURU8AcZ9qISInH4/HECl1aWnpWOBw2Rwb3BFAd2Zla1sh8y0Xk+5HP/w7gQq/X+4+G2ptjggOBwN0icj2AD0xB1ev1vljbnkXW+uVYZI31DWY7ClCAAhSgAAUoQIGkF1CFlJUv+7ol1tcUGJ30CTEBCsQhMPCss3+bkZlZ8wd6PhSgAAVaWoDF1ZYW5XgUoAAFKEABCrSVQCJF1jpFT7O79L+9Xu8NIqL1xe33+68VkVUAMkyRVEQKPR7PxlhzNEXQkpKSB1X185E+/7Rte/bixYtfrTvGunXrzrQsaweAfuYzVV3r8/m+2thcJSUlU23b3gKgE4BlXq+39r7Zmm48Lrh+PRZZY32D2Y4CFKAABShAAQpQIGUEgsHibFdWptnVau5sHZ4yiTERCjQiMOS8Ma+JZY0gEgUoQIGWFGBxtSU1ORYFKEABClCAAu0hkEiR1RQ9g8HgOgDeSMw2gLWqepPP59tfm0dxcbG7f//+pvj6YwAdI1//X1WdGd0uGAwOUlVz72kv00ZEvlm3CBsMBkerqjm2t49pEzk2+Asej+eV2vlKSkrGhMPhjSJS+3cdJ+1KrWvs9/vNLtvHAIwH8IJt2zMWL178YXQ7v99fLCKm8HpQRC73eDzbaz8PBALnmWOEAfSIpaDbHmvcWnOyyNpashyXAhSgAAUoQAEKUMDxAhs2rO6scvDrCjXF1oGOD5gBUqAZAkPGjPtABD2aMQS7UoACFPhMgMVVvgwUoAAFKEABCqSKQCJFVpN7WVlZr+rq6m21RwBHPKpE5J8A/qiqphg6LLI7tJar3h2oJSUlQ2zbfgZA70jDJV6v1xRxT3iCweA1qnongOzIB6a4+46q/i1SWD0lcoSx+bhKVb/p8/nWNLVWwWBwnKr+QkR+FF1Are3n9/vzRGQngAEA3jPFZJfL9Uw4HB4iImb8oQA+sixrXlFRkckjLR4WWdNimZkkBShAAQpQgAIUoEBjAoHNK3q6j+HrECypPU6HYhRIMYHqoWPHuVMsJ6ZDAQq0gwCLq+2AzikpQAEKUIACFGhVgUSLrCao8vLybkePHr0XgDnG19zP2tjzEoAveL3e/6vbKNYiq+kXCASuAPALAN0amWy/qi71+XwlLYXn9/tni8j9ADrXM+YREfm2x+O5p6XmS4ZxWGRNhlVijBSgAAUoQAEKUIACbSJw78biHjl2RiFECsE7W9vEnJO0jYA7I/Nfg84++7S2mY2zUIACqSjA4moqripzogAFKEABClDACDSnyForuHbt2pEul+smADMBnBopuJpdpv8G8Kyq3uP1eh9v6M7WOkXWg6p6mc/nMztH630CgUBPAN+NFHfN7lJT4K3ZRWvb9qbs7Ow7Fi1a9FFLr3AwGByhqj8BUBDZoXsEwMsAvu31ep9t6fmcPh6LrE5fIcZHAQpQgAIUoAAFKNDmAps3L3QdPnZOoSUoVMjkNg+AE1KghQWyOnb8U/+Ro0a28LAcjgIUSAsB3QRbSieMnG7u2eJDAQpQgAIUoAAFKNAKAn6/f7yImHtOu5rjf10u15TCwsI3WmEqDtmCAiyytiAmh6IABShAAQpQgAIUSD2B0g3LLpWana2yIPWyY0bpIpDbvfvzvU8fcn665Ms8KUCBZgvsB1CqkLKJedN+2+zROAAFKEABClCAAhSgQKMCfr9/uYh83zRS1V0HDx6cs3Tp0qNkc7YAi6zOXh9GRwEKUIACFKAABSjgEIHg+lvzXZbbHCNcCCh/H+2QdWEYsQl0PfW0PT369eOu7Ni42IoC6Sug+DtESjMEpeOGTzvprrD0hWHmFKAABShAAQpQoPUESktL+4bD4V0A8gAcFpErPR7PltablRq9YAAAGwtJREFUkSO3lAD/cqilJDkOBShAAQpQgAIUoEBaCKxff9vZaqkptJqCa/e0SJpJJr1Ar4GDQ5179shP+kSYAAUo0DoCIi/CtsuOZmWUFgwu+Lh1JuGoFKAABShAAQpQgAL1CQSDwZWq+p3IvaoPeDyeLzV0dysFnSXAIquz1oPRUIACFKAABShAAQokiUBp6W0D4NZCOV5sHZIkYTPMNBXomzfi6Zzc3AvTNH2mTQEKNCzwhGVJ6QXDpm0gEgUoQAEKUIACFKBA+wj4/f5cEVkG4PSsrKyrFi1a9FH7RMJZ4xVgkTVeMbanAAUoQAEKUIACFKBAlIDff3tuZrZdqLDNva1jiUMBJwoMGD36t5lZ2eOcGBtjogAF2kVgswUtvSBvxvZ2mZ2TUoACFKAABShAAQpQIAUEWGRNgUVkChSgAAUoQAEKUIACzhDYsGnFF2xbrwRkgTMiYhQUOC4w+Jzz/uRyu0bSgwIUSGMBwSEBSsPVKJs0avpv0liCqVOAAhSgAAUoQAEKUKBFBFhkbRFGDkIBClCAAhSgAAUoQIH/CJRuXDEeptgqskiALrShQHsLDB077l0Avds7Ds5PAQq0h4D8XVQ3SIaWXjBkxp/bIwLOSQEKUIACFKAABShAgVQUYJE1FVeVOVGAAhSgAAUoQAEKOEKgdPNtA1BlXynAIgCjHBEUg0hHAR06dhz/7JeOK8+c01tAEYIlmyw5dv8Fwy7+NL0xmD0FKEABClCAAhSgAAVaXoB/0G55U45IAQpQgAIUoAAFKECBEwQ2b97sOnzsL1eK1BRbp5OHAm0p4HK53h187nncxdqW6JyLAu0ncBiCTXa1ff+kUTMfb78wODMFKEABClCAAhSgAAVSX4BF1tRfY2ZIAQpQgAIUoAAFKOAggdLyW6cJrEWAmIJrhoNCYygpKpCZ0+G1AWecMSJF02NaFKCAERD5g9p6P1zWponDpv6VKBSgAAUoQAEKUIACFKBA6wuwyNr6xpyBAhSgAAUoQAEKUIACJwmUld06Epa1yNzbCmAQiSjQWgIdu3b57WlDh49rrfE5LgUo0K4C28zO1Z0bn7m/uLjYbtdIODkFKEABClCAAhSgAAXSTIBF1jRbcKZLAQpQgAIUoAAFKOAsgQ0bbumskrVIgSsATHFWdIwmFQS69u69p0f/AZNTIRfmQAEKAAp931JsEpdsumDY9N/QhAIUoAAFKEABClCAAhRoHwEWWdvHnbNSgAIUoAAFKEABClDgJIHS8uUForgcIgsBnEIiCrSEQK+Bg3Z37tmzoCXG4hgUoEC7CjxniWzCUdx/wehp77ZrJJycAhSgAAUoQAEKUIACFACLrHwJKEABClCAAhSgAAUo4DCB4OafnOqqqr4cMMVWneSw8BhOkgn0HZa3J6dLZ+5kTbJ1Y7gU+ExAsMm29f5JI2ZUUIUCFKAABShAAQpQgAIUcI4Ai6zOWQtGQgEKUIACFKAABShAgZMESstXThPRy1VxuQBdSESBeAUGnHHm85k5OefH24/tKUCBdhRQfUHE2gLRh8YPn/6ndoyEU1OAAhSgAAUoQAEKUIACDQiwyMpXgwIUoAAFKEABClCAAkkgULp5WV+pkuPFVpELkiBkhugQgcHnnPtHl9s9yiHhMAwKUKBhgfchsgVhfWjCyOmPEYoCFKAABShAAQpQgAIUcLYAi6zOXh9GRwEKUIACFKAABShAgZME1m9cOUuBhVC9HEAnElGgMYEhY8b8S8Q6jUoUoIBDBRSPqmDLMRx5qCBv3gcOjZJhUYACFKAABShAAQpQgAJ1BFhk5StBAQpQgAIUoAAFKECBJBUoL1820Ia10IYuFAiPg03SdWztsIeOHWsDYrX2PByfAhSIS+CPItiCauuh8aOmvhhXTzamAAUoQAEKUIACFKAABRwhwCKrI5aBQVCAAhSgAAUoQAEKUKB5AuvXL5tgW9YcC7hYgXOaNxp7p4qAJdYHp48Z0yNV8mEeFEhygQMAtgDy0IS8aQ8neS4MnwIUoAAFKEABClCAAmkvwCJr2r8CBKAABShAAQpQgAIUSDWB0vLlBRbkYhWZA9WRqZYf84ldIDMn+/UBZ4zOi70HW1KAAi0uoHhKLNly7Gj4oSmjZ/6jxcfngBSgAAUoQAEKUIACFKBAuwiwyNou7JyUAhSgAAUoQAEKUIACbSNQVn7bTIg9B4o5AE5vm1k5i1MEOnTu8ts+w4ePc0o8jIMCaSTwF4FshdoPjR8x45k0ypupUoACFKAABShAAQpQIG0EWGRNm6VmohSgAAUoQAEKUIAC6SywefNm19HwX+aorXOgMgeCvunskS65d+nV6+meAwZemC75Mk8KtLPA3wDZrmHdMWHktO0iou0cD6enAAUoQAEKUIACFKAABVpRgEXWVsTl0BSgAAUoQAEKUIACFHCiwL2VxR1yPs2aI6pzVHQOILyz04kL1QIx9RwwINSlV+/8FhiKQ1CAAvUJCPYB2G7buqPqXxnbCwoKqglFAQpQgAIUoAAFKEABCqSHAIus6bHOzJICFKAABShAAQpQgAL1CpSXr+wWVns2xJop0JkK9CZV6gj0GTp8T4euXSanTkbMhAKOEHhLgO0K3fGxVb394mEXH3VEVAyCAhSgAAUoQAEKUIACFGhTARZZ25Sbk1GAAhSgAAUoQAEKUMC5An7/7bnurPBMiM4UyAwAA5wbLSOLRWDAmWf+JjM754JY2rINBSjQsIBA3lHR7WrbO7IOHNs+duy8Q/SiAAUoQAEKUIACFKAABdJbgEXW9F5/Zk8BClCAAhSgAAUoQIF6BTZvLs48Uu2eCbVmQjETgqGkSj6Bweec86rLnXFm8kXOiCngCIH3AeywIduh2dsnjZi03xFRMQgKUIACFKAABShAAQpQwBECLLI6YhkYBAUoQAEKUIACFKAABZwtsGHDyhkqNccJzwRwhrOjZXS1AkPOG/uWWNKXIhSgQGwCZseqrbpLFNtzst3bzx1c8HFsPdmKAhSgAAUoQAEKUIACFEg3ARZZ023FmS8FKEABClCAAhSgAAWaKVC2ccUUQGZC1RRcz2vmcOzeigLDxo47pkBmK07BoSmQAgL6vCpCKhrqm5m5e/DggiMpkBRToAAFKEABClCAAhSgAAVaWYBF1lYG5vAUoAAFKEABClCAAhRIZYHSjSvGWyozbNgXCWRyKueadLkJPhw6Zlz3pIubAVOg9QXeh0jIFFZdFkIXDJv2x9afkjNQgAIUoAAFKEABClCAAqkmwCJrqq0o86EABShAAQpQgAIUoEA7CZTcf+sQl+0uUNUCAOaf09opFE4LwJ2V+edBo88eRgwKUACA6gsqCImtoY7dsPvsU2cepAsFKEABClCAAhSgAAUoQIHmCLDI2hw99qUABShAAQpQgAIUoAAF6hUIBouzrYyMAgsoUBFTcB1LqrYV6JDb+Xd98vLo3rbsnM05Ah8KEIIgpGGEJoyc/opzQmMkFKAABShAAQpQgAIUoEAqCLDImgqryBwoQAEKUIACFKAABSjgcIENG24bbYtdAEGBmMKroovDQ0768Lr07PXrngMHTkr6RJgABWIXeBnmblUgdOgAQtPHTv8k9q5sSQEKUIACFKAABShAAQpQID4BFlnj82JrClCAAhSgAAUoQAEKUKCZAus2F3fPqs6KPlZ4VDOHZPd6BHr07x/q2vvUfOJQIHUF9C8AnoGtz6ri2YmjZr6aurkyMwpQgAIUoAAFKEABClDAaQIssjptRRgPBShAAQpQgAIUoAAF0kwguGHZBS6R8apygSX4nAID04ygVdI9beiwpzp27TqlVQbnoBRoH4H3AN0FyLMSDj87ftSsF9snDM5KAQpQgAIUoAAFKEABClAAYJGVbwEFKEABClCAAhSgAAUo4CiBsk3LxqrKeFG5AID553RHBZgkwfQfNep/szp0HJ8k4TJMCtQncATALoU+qWF5dtKo6b8hEwUoQAEKUIACFKAABShAAacIsMjqlJVgHBSgAAUoQAEKUIACFKBAvQJlZbeOFJd1oUImQfA5KIaTqmmBQWef83t3RsZZTbdkCwo4SuBpBXZB7N3H3sp8tqCgoNpR0TEYClCAAhSgAAUoQAEKUIACEQEWWfkqUIACFKAABShAAQpQgAJJJbBp07L+VWG5EIILAbkQwBlJlUAbBTvkvDH7xLIGtNF0nIYCiQkoXlTRkOVyPZHx8aGnxo6ddyixgdiLAhSgAAUoQAEKUIACFKBA2wqwyNq23pyNAhSgAAUoQAEKUIACFGhhgXWbi7tnHc2cpILxMP+g5p/MFp4m6YYbOnbcYQA5SRc4A05ZAQX+AdXnXGL9BtDn3Pu7PTd27NiqlE2YiVGAAhSgAAUoQAEKUIACKS3AImtKLy+TowAFKEABClCAAhSgQHoKlJevHGMD423VCabwKsCgdJIQwSdDxozrkk45M1eHCYgcNoVUgTynaj9nK56bNGLG2w6LkuFQgAIUoAAFKEABClCAAhRIWIBF1oTp2JECFKAABShAAQpQgAIUSBaB9euXn6aWjFdgvAXU/BuAlSzxxxun5XL93+nnnnd6vP3YngKJC+gfoPIcLHkurNXPXZg3a2/iY7EnBShAAQpQgAIUoAAFKEAB5wuwyOr8NWKEFKAABShAAQpQgAIUoEArCJRtWvE5aM0u1+NFV0X/VpimXYbM7tjxpX4jR53bLpNz0jQQ0H+KyIumqKqwnztanfFcwRkFB9IgcaZIAQpQgAIUoAAFKEABClDgMwEWWfkyUIACFKAABShAAQpQgAIUALBx4/Le4TDOgktGw8ZZKjhLBKNV4U42oM49ejzTa9DgickWN+N1pMArAF5W6F4BXj6Ko3sL8uZ94MhIGRQFKEABClCAAhSgAAUoQIE2FGCRtQ2xORUFKEABClCAAhSgAAUokHwCGzasGGWLniWQ0QqcBcVZEAxwciY9+vYLdT3ttHwnx8jYnCagn5piqoj1stq6V1zWy/946d97L7/88rDTImU8FKAABShAAQpQgAIUoAAFnCDAIqsTVoExUIACFKAABShAAQpQgAJJJbB5823/v7076I2qCsMA/J1720qnoMGyISHQCm0IMaCg0Rg1YWFM2PiTZGf8Ca5hxZY/4MoVi27YDuksTAwxMwoRZ5i5x1xQQ4wbEk6ZOTyrezvTfve8z7d8c9N3ptPucu7L1yb1b7tejr6AjdhahiCnz1/4cevkSSXrMixjGc+Q4zBSHPRvpvZvqLY5H3xy8esHy3hUZyJAgAABAgQIECBAgMCyCihZl3UzzkWAAAECBAgQIECAwMoJ3L79/Zmum+2ntXavy7GfIu1FdPvx7BrNUQU6c+nST8cGW58d1fM8Z/kEcuSHKWIYkYY5x7C/X+QYHj+2dvDh7vXJ8p3YiQgQIECAAAECBAgQILBaAkrW1dqX0xIgQIAAAQIECBAgsKICt259d6FL3V6kf8rX2I+IvnzdedWRdq9cOWjXNz541XPNWyKBHPMcMUwphv01Ij8vUqMbpjwdfn7xm0dLdFpHIUCAAAECBAgQIECAQHUCStbqVioQAQIECBAgQIAAAQKrJHDnzs2NP+bH9lI330/R7KUUOzni3LP/+9o9u5542TzvXb32oGma3Zf9O7+/dAI/54hRinjw4tuosYjhF+9/NVq60zoQAQIECBAgQIAAAQIE3iABJesbtGxRCRAgQIAAAQIECBBYPYEf7t4cbP22sZNz3s19AZvSTpPibH5ewJ6NiNP/TXX+2sePU4rjq5f2jTrxk5xjlJo4zDmNUn+fYrTI89Fbzdrh4712dD1dn79RIsISIECAAAECBAgQIEBghQSUrCu0LEclQIAAAQIECBAgQIDA/wncvv3t2zm3u13T7DSRdnavfnSubdoTOWI7otuOlN6N3N/n7Yi0QfEIBFL8En1xmmOUU4z6+0jNYdOm0Sz/Ofpy78bDIziFRxAgQIAAAQIECBAgQIBAIQElayFYYwkQIECAAAECBAgQILBsAvfv3994svXr9uzJ9NQiYrtpYztF2u4L2NQXsqkvYmO76/Kp/pr+/nnZchzNeXIXkcaRYpxzTJqUxrnrJtFfc56k1H+Xxl2OyVqTxl33dNKsNeNZN58sLmyOvYV6NFvyFAIECBAgQIAAAQIECLwuASXr65L3XAIECBAgQIAAAQIECKyIwL17dwePTsRgq317czZfDJp2MUiLPFh0edCur2+mrht0OQ8ixSD315wHTdtuPrv/97MYNE2zmSOvv6rYuYucUkwjYho5z1JqpjlimlOepf7a5VlqYpoiTXMXs9yk6Yuf566bNW3//dr06bybbTTteL54MmnX0/jTvRu/v6pzmkO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gL8DhUJqDdJk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ata:image/png;base64,iVBORw0KGgoAAAANSUhEUgAAB1kAAASKCAYAAAAc1de+AAAgAElEQVR4XuzdCXzdVZ3///f53pukha4sLZsoi+OCimwqKDQtqFSatDCDC6O0aRAdHVEYAX+j/zHzHx03/KMgAoUkOH+dGe0f2iSFKlCSFlCRXUBKK2BL13RN2uy538//cW7uDbe3SZqb5SY3eX0fjzzS3Hu+Z3l+T6DNO+ccJy4EEEAAAQQQQAABBBBAAAEEEEAAAQQQQAABBBBAAAEEEEAAgX4LuH6XpCACCCCAAAIIIIAAAggggAACCCCAAAIIIIAAAggggAACCCCAgAhZmQQ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ocUeOrOmsMm5gdTOoKCKZH8cEpekD85ZuEUZzbFTNPMbJpzbqqcm2YWTnMKpkpWIFlUchGZouYUdVJUUtSkqDOLyvmvXcS/5t/zr/vXnCm6v63lhf9Y/uP3SWqVU6tMrZK1xb9O/eh6r82kVufUptDa5IJWJ7XJWZuZazGzJufUpNCaQmdNLog0RUz7OwNrCjrDpmh0QlNTk5oefPDBpkNiUAABBBBAAAEEEEAAAQQQQGDcCxCyjvspAAACCCCAAAIIIIAAAgiMNwFbv75gd6ubEXa4mRbVDMlmKLSZFgQzAmlGGIYzd72ycVIY0+FOmiI5H5hOk5TVf0M2tbU89x/Lb3r/CDyfJsmaJOcD164Pp0ZJ201WHyiIf5Zse6igPgxs+6TIjvqlS19qH4G+0iQCCCCAAAIIIIAAAggggMAICGT1H8gjML5R32Tx/MLbTfpiV0fdV2uqam8Z9Z2mg8MqMO/S2ae70B6WdJSktc4ihdXVq7YPa6NUjgACCCCAAAIIIJDTAnuefX1ap2udEVre0XKaEQQ6OhZqRuB0tKQZTjo6THz2X0sKDjXgXes27Q87YpMOVW443x/BkHWgw9ojKR6+Orn6rlDWf7auUDbQttBFtmzf0LDl6aef7hhoI9yHAAIIIIAAAggggAACCCAw8gLjLmQtmj/7Gsl+2kVvD7S1FHyyv9tBXTJ/9scD2W8Tj21Iwi9C1r6/CYqKig5zrvESc+5zkn1Qcv4HQv7ZNcvcejkttVhwz4oVj2we+W+noelBf0LWeQvmfMApdqNC7cyLhmX33ffo1qFpnVoQQAABBBBAAAEERqPAjrVrJ4cd+SepMzw5iLiTTHaSQp3sAp0Umk520oSh7veev27Z2tnWcexQ15tJfTkYsmYwPFfvZFtMtkVyW5zTZv/ZnG1RZ2yLc/mb+WXLDDgpigACCCCAAAIIIIAAAghkWYCQlZA1y1Ouf82VlZUFzzxT90lz+pmkIw9xV8xJ/xsJ8q9btuxB/9viOX0dKmS95JKPTA+i0QckfSg+UFP5vkZ9sa6urjOnB07nEUAAAQQQQACBcSxgZq7+hfUnqVMnB9HgJDN3ksxOds6dFFroP/tdTrJ6NWyoX9++v+XtWW00rbGxHbL2SzYmaUv8w7nNPpAN5N4w2brAIusaGmLr+HdAvxwphAACCCCAAAIIIIAAAggMuQAhKyHrkE+qwVZ49dVn5W2rn/R9M/dVSZFkfSY1OGlb4mv/m/onpL4v6UWLhZetWLFmfXofPvaxjx1eMLHtN5L7hH8vlLv4/qra3w22r8Nx/6FC1rmXn390tD3yiKT3JNqvUTj50zU1Nc3D0R/qRAABBBBAAAEEEBgagS1PbTksP9JyWmegUwOFJ0k62eROcnInya9MHWXXvk07n29taDp9JLtFyNoPfbPX5Nw6ydaZ3LrAbF0Y5r2yYsXDG/txN0UQQAABBBBAAAEEEEAAAQQGKEDISsg6wKkzfLcVzZ/9Jcn82bRdAatzS2Mu+NYDy1b58NSSLXdtJbzv86HTvztpatfr9ieF7pKamrqdqT0cSyGrF5lXXPgF5+zHkms05z67YnntquF7ItSMAAIIIIAAAgggkInA+vXrC6Y167TQdJqTTpPTafKf42Fq7lz7t+75U8vuxg+MZI8JWQel3yq5dS4evto6Z25dGLF1eYquW7Zs1a5B1czNCCCAAAIIIIAAAggggAACImQlZB1V3wbxVZodwW9l7syujtnPj525/2tLljzd0VtHi4pmnaNAyyV3XKLMN2qq6n6QWn6Mhayj6pnRGQQQQAABBBBAYLwKWG1ttH7qcadZNHpaYHaaSac5i4eqp44Fk5ZdDY/t37b3IyM5FkLW4dF30laTPeuce0ahezYI7Jnly+v+NjytUSsCCCCAAAIIIIAAAgggMDYFCFkJWUfVzJ63YPaFzsxv4+tXse60wF20Ylnt84fopCuaP/v/SPbdeDmnJ9vzCi7+3dLf7U7eR8g6qh4znUEAAQQQQAABBHJKwJ+Xuv3Pr54WmLqC1O6VqXpHTg0kw8627m1avW/zzlkZ3jakxQlZh5TzUJXtkfSMpGfl7BnF3LM1NXVrD3UT7yOAAAIIIIAAAggggAAC41WAkJWQdVTN/eIFs/7JzP080am1ziKF1dWrth+qk/Pnz/5gKHtI0uSewllC1kMJ8j4CCCCAAAIIIICAF7DXX5+wo7H9HOeCs2U6OzT3fuf07vGo076vpa5hY33hSI6dkHUk9X3brlmyZ826gtfQuWcfWF733Ej3ivYRQAABBBBAAAEEEEAAgdEgQMg6hCFrcfGFM83F6iS9Mxn0BbH210LlXeecFkryZzBtCINw7v3L1rzsJ0Dx/MLbTfpi12RwX62pqr2luLjwVHN2reTmSzo+MVFel3Svs7ybq6sf2tKfyVNc/OHJUt5l5vRPkr1XcodJiknaJNn9sSD60/RzTlPrTRtPMvCsnz//wnfFXOe/ONM8yc1I1Pm6c/pfhZGf9ScU7a3/xcWFC83pnriGbF00Ehbed9+jWw813ksuveBdQRhUSpoWv9eCq2POJgay3x7qXskeaEuZB5fMn/3xlPsOGfQWzZ99jWQ/7eqz7qiuqvun3tosKysLnnmm9kIL3PUy+3DXM7Fmyb1g0s37G1Q1abp7hwvtYUlHSTqo/fTAODlv+hqnnwvm8j8nhQsld4akPJManLOnpeDn+/ba/XV1da2HsnqzHrsybU69LrmaWBDc0decOlT9vI8AAggggAACCGRTwMyC7X9ef07g3NkK3dlyOlvSe7LZh9HcVntz2+qG17exknU0P6QR6ZsL/VbDgfSkzD3pXOzJqqo1L4xIV2gUAQQQQAABBBBAAAEEEBhBAULW4QxZZYsDuf/bpPenPOMDtsBNDVmd09fDUJOc0zd9CNbTvPDBWGDuuurqWh8oWi9zxxUVzS5WYHdIOqaP+RWT7E6FU66vqalpTi+XFrJu96GqOS2Q9I3Edr49VG0bLQiK+7HFb4/dSluRGpPTVTXL6+Kha6ZXWljax+3ZCVkvvfRjMzrD9rslFfXaGWfPmLkfOulnQxSyunnzCz8p6U4nTe0D4YUw0BX3L6t7sbc5NW/BnI86C38xmDmV6TOkPAIIIIAAAgggMJQC9S+9/v6wPXaOczrbf0g6cyjrH2t1dba3P7Zn/VbOZB1rD3Z4xtMi2ZNm7kl/fIsLwz/V1KzxvyjMhQACCCCAAAIIIIAAAgiMWQFC1uELWVsla0ys9EydQL2GrJI2JwKsiF/d6KRNJmcmHXNgQGbNCtynapbVrehhZrqiBbP+WeZuTgah8RWL0hpzes2ZTjbpgtT6zOmnx83Yd/2SJU93pNaXFrLuc9I6k87yZRJ1bnMyZ9IJiVWyXbc7eyYvCOf1ZwVqev/nzp07JVrQvEzm5rzZjvvSWWfM+t+ysrIwk+/ESy4tfI8zXdXVJfOhtV95e2JXH1Vl0t/8H4NQf+3omHjXypUr2/zXw7GSNT6u/JZfpgWs3nujpE5Jk95ctWztkvNn0vqPwaxkPWguJFbNPiG5v0l2fmJ1tW/HP9WNCoNP1NTUvpTuXHRp4TyF9us3n7M1y9x659yfTPa+lFWtXTX1MqcyeX6URQABBBBAAAEEBiOw66X177bOyNmhheckVqj6UDU6mDrH271hR+yJXes2fXAkx812wSOpP+i2d8r0pAv0J4XuyUik7clly35fP+haqQABBBBAAAEEEEAAAQQQGCUChKzDF7ImH/E2Of0gjESrIx3W1FHQHr5levPeZKB54HbB8Vt2OrMvHXPM/uXJMn6L2aefX32+QrtT0jsSFb8acbpo+fK6eFCYvIounT1LYfhAcmtgc+6HLjbpO6krVePbCLv8H5vs84n79jrTR6ur655KrSstZE285YO4SMlZZ11Qlww9CwsLJ0yaqq856TvJYNeZFlVX1/lVjxlfidWsPkD22+Umr8dDuf84fmbjI+lhcH8ayORM1mEIWV3R/Nn/R7LvJvoaM9NPLNb53fvvf2xPsv/z5l10oot0+hWsqStdBxyypgWjsZ7mwvz5F747VOzXKdvi/Xpfgxalbh089/Lzj452BL+Vua6VHqZfRgJ9Zfnyur3Jvvs5FSrv287pa4k5EDPZ5SuqVi/rz/OhDAIIIIAAAgggMBiBV596derU/LAwFuqCrhWqzgeq/qgMrkEIWCx8bufaN1J35RlEbQO7lZB1YG6j+K4N8r+oGYZPKnBPnv3+ujVlZcrol2lH8djoGgIIIIAAAggggAACCIwzAULWYQxZnfRc4HRpehCaOsfSQtad5oJLVix/5E89zcPi4gvOMOdWSO64xPvfqKmq+0GybGFhYXTyFN0hp9LEa/ccO3Pf1T2Fkpdc8pHpQSS6TE7xM5bM9H+tqK7zIWn3lR6y9jWeq68+K2/r9kn3SO4KX4GTu6u6qvYLfWxp3Oe3WnHxrI+ac/+dFrT66vz5pQ86c5UdHRPqVq5c2dif79mRDFmLi2e/w1z4YHIVbV+rPHtY8TqgkLWoqPAoBXa/5D4Qf759rCxNm1etzuwT1dWra5OuxcVzLjAX/k7SBJm9FotG5jxw3yMb0t275sDkJZIWxd9zbmln24TPJVcI9+c5UQYBBBBAAAEEEOiPQH3tS5Pc9AmFocLZzrlCtv3tj9oAyphe2fGXDclf8hxABYO/hZB18IY5UEOdmVYrUN3EvLYnli79Q0sO9JkuIoAAAggggAACCCCAAAIiZB2+kLVfK/kOOJNV7kfVVbU39nnW6gErIm3NhPy84qVLH27wc7moqOgwizTe6sx9OJ5xmfuX6ura+3ub5/OKC7/lnP4jXlb2X40NrrSurs5vXRu/0kLWVoXu0zU1tVW91VdcXLjQnBLnpx54zulAvteKiz96nFzHD036dC9nwPrtdtdYoLKzTy/8fV/bCY9kyFq0oLBUJn8Wq3deF8byPrpixcN+m+Aer08sKHx/xPSwpCMHul3wvPmzLnVyS+NupuctDC5ZseIRvx11T5crnj/7Bya7PvHmD2qq6vy5u/HrwJW9B8659MqKi2dfYs4S21j3XXYgc4J7EEAAAQQQQGB8Ctjrr0/YsS8228kVhhZe4OQ+ND4lsj7qTTte2nBC1ltNaZCQdST1R6zteOhqzv0hz9kTqTvojFiPaBgBBBBAAAEEEEAAAQQQ6EGAkHX4QtYDzl7tbfYduJLVfbWmqvaWvmZqYivdhyRNlrRdobuwpzM0+zPbi+bPvkayn3aVPTgUTQtZDzmeTMK4/vQvWWbevDnHB9Hwi2b6p0TwePDtptWxSOTqB5atWtdT3SMVsvrVxVOmWrnJXZlw/nlN1ep/7muF77xLZ5/uQvMhq98ueSArWV3R/Fk/k9yXfJvu0OG90sLRB9pSvi8OnHPWrDC4oqamtnqgq5QzefaURQABBBBAAIHxKWBPWV599K9+leoFTjovlD7spPzxqTGCozY17vjLhikj2AMRso6k/qhpu06y34dmT+RHJvxx2bIHOdd11DwaOoIAAggggAACCCCAwPgWIGTNsZA1Lfj052x+fMXy2lUDmcbDG7IeHA4OpI+p9/izaZ966pFTFARXOKcSSW9Nfd+khsDcldXVtTXpAeBIhayXX144qbXd7pXcx+KBZz/Oqh1syHr55RdNbW3vqJbcBb5Nky5fUVX3//Xl31eb/szdyVPjK5Q/lagjJumPZro9UOTh6upV/occNtjny/0IIIAAAgggMH4FzCzY9vyrsyJO56krUD3PpKnjV2T0jHzny2+YheGI/buRkHX0zIVR0xPTYyY9Iac/BhZ5tLp61fZR0zc6ggACCCCAAAIIIIAAAuNKYMT+sTxSyocKFvvq14ErNQ8OETNd+enbynQla3poF8pdfH9VrT8vM/1yCxbMObkzDD8jZ3Mld5rr8wdVQ72SdehD1rQBuvnzL3xX6GL/KdO8lO2E9yrU3Jqauj+mlh+pkDX9XNs+nld3dwcbsqa3OYDvtYNWz1522fnHtsci/+Wki9Lr8+G2c7bKhcEvzCY9XFNT0zyANrkFAQQQQAABBMaZwLbn13/IH3PhnDtPMn/cxcxxRpATw929ftPeWHts2kh1lpB1pORzpt0WyWolV6tI8EjNfY88kzM9p6MIIIAAAggggAACCCCQ8wKErDm2krU/YeH8+Re8JaagoqdArPcZm3Mha3Iorrh4VqE5/VJyx8VfdHbfvr3uH+vq6lqThfrjlix7qDA93TA1uHfSHdVVdX5b4/iVoyHrGxYLL1yxYs361LH6lcRPP726SIH5c3zf29Nc8oGrTDc7m/wjwtac//8DA0AAAQQQQGBIBXatXz/FWtycUJpjpjlOOm1IG6CyYRHY89rWNzpb2t8yLJX3o1JC1n4gUeRNAdPzkmqdD13VXltd/fg+eBBAAAEEEEAAAQQQQACB4RIgZM2xkDV9K9j0lZFdqyBDv1XsiV2TxppNrjow91Dowh2moD2M2Et5nZEOc2GpZN9NlDvgHE7/WqYrczMNJ4dyUhctKCyV6e5EnQedVTuOQ9ZWye4z53b019uZWgKFP6+qWvNGb/fMvfz8o/PagkK54KMm86tbTzqwrK3Ji4Sfvu++R7f2t13KIYAAAggggMDYE9jx/GvvCBXzgeocOTdbpiPH3ijH9ogaNtavbd/X8s6RGiUh60jJj4l2d8q5Wqew1mKutqambu2YGBWDQAABBBBAAAEEEEAAgVEjMO5C1uIFs/7JzP286wnYgxPy3d8vXVq3vz9P5MB79WJnfmzOyqWPdodXmYaSvs1Mtwv227Z2xoI6k/s7SQecyXrQ2ZmmFZFAn1u+vG5vT+M71NbJmY5nsCFrUdGsc+TcXXKaIGlvGIQl9y9b83J/nk1R0ezTFJg/mza+zVx6+DxSIWt6u4M9H9WPLb1OyX21pqr2lqSTD0Cj7ZFHJL1HUquz4OPV1Y+s6Y/jQMvMmzfn+CAau87MfUVSXlc97tZ9DXZdXV1d50Dr5T4EEEAAAQQQyD2Brc+uLwycm+N8qCr7SO6NgB6nCjRu3vVs2979Z4yUCiHrSMmPyXb/4LcWDuVqD8s/unbp0qWxMTlKBoUAAggggAACCCCAAAJZExh3Ieu8BbMvdGb+DNOIpB63Re1F3xXNn/UzyX2pKz9ySzvbJnxu5cqVbcnymYaS/r5MQ9b582d/MJQ9JGmypANWbM6bd8HbXSTwQeNbJNui0F3Y12/rjr6Q9YCgNKNwMC18HlTIWlw85wJzoZ8jPuw96HzS9PnR13bBfqYUz599p8k+n7jvBzVVdd/o6zt8sGeyzp07tyBa0Pr/yuzyrnYODGEz+a9L1xbBdUc4F4l0FLSHb5nevHfJkqc7evseKS4uvMacfpJ4/6BfRMikbcoigAACCCCAQG4IbH/htZlBGM6W3wbYr1iVTsmNntPL/gg0bd/7x+adDR/qT9n0MnvDFjWH7cp3UU0PJirigoyrIWTNmIwb+iVgG/0qV8lWxdrdQw88ULetX7dRCAEEEEAAAQQQQAABBBBIERh/Ieu8i04MIh0PJVaC9juAWrCg8G0x08Nv/tDo4OBqsCGrk/tRdVXtjX6JbS+z1M0rLvw351TW9b6tmZCfV7x06cMN/qvMw8FZ10ru/0nUNeLbBc+dO3dKtKB5mcz5H85ltBIybWSwDJEAACAASURBVOz7ArmPVlXVPpF0zGQla1rIedDWw+nPZl5x4beckz+nVOlnsnY9l8KF5nRP1yPT8xYGl6xY8cjm3v5LlBakHxTyHmolq6/3gADdtDqMdV56//2P7cn0v35pq2LlzM2rrq69v7d6MrXLtD+URwABBBBAAIHRIbD9xddOD0KbYxbOkeJ/dztsdPSMXgy1QMvuxkf3b91zfib1tlqnXu3Yqf1h9++jKpDTSXlH6qjI4ZlUJULWjLgoPCABa5a5h8zpoTCIPPTAslXrBlQNNyGAAAIIIIAAAggggMC4Exh3IWtiZeEPTHZ919O2Lc5sXnX1mmd7e/pd2/C6H0rmt0L116sRp4uWL6/7W+o9gw1Z/fmpCtynapbVreipL8XFF5xhzq2Q3HGJ979RU1X3g2TZTywofH+kKwj2Z13tVai5NTV1f+xfXTbiIavvZ9GCwkWJs1Uj3sOZK62urvt1H8Gz4uFsfssv/e3xsTo92Z5XcPHvlv5ud3Ls6cFkX2HhJz5ReEwkz2897N6dqO+qmuV15f1x7ClknZcW7JvTT4+bse/6nlaEHjSWHlbS9idkLS6e/Q5z4YPJs3n7atOP6+qrz8rbtn3Kd+Vse+Ne3VZXV9fqXy8sLIxOmWrlJndlYvz3HDtz39W9rWYtLp4125x7oL+rgMfdf3EZMAIIIIAAAjksUP/8Xy/2K1Xj56tKZ+XwUOh6BgKte5tW79u8c1YGt+jl9u1qDON/nTzoOr3geE1w0X5XR8jabyoKDp1ArZk9FMg9VF1d99TQVUtNCCCAAAIIIIAAAgggMNYExmPIqoNXpWqnnF2n2JR7a2pqmlMesps//8J3hRb7uZySP1iISe6amqraxLmub5YefMgaX8LaEJi7rrHR/jsZdHVt2bqmUEGsMhma9bQiMr7qsCP4rcydmejVKxboqhXL6h5PhpSXXPKR6S4SuUrOfdNJU9/s/egIWXsIGWMmLQ2DyLcfWLZqfWrY2uVSe5ac+9EBz8fJh6JdK0cTV/oWuk72X40N7gtJ49SyPlicPEV3yKm063UfxOuz1dWr65Lt+1Byy/bJ8510q6Rjkvf3FLLGg/0Dt9GNmekngTr+vbr68X3Je4uLC0816RY5zU3pz4BWsvo2ixbM+meZuzmxNbY/b6jSWeRb1dWrtqeO14fALtL5s+6QWnbLhPwZ1yXPKCq6dPYsheEDkvMrVGJOukvWcUNq3317l1xaeFoQ6n8SZ8H6yVy+r1Ff5EzWsfa/DcaDAAIIIDCeBOr//Ne5/hf3JM2V06njaezjeayxMKZYLJT/3Ny47/eNm3adF5r/2uQ/x/+c+ByG1v1n/1qHC9U4MeyV74ToNB0fTflnyCGgCVnH80wcFWN/yjn3kMLwoerq1bWjokd0AgEEEEAAAQQQQAABBEaNwLgMWb1+1/aysf9JWRXqX/ZB1CZJ8V+7NumYA4NIxWTuP489pvE/elrJN+iQ1fS8nN6TCMX8uZcbJXVKNl1yM96cNb2veD1wJWjXHT64dZI/Y2aSpONTZp8P+PzZrr7UgxPy3d8vXVq3P/l+puO5ZP7sjwey3ybuP+RZpr19F1x66cdmdIbtd78Z+iVLWrOTNpnftFbmTDohEfwlC8Scs58eM2P/N3p6PkULCksTq2QT5a1ecntMtiuw6GWp4WNRUeGHFGilpGkp/fRb/Hof/6v3J0rKSx9DLyHrwattu25MecYHPJuWRBu+/oGGrPHVqVvqJ//Imb6a0k/f5lonPW7mpsrZeYo7xs8o9tsdP9cRUdHK++r890HySg9sk31PreeCA+eWbQlkF1dVrXlh1PzXjo4ggAACCCCAQL8ECFb7xTSgQqGZYrGYQh9ihl0hZjLMTP869O/HfLney4aJIDR+b7xsos5EvZm103XvYK8pU6bo+ONT/8lxYI1HRg7XqXlH9bsZQtZ+U1FwmAWcbJ3kHrLAPaTOSQ+l/YL2MLdO9QgggAACCCCAAAIIIDAaBcZtyOofxoIFc06JhWF5yirIvp7RNmfuy2eeOWt5WVlZj7+anWko6Rsrnl94u0lfjDccqMhiOss5fbOnAM8X8YGppC+sqKr7TU9b6PrVnc88t/oqs/DmtAAydWwxye50FqwyZ/fG3zB7LRaNzHngvkc2JAtmOp6hCll9+36L5ilTdJV1nT/rtz8+1HXI53PZZecf2xEGK1JW+ibr7CkQdkULChfL7JY+HP39y/3ZuMmzbXsLWbvmW+G0WKhb5fTZPgbzgjP7F3PuFknvHEzI6tuIbwO8bfIXQqfvpP3CQE9dqIkG+VctW/Zgffqbfl499UxtqV81fMh6nD1jnfbpFSvW+JXHXAgggAACCCCQAwJjIVjtKWRMDSh7DyS7AspeA8mU8PLN4PPAMLPXdlJCVDPLgZkgRYJAkSCiINL1WWZtEXMFgQvU9eHiZZJ/9p8jidfjf86PKpje+xG9rGTNiWlAJw8tsM0HrgrDlW1tBdUPPvhg06FvoQQCCCCAAAIIIIAAAgiMNYFxHbImHqabd+ns97lQCyXzW6GdkhJwbpazJ1wY/MJs0sOH+k3VTENJ335qyBrKXXx/Ve3v4tvGOrtWcvNTVge+7px+pTDys/TtXnualF11uC9JtkDSSV1lrN6cVkQs+uOqqlUvFxXNfrcCf/aoZvpVvCa7fEXV6mXJ+jIdz1CGrMk++JBw8/YpcyIKrzA5v2VzctVl16pjZ0/39/n4OrtWybZ90+QWdoWF1iy5VWFn58L7739sT7plz8/C6uX0mDl389mnF/7+yWdXfzS5grevkNXXHQ/Bn6m90AJ3vcw+3BXgxvvwgkk3729Q1ZQpkanmYn5r4kGHrMnx+G2ig2jeZyS7UrL3Jrf+9YbmbJWLRW6rqXnEn0vc50//eqnHNxP/XgktWHL8zMZHejuzdaz9B5TxIIAAAgggkMsC/Q1W48Fi9wrJZCDZS8iYSSAZDzaT9aSvxEwPPg98v/u+xErOXHgOLh5ORrpCzEjX5yD5deK1IBFwdgWdifcTYeehy0fUdX8v9acEp91Bai/lUz3DztiTu17ZdE4mxn2fyXqcJriDNoTptXpWsmYiT9mREEjstlTtzGqqq+uSOzuNRFdoEwEEEEAAAQQQQAABBLIsQMiaZXCaQwABBBBAAAEEEEDAC/hfvpKUb2b5u3fvLohGo/mRSCQ/CIL8MAwL/GfnnH+/wH+OxWIHfJ36nq8nDMN8SfGy/mv/58Tn7vsmTTz8uIKC/JnRIHqUc5rgw9P4Cs7UbWdTtpr129vmwpW++jL5dTyYTASayYCzO8hMhJcHBZtDVb6H4NQHrbl2hTF7Ydfaje/NpN+t1qG/duxUU9jefVsgp5PyjtRRkcMzqUqErBlxUXjkBV6QrCZQUF1VVfvEyHeHHiCAAAIIIIAAAggggMBwCuTev/KHU4O6EUAAAQQQQAABBMaEwNVXX50XjUYLCgoK8n14mR5ctre3x8PI5EcyyEwNLn1omR5kJoNL/3ry/R7CzGTI2R10+iA1JfxMvj/q/y6evvqye6VkrysyI4pE0lZo+hWUKasr41vRJldQ+noGVT65ItTn1VzDIWChvbrz5Y1+t5+Mr71hSzxozXcRTQ8OU9Rl/pwIWTNm54ZRI+DW+MA1FkSqH1i2at2o6RYdQQABBBBAAAEEEEAAgSETGPU/2BmykVIRAggggAACCCCAwKAF/OrLhoaGgvz8/HhwGYvF4isuOzo6ugPJ9BWYfjVlYiVmfGVlImxM/XM8jEwJLeMhZCLg7F7JmbYq84CVmsn3Ep+jgx5odipod861m5lf7hf/8H/2rznn2vp4vSNZLvW+IAi66zrxmOPfOnP6UadNnTTptIL8ghkHbDXb01a1B20l+2ZQmourL7Pz+MZHK2bavvMvG/zxIiNyEbKOCDuNDq2AyalaUk1nXqx65dJHdwxt9dSGAAIIIIAAAggggAACIyVAyDpS8rSLAAIIIIAAAgikCZSVlcXDxba2toKWlpburWN7W2WZ3BI2fXvYtFWW3WFk+uvJVZrpqyyT9fkta3Nx9aWkUFJbMoDs4XNbT+GmLxcEQfy+ZMDpP6eGl/35OhKJxO8Pw7A9Ly+v+8/+60mTJnUHqmVlZZ1D+U2w988bTu6wjstMukzSuUNZN3WNZwHXvOOlvx02UgKErCMlT7vDIuDcboVW4+SqGxutuq6ubkj/PzAsfaZSBBBAAAEEEEAAAQQQ6FWAkJXJgQACCCCAAAJjXuDyyy+PnHDCCfEVkcmtY9ODy+R5l6nbw6aEjQecdZl83YeT6WdfpgWW3Wdi9rBdbPd7Obb6sqO3VZaJMLM73EwPMpPBZ+rryTAzGWT29LV/LRlcpoaXPrT0H7FYrH3ixInxzy0tLe233nqrDzJz4zDRQX73/eY3v4kUvv2My1wQXCqnT5lZ5vuxDrIP3D72BXat3dgexuL/vcv6RciadXIazJKAk14NTcsVsXtXLFv9hyw1SzMIIIAAAggggAACCCAwhAKErEOISVUIIIAAAgiMR4GvfOUrBRMnToyvukxuHetDSL99bGqQ2ctZlt1bzCYDy2SAmbqaMmWL2e4tZNPDzeTWsumvJ77Ohb/z+NWX8VWPfjVl6laxqdvIpq7QTF1VmRp89rTaMvlasq70r31YGY1G46FlepDZ2dnZ3tzc3H7ccce1D/Xqy/H4PTMUY9767KvnRFx4mVzwKclOGoo6x3IdJr9bZy78Z2B0PoXd67fsiLV3HD0SvSNkHQl12hwBgVXO2b0RV3DvsmUP1o9A+zSJAAIIIIAAAggggAACAxDgJw0DQOMWBBBAAAEEsiFQVlbmz5XMb21t7d461geZfgvX5JmXiXMuu4NK/3Xq6sv0sy/Tz7xMBp89bRfr20kNN1PPyEzeJylXzr7sSNkyNr7SspezMHvcRjb9jMz01ZbJgLOnILOnFZjJENOHl1OnTo1vH1tWVuY/cyHQq8DWZ9YfHQ3cZRbo0zIVQtW3wL6WJq3bulH1DbsUC0MdNWW6Tpl5go6eMh26DAX2vrbt9Y6WthEJ8wlZM3xYFM91gV1ydm9owX33V9X+LtcHQ/8RQAABBBBAAAEEEBjrAoSsY/0JMz4EEEAAgYMEzMxdc8018e1f8/Pzu8+9TJ4/2dnZGQ8qUz86OzvjZ1Omr7L04WRytWYyhEwLMruDypStZbvPyOxhC9n4e4nXc+H/092rL30QeYjtYrvPukw/49KHlMn7U8/CTGwT231fb1vJ+hWYyeDSbxk7YcKE+IpMf23atKl96dKlMb4VEMhVge3Pvf5x52KfcdIVJuXl6jiy2e+mthY99vKz6ogdfNzhB059j2ZMPSKb3cn5tho21r/Uvq/ltJEYCCHrSKjT5qgQMD0pp3ud6d7q6rq/joo+0QkEEEAAAQQQQAABBBA4QCAXfnjLI0MAAQQQyCGBq6++Om/KlCn5yXMvW1tb4yFm+jmXPZ1/6cPJZFCZDDN94Ji++jK5LWxquJm2yrI7xExsFZs8NzP5ei6uvuxxG1kfLPYUbvb0ek+rLJMrMH3ombqNbOoZmMlzL/Pz8+PBpV992dbW1j5jxgxWX+bQ9yZdzS2BLU+98s5IfvAZJ3eFTKfmVu9HvrcvbFyvDTu29tiRIydN1bnvOH3kO5lDPdi/bfdTLbv2nT0SXSZkHQl12hxlAh0m3Svp3rPPqLuvrEz+F9y4EEAAAQQQQAABBBBAYBQIjJuQ9frrr7dR4E0XEEAAAQRGh0B89WUPH71uI+vPyEyGkKmfe9pGNnWVpj8/s6fVl8lwMy8v74AVmJMmTeoOTcvKyvgh2uiYL/QCgawItK7/31Mam86Z5Zz5FasXZqXRMdhIU0uzHnvluR5XsSaHO/eMDysSRMbg6IdnSM07Gn7fVL/3vOGpve9aCVlHQp02R7HAWsnuUxi5t6bmkWdGcT/pGgIIIIAAAggggAAC40KAkHVcPGYGiQACCGRVIPXsy9QgMx5SJgPKlNWX/rVew03/XvoqS19H4rUDtpFNXX2ZDDFTt471KzAbGxvblyxZ4vvIhQACCIwKAdt8+xlS8JlYbGLh7j3nnTMqOpUjndi+e6e27NiuzTu3xT837N8X7/nJJ5+sggK/W3vP1yfO+IiCIMiRUY58N1v37Fuzb8vuC0aiJ4SsI6FOmzkicL9C+1VNzer/yZH+0k0EEEAAAQQQQAABBMacwLgJWcfck2NACCCAAAIIIIAAAjktYJvv/JhMV0i6Qq7rrNU9DR98sbNj0ntyemDD0PnW9rauMHXHdm1JBKqdsYOPWo5EIjpyyjQdedSRUrTnlapHT5muD779vcPQy7FbZVtjc13jGzsKR2KEhKwjoU6buSRg0nNO+lUsX798YGndtlzqO31FAAEEEEAAAQQQQCDXBQhZc/0J0n8EEEAAAQQQQACBnBGw3/wmonN3f0bO+WB1bnrH29qPXt3Y+L5ZOTOgYejoroY9XWFqIlDd1bC3x1YOn3iYjvCB6pRpOmLqtPif/cfUSZPV1tGux9c+p+b21oPuPe8dp+uISVOHoedjt8rO5ta6Pa9vJ2Qdu4+YkY0FAdMOSb/ygWt1dd1TY2FIjAEBBBBAAAEEEEAAgdEuQMg62p8Q/UMAAQQQQAABBBDIeQGrv+0YdUY/I7PPSe6M3gZkctt37bww32TTc37QhxhAZ6zzzTB1xzZt3rldbe1+B/mDryOnTu8KUacmQtVEoFqQn99rK60dbVq/9Q3VN+xWLIzJr2A9eebxmnrY5LFOO+Tj62ztWLPn1S1sFzzkslSIwDAJOLdUMf2qpqa2aphaoFoEEEAAAQQQQAABBBCQRMjKNEAAAQQQQAABBBBAYJgEbNud71VMn5Pps3I6tj/NNDWdsqa55W0jEmj1p38DKbN3f+Ob2/3u2Kb6Pbt6rGZiwYTuFampger0Kaw8HYj7UN0Ttnf+Ydf6zecOVX2Z1MN2wZloURaBAwVM9nu/srWz/bBfrly5shEfBBBAAAEEEEAAAQQQGFoBQtah9aQ2BBBAAAEEEEAAAQRkm+/6qCz8nJw+m+kvNoZhwXO7dn/k/bnIaGbasjNxdmp8y99tampt6XEo0ydP7V6dmtzq98ip0+SDVq7RJRDr7Hxm9yubzxyJXhGyjoQ6bY5BgQ2S/SoM7Jf3L1vz8hgcH0NCAAEEEEAAAQQQQGBEBAhZU9jNzFVWVp7rnPu2mR0dhuFFV1111e6hejK/+MUvjg/D8Otm9klJx0gKJIWS/K/y/17S9xYvXvzEodqrrKx8p5n9UNJsSZMk+cOmnpP0L4sXL/b1cCGAAAIIIIAAAgiMgIBtvuNTklsk6eLBNL937xnPdnQe0eu2woOpe6ju3d/cFN/iN3526o7t2rqrXj5kTb/y8/J0xJTp8gFqMkxNbv0bOP45MlTPYzjrsdD+svPlje8ezjZ6q5uQdSTUaXMMC3TK9KvA6ZdVVXUPj+FxMjQEEEAAAQQQQAABBLIiwE81JFVWVk4wM7/K4EZJpybknw/DcM5QhKw+vL3nnntuMLMySX39an5oZr8KguDqkpISH5wedFVUVHxc0v9I6umcrg4zu7a0tPS2rMweGkEAAQQQQAABBBCQrb+lQBMLFslpoaQh2VK1o336o3sbzzx/tPBu27UjvkLVh6mbd2xXY9O+Hrs25fBJ8SC1K1B98xzVSRMPGy1DoR8DELDQNux8eeNbB3DroG8hZB00IRUg0JvAb+VcZc3y2t9AhAACCCCAAAIIIIAAAgMTGNcha8rK0lJJk9MIhyxkLS8v/7Jz7mZJeYk2/OrVbZJecs6damYnpL33vyUlJZ91zh2wFKCysvJtZlYr6W2S6s3s+kgk8ngsFjvFOeeDVR8Q7wmCoGjRokWPD2xKcBcCCCCAAAIIIIBAfwRs2+0zFAv8qlX/8a7+3JNBmcaduwr3m0WOy+CeQRdtaWvtWpma2PJ32656dXR2HlRvEAQ6aup0+XNT46HqlGndf45GooPuBxWMLgGT7dr50sYjR6JXhKwjoU6b40zA/+zgngn5R1cuXbo0Ns7GznARQAABBBBAAAEEEBiUwLgLWdO2BL4osWVvT4hDErLedddd74pEIg9JOj7RyAvOuU+WlJSsTTZaUVFxtKQ7Jc1P9KfFOffZkpKS+1I7VlFRca2kmyS1pb9fUVHhz0j6naSjzOyu0tLSq9MHVVFRcZWZfToIgn9ObX9QM4ibEUAAAQQQQACBcSZg9Xe8XZ1ukSwerg5bCNrS8ta6/U2nFg4X7869u7tWpiZWqO5u3NtjU4dPPOygrX79StUph6f/juJw9ZR6R4FAx46XNiR/YTSr3SFkzSo3jY1vgRf8JlwW66i8//7H9oxvCkaPAAIIIIAAAggggED/BMZdyHrPPfecEoah/03NmSlEfmXpeudcg5l9IPH6kISs5eXl33XO/Wuizo1m9rHS0tJX0h9PeXn5ZOecD0njW8yZ2aqmpqZLrrnmmrZk2YqKCr+Nz+WSXoxEIoULFy70Z7nGr0R47O//qKQnWlpaLvryl7+8P/l+6ipYM1ve1NT06dS6+zddKIUAAggggAACCIxfAdu45BwF4SIFwUKZHT7cEhbm/WXn7gsGfQ6mX4m6Zce27jB16856tbZ3/xXzgGGkrk5NnpvqV6nm5+UP93Cpf5QL7Fi7sVkxy/q+z4Sso3xi0L2xKLDBTPeE0aDygfse2TAWB8iYEEAAAQQQQAABBBAYKoHxHrI2S1oei8W+8/nPf/7lioqKn0j6agJ30CHr3XfffUQQBI9IOt3XaWb/WVpa+s3eHl55efmVzrlySX6PtW2RSGTWwoUL1yXLV1RU/FaSP5O1x7719n4igL1b0mJJW5xzF5eUlLwwVJOIehBAAAEEEEAAgbEsYJuXXCSFiyT3j9keZ+O+9/2pre3o5C8BHrL5vfsa4memJrf73bGn+3fyDrh3Qn6Bjpw2vWub3+TH1GmaPnnqIdugwPgU2L1+y9ZYe8ex2R49IWu2xWkPgW6BPc5ZpTO7p6pqDT8/YGIggAACCCCAAAIIINCDwLgLWe+6666TIpFIpaRfOud+WVJS0pp0GeqQtby8/HTn3CpJ/vyiZufc35eUlPigtMcr0bfHEtvOdTrnFpaUlPx3Sv8GFLJWVlZ+wsz8KtiJZvaN0tLSH/HdgAACCCCAAAIIINC3gG1eUiwLPy/n5o2UVWfnlMf37D3nw+nth2bx1anJ7X637azX/hb/+4MHXz449WendgeqiXNUJxZMGKlh0W4OCux9bfv6jpbWt2e764Ss2RanPQQOEvDntFY6c/dUV9f6XcG4EEAAAQQQQAABBBBAICEw7kLWvp78UIeslZWVV5jZLxIrU7cHQfDhRYsWvdpbH2677bZJEydOfFjSB30ZM/v30tLSsmT5DLYLfrajo2P2F77whYbEatoHJZ0l6Q9m9vHS0tJ9fAcggAACCCCAAAII9CxgW+64TOY+L+niETdy6nztjfdv2bJ974nJFar1u3cqFvrTLg688qJRHTXtiO6Vqf7c1OQqVef4a/+IP8sc78DejTv+3LGv+X3ZHgYha7bFaQ+BPgTMfuPkKqur63r95XH8EEAAAQQQQAABBBAYTwL8tCXlaQ91yFpRUXGVpLsSTfRr++GULX/lnLutpKTkn5NdrKiouFbSTZLanHOfLSkpuS/lvTMl+TNZj3LO3VNSUlLi36uoqPh3Sd+S1BAEQdGiRYv4zdPx9B3OWBFAAAEEEECg3wK2ackn5XSVZP6M+xG53tjeqg1bWrVha6ve2N6m3Q0dPfZjyuGTdOTU6Qds9etXqh4+MetHZo6IE41mX2Df1t1/at29r99bVw9VDwlZh0qSehAYQgGnKhfqDsLWITSlKgQQQAABBBBAAIGcFCBkTXlswxCyZnzGa2rI6kPTxYsXd6+gqKysfJuZ1Up6m6R6M7s+Eok8HovFTvGBrKRTJe1JhqkVFRXJ4PUISTcvXrz46zk5S+k0AggggAACCCAwjAK25c4rJF0l0+xhbOaAqptaYvEgNRmobt7Rprb2g1en+gWoM4/Ib5s+5cT8IyZPc37bX7861QeqkUgkW92lHQTUXL/38aYdDQdtXT3cNISswy1M/QgMQsC5pS4Mb6+uXu1/TsGFAAIIIIAAAggggMC4EyBkTXnkoyRkTQ1mDwhZfVcrKio+Lul/JE3vYbZ2mNm1paWlt1VWVk4wM7/Sda6kF6LR6EVXXnll/bib4QwYAQQQQAABBBDoRcA23XFl18pVd/5wIm3d2a4NW1u6Vqdua1P97vYem5t0WETHHJmvo4/I14zp+Tp6ep5mHJGvaZOj2rfvXb9vbTvuvOHsJ3Uj0JdA696m1fs275yVbSVC1myL0x4CAxAw/TJwwe1VVY/8fgB3cwsCCCCAAAIIIIAAAjkrQMia8uhyIWT13a2srHynmf1Qiq+2mCSpVdJzkv5l8eLF8X/UVFZWftXM/NbCHelbC+fsbKXjCCCAAAIIIIDAEAjY5iWLJfPHOpw7BNV1V+FXosZXpyY+Nte3ya9Y7ema6YPUI32Ymqejp+fHw1QfqhbkBz2W74wd9sSePed+cCj7S10IZCLQ1thS1/hGfWEm9wxFWULWoVCkDgSyJGAqd4pvI/xUllqkGQQQQAABBBBAAAEERlSAkDWFP1dC1kPNmPLy8nc45x6UdKKkX5eUlHzGOWeHuo/3EUAAAQQQQACBsSxgW5Z8XqF9Xk7nDHacO/d0xMPUv21tia9O3bqjTT39ZWtCfqBjjy7oXpUaX506PV9HTsvLuAu7d39wbSyc9M6Mb+QGBIZAoL25bXXD69tYyToEllSBwBgXMMndHih2R1XVmhfG+FgZHgIIIIAAAggggMA4FyBkTZkAYyFkNTNXWVnptxP+lKSNZvax0tLSV8b5PGf4CCCAAAIIIDCOBWzLHZ+V6cuS+1CmnQT0yQAAIABJREFUDLHQDjw7tb5NDfs7e6zmyKl5mulXpyZWpSY/HzZhaM5ObWufUdfY+N6sryTM1IzyY1Mg1t752O71mz+S7dGxkjXb4rSHwJAJtMp0RywSuf2BZavWDVmtVIQAAggggAACCCCAwCgSIGQdYyFrZWXlZWb2S0l5zrmvl5SU/LSsrCx64oknfknS1yUdnxiyP5+10sy+V1paum8UzUm6ggACCCCAAAIIDImAbVlyqcz834Eu6k+Fe/d1dgeqG7e1auvONnV0Hrw+NRpx8dWpM4/o2uq36wzVvPjn4fzLtZnbvHPXnKmJ4yL6MyTKIDBkArGO2J92r9v0gSGrsJ8VEbL2E4piCIxaAWv0K1tjkeD2B+57ZMOo7SYdQwABBBBAAAEEEEBgAALD+XOgAXRnZG/J9ZWs//Vf/zWjs7PzYUnvlVTnnJsbhqEPW/9b0rxedJ+MRqPzrrzySh+6ciGAAAIIIIAAAjkvYJvv+qhkX5Zsfm+D8SFq/OzULa3avKNNu/Z29Fh0yqSojj3Kh6g+TO3a6teHqZMPG5rVqZli72869dGWlreen+l9lEdgsAJhLHx+19o3Th9sPZneT8iaqRjlERilAqYdcna7s+jPq6tXbR+lvaRbCCCAAAIIIIAAAghkJEDImsI1SkLW30r6eKJbv1u8ePHF/X2iFRUVN0m6VlJDEARFixYtejzlNV9NVRiG/+b/EATBVySV+BWvnNvaX2HKIYAAAggggMBoFrDNS87rCld1RbKf+5tjXWHq1lbFV6fuaFNLW9jjMI49qkDHHJXfdX5qIlT1K1X9ytXRcoWxgmd27fnImaOlP/Rj/AhYaOt2vrzx77I9YkLWbIvTHgLDLrDBOd1akLfj1qVLX2of9tZoAAEEEEAAAQQQQACBYRQYPT8xGsZB9rfqYQhZr5J0V6L9FyORSOHChQt39dWfioqK7pDVOXdbSUnJP/en//fcc8+HwzCskeS3kPvO4sWLv11RUfEWSY9Kequklc65y0pKSlp9fYmzW++WtFjStkgkMmvhwoWck9IfbMoggAACCCCAwKgSsE13nK7AfWlrfdvVf0sEqlvq27RtV88/u/VnpB53dPLsVP+5a9vfaZOjo2pcvXVm796zn+/onJr1FYU5gUMnh03AzDbv/MvG5NEjw9ZOesWErFmjpiEEsipg0nOBuVurq2srstowjSGAAAIIIIAAAgggMIQChKwpmEMdspaXl1/qnPsfSQWStgdB8OFFixa92tvzu/POO6fm5eXVSjrDlzGzfy8tLS071POurKycYGYrJRVKejoMw49dddVVu8vLy2c756okTZb0+cWLF/tQtftK6Z9v6zOlpaXLDtUW7yOAAAIIIIAAAiMt8O1vf3tKc3PzedMnRy8pKAiKmlpiJ+5rivX491q/KtWvUO0+N3V6V6ianxeM9DAG3H5b+5FrGhvff8GAK+BGBAYm0LDjpQ3+FzqzehGyZpWbxhAYCYFak926omo1P48YCX3aRAABBBBAAAEEEBiUACFrCt8whKynO+dWSTpSUtuhgsxf/OIXfxeLxVZLOkZSp3NuYUlJiT9Ptc+rvLz8eufc9yW1OOc+WVJS8oC/oby8/GPOufv8n83sstLS0gdTK0p5//CeQthDtcv7CCCAAAIIIIDAcAvccMMN7wjD8LwgCM6VdKaZ+RWcBy059aGpX50688jk+ald2/4eOdWfjDC2LjO3e9fuWTGzyNFja2SMZlQLONmOFzdk/d+PhKyjelbQOQSGTsDsPgvcrSuW19UNXaXUhAACCCCAAAIIIIDA8Apk/R/JwzucwdU+1CHrbbfdNmnixIkPS/qg75mZ3VVaWnp1b70sLy+/0jlXnvjBYb+28K2srHyvmfktho+TVFFSUnKVc858G4Ssg5sP3I0AAggggAAC2RP4yle+UlBQUHCuc+68xN+dfJjqjzw46Jo6Kdp5/IyC6Iwj3tzq15+hOnFC7q5OzVS6qfmk1c3NJ8/K9D7KIzAYgZ2vbNprnbFpg6kj03sJWTMVozwCOS5gKrfQ3bpiRe3zOT4Suo8AAggggAACCCAwDgQIWVMe8lCHrL7q8vLy7zrn/jXRzE5JH1+8ePEz6XPr7rvvPiIIAr/S9KzEeytLSkouSQamPc3FW265peDwww//X+fcAkl/c87NLikp+VuyLNsFj4PvYIaIAAIIIIBADgp87Wtfe1teXt65Znaec84fk/B+SX5njfTL7+zxvJm9cOpbJkbOfPeUM996TMFp/vzU8X5ZmP/Czt3nv3e8OzD+7Ars+evmNzrbOt+SzVYJWbOpTVsIjBqBVkk/s1jHrStWPL5x1PSKjiCAAAIIIIAAAgggkCZAyJoCMpCQtaKi4t8lfTFRzYsdHR2XfeELX2hIVltZWfk2M/PnrL7Nv2Zm64Ig+IeSkpIXkmUqKir8Vm+/kvTRxGstkj65ePHiFX3N2PLy8n90zlX6Ms65L5eUlNyVWr6iosL/AOTRxCqQlc65y0pKSvw/Vnw/XGVlpT+jdbGkHZFI5KKFCxf+me8QBBBAAAEEEEBgKAVuuOGGDyW2+/1gYqvfd/RS/zYzez4IgpckveKcWxuLxdb+6Jq/e6ui9jWZrhjKfo2FuhoaTn+qveOos8fCWBhDbgjsfX37yx3Nre/KZm8JWbOpTVsIjC4BJ201uZ85a7+1uvrxfaOrd/QGAQQQQAABBBBAAAGJkDVlFgwwZP2JpK8mqnk+DMM5V1111e7UyVVeXv5l59zNkpKHgoWStknyQavfBu+U1Pecc7csWrTour5Wsfr6KysrJ5jZf/o6nHP/mAxQU9uuqKi4SdK1ideqwjD8N+dchyTfJx8O+z79uqSk5DOHao9vGAQQQAABBBBAoDeB66+//hgzS273e6Ykv92vP5e+p+tFSX4bwLU+UA2CYO2ePXvWLlmyxP8dJX7ZjjuPVXv87zD+46AzWHkSUmfnlMf27D3nI1ggkC2BfZt2Pt3a0JTceScrzRKyZoWZRhAY5QLuL87Cn1VXr759lHeU7iGAAAIIIIAAAgiMMwFC1pQHPlwhq181WlFRsTgRtE7uY4758PVO59x1PQWmA5mbiSD215KKe7n/yWg0Ou/KK6+sH0j93IMAAggggAAC40/guuuuOyMajZ4bhuGHnHM+TH1fLwp7fZjqt/v1K1P9hw9Vf/jDH27qS822LPmqzHy42uOZrONPvOcRm6l1z56P1MfCghMxQSAbAvu37v5Dy+5952ajrWQbhKzZ1KYtBEa5gNkjCnRTzfLVK0d5T+keAggggAACCCCAwDgRIGRNedBDELL+bvHixRf3NncS2wLf6LftNbMTEqtIfbC6S9LvJX1v8eLFTwz13CsrK4ueeOKJX0qsBEn+EM6HqpVm9r3S0lK23RlqdOpDAAEEEEBgDAh87Wtfm5aXl3eeJB+qJFenHt/T0Mzsr4nzU//iV6j6QNXMXrnpppua+kthm+74Bznnw1XfJlc/BFpajq/b3/TOwn4UpQgCgxZo2dmwZv/2vRcMuqIMKiBkzQCLogiMH4G7nbmbqqtrXxk/Q2akCCCAAAIIIIAAAqNRgJB1kE+loqLiN5IuT1Tz08WLF39tkFVyOwIIIIAAAgggkHWBG2644V2J7X4/lDg71a9QLeihI/7seL/V7/OJc1Pj56fedNNNrw+007btrg8p5leu2icHWsf4vS/6yo6ds3o753b8sjDyYRFoa9hf17hpV1ZDfULWYXmUVIrAWBDYZWY/Pu6Y/TctWfJ093EDY2FgjAEBBBBAAAEEEEAgdwQIWQfxrO66666TIpFInSS/OtT/wPGTixcvXjGIKrkVAQQQQAABBBAYVoGysrIJ+/fvPy8IgnPNzJ+t6MPUk3tp9I1EoPpicqvf9vb2tT/5yU/8NsCDvmzDz6crGr1RshsHXdk4rqCx8bQ/trUf86FxTMDQsyTQvr9ldcOG+llZai7eDCFrNrVpC4EcFHB60kw/XlFV549J4kIAAQQQQAABBBBAIKsChKyD4C4vL7/eOfd9SYGkOufc3KE6S3UQ3eJWBBBAAAEEEEAgLvD1r3/9pCAIzkuenepXqDrnpqTzmD9A3jl/dqpfnfoXH6hGIpG13/ve99YNF6VtuuNKOefD1XcPVxvjpd7Ozkl/2LP3g1k9J3O82DLOAwU6W9of3fPa1vOz6ULImk1t2kIgpwV+rdB+XFOz+smcHgWdRwABBBBAAAEEEMgpAULWAT6uysrKt5vZQ5LeKmlPEARFixYtenyA1XEbAggggAACCCAwGAF34403nhuGoT/LNHl2am/h5Y7kdr/+zFQfqEajUR+o+teH/bKNd5ytQDfKuX8Y9sbGUQO7935ofazz8LePoyEz1BEQiLV1/GH3X7dkNdAnZB2BB02TCOSuQIdz7qaIC368bNmqXbk7DHqOAAIIIIAAAgggkCsChKyDeFIVFRX+B5m3Oud+XFJS8t+DqIpbEUAAAQQQQACBfgn867/+67EdHR3+7yB+e1i/1a//mNHLzS/7FaphGMa3+/Wh6qRJk9aWlZV19quxISxkW+48TKYbJPnVqxOGsGqqktTWNrOucd97snpWJvDjTyDW0fn07nWb/TbjWbsIWbNGTUMIjCWBVyTdVFNVd/dYGhRjQQABBBBAAAEEEBh9AoSso++Z0CMEEEAAAQQQQCAucP31159pZuc5585KbPXrA1V/TEH6tc9v9RsEwXOSXg7DcG0sFnvl5ptv3jwaKG3Tkk/Kxc9d9atsuYZBwCzYsGPX7GOcVDAM1VMlAnEBC+3FnS9vfE82OQhZs6lNWwiMMQHTSkWCm2qWPfLIGBsZw0EAAQQQQAABBBAYJQKErKPkQdANBBBAAAEEEBi/Atdee+0R+fn5frtfvzr1/YnVqW/pReR1v91v4gzVV/zZqbt3735lyZIlzaNN0Lbd/h51BjfK6bOjrW9jsT/7m97xWEvLCR8Zi2NjTKNFwF7d8dLGU7LZG0LWbGrTFgJjVcBu6WwPv7Ny5aNZORphrCoyLgQQQAABBBBAAIGDBQhZmRUIIIAAAggggEAWBW688cbTwjD0Zxr6LTdPd86dbmaH9dCF9uTZqZJelBQPVL///e//LYvdHVBTZmWBNh9zo+R8wDp1QJVwU8YCnbEJT+3Z8+GzM76RGxDop4CZbd/5l40z+1l8SIoRsg4JI5UggID0shR+p6ZqDUc9MRsQQAABBBBAAAEEhkyAkHXIKKkIAQQQQAABBBB4U6CsrOyw5ubmc83Mf8TDVElv78VoS2Jl6vN+u19/dqoPVH/wgx805Jqpbb5jvuT82av+3FiuLAvsaTjrpc6OaadluVmaGzcCrmnHS387PJvDJWTNpjZtITAuBO4Jo9H/uP/eh18bF6NlkAgggAACCCCAAALDKkDIOqy8VI5A7ggUF18401ysTtI7Je20wF20Ylmt/2H/mL2K5s++RrKfdg3QHmhrKfjkgw8+2DRmB8zAEEBg2ASuv/76U3yY6pzzqwh9mOo/pvfS4AuJ7X7/7M9Odc6t/dGPfrR+2DqXpYptx53Hqt2+JbkvZalJmulBoK39qNWNjafPAgeB4RLY8dLGDsnyhqv+9HoJWbMlTTsIjB8BJ20y6Ts1VXV3jp9RM1IEEEAAAQQQQACB4RAY9yHrvHlzjlck/JyTFkj2Xskltuuzejm96ELdYTbl/pqammydc+aKFsy6WKavmQuejrVN+P7KlSsbh+PhU+ehBS6ZP/vjgey3hy7Z3xLuqzVVtbf0t3Q2yxGyErJmc77RFgK5KlBWVhbs27fvvCAI/NmpPkj156e+p5fx7E6eneq3+43FYq9IWvvjH/94Z66Ov7d+26Y7F8rpm32s1B1rQx7F43Hbd+26ID+0aG8h/yjuO13LBYFda9/YGcbCo7LVV0LWbEnTDgLjUuDeiNN3li+ve25cjp5BI4AAAggggAACCAxaYNyGrMXFH54sl/c9k66W1OdvYpvUEJi+dcwx++5csuTpjkGr91FBcXHhqeb0oKSTEsW+UVNV94PhbJO6excgZGUlK98fCCAwfgWuvfba46PR6Hlmdpbf6jdxduqxPYk459aZ2fP+IwiCl51zr7z22mtrly5dGhvLgva3296lvLxvSvaPY3mcuTa2luZTV+9vfiurWXPtweVIf3ev3/JarL3j5Gx1l5A1W9K0g8B4FXCNZuF3VlSv/tF4FWDcCCCAAAIIIIAAAgMXGJch69zLCk+IxuxeyX0gjW6zpP1dr9l0yc044H2zJbIp1w7nqtaiotmnKbBVkmZ2te1uramqvWbgj5g7ByNQXDznAnPhkj7qmCDpBEmRRJmUOdTDXU7fr1led89g+jRc97KSlZWswzW3qBeBXBC44YYbzk5s93u6Pz81sUq1p1/Cako5O/UFv9WvpFd++MMfbsmFcQ5lH23LndfI9C1JRw9lvdQ1eIEwzH9u1+7z/SprLgSGXKDh9e0vtDe3vnfIK+6lQkLWbEnTDgLjXMDpIff/s3cm4FGWV/u/zztJWANqXRAV99Z9waUqCgkoypIEaLFaWyUJVat1QQG17b/Gr66I+6cVMIna2tbaQjITpPopmbi07op1Qa0Lsu+EQEIy877nfz2TGZwMk2SSzISZzP1eV65A5nnOc87ved4sc7/nHMe63e1e/Eqak2D4JEACJEACJEACJEACHSCQdiLr6NGj+/Xq2/QMFAXNnLRexLrN9vnmLVz42uZwduPHnzvEcvnvVOCikIimIndVVVSbcnjaAc4xD7388lMy16wdcIdCrzclBR0LP124wPtRzAY4sFsJjJ+Ye6I4+hKAQMk0B3LBwsrqF7rViTgtRpGVImucjhLNkEBSE7jlllu+5/P5zoronXpIK05/a8r9mg9V/dgIqv369VtaUlKyI6mDTLBzumLeGYDzWwjGJXgpmu8CgS21J37g8+1NobULDDk1OoG6Fevf2lFbH/mwasJwUWRNGFoaJgESiEJABLf7GvvcvmjRokYCIgESIAESIAESIAESIIH2CKSdyJqfPyJXRZ4HYDIQd8CRizye6srWQJnea++9571GBfcFhdYtojjP7fa+0x5cvt7zCVBkTe09zivIvRbQh5qjoMia2rtJ70lgVwLTp083vVLPDCv1azJUs6OwMiV9A6V+TZaq4zgmO9X0Tl1Grt8RUC2xsGrQbwHLlAfOIpvkJuBr2vPVLVuHnpPcXtK7VCSwbfXG1xo2bTu7u3ynyNpdpLkOCZBAGIE34eB2j8dbRSokQAIkQAIkQAIkQAIk0BaBtBNZ8wpyHwb0mo6IKuPGnb2n5cpYAEGot9U9nkrvzTxaJECRNbXPAEXW1N4/ek8CIQJXXXVV//79+58JwJT8DZX6PSoaIRFZG9Y79T+2bS9tamr67JFHHtlKoq0T0FVzz4eqKQ3cbcIK96PLBOo2bDp7mzq9ovYR7rJ1GkhbAvUbttZsX7u523r+UmRN26PGwElg9xNQPOj3Ndy6aNGb/D1x9+8GPSABEiABEiABEiCBpCSQViJrXl5eX1h1fwWQZ3ZDgMfdld5fxrIz4/NzfiuC33dEnI3FLsekNgGKrKm9fxRZU3v/6H16EpgxY8aRoezUMEE1ULI9yvVxqNwvgE9cLtfSu++++7/pSa5zUeuXcwaij/wOqjd0zgJn7U4CDQ1DvNu2H5mzO33g2j2PQGPtNu/WFRu77VxRZO15Z4gRkUAqERDgXajc6nZXL0wlv+krCZAACZAACZAACZBA9xBIK5F1zJgxvTJ67fgjVCcbvAKZ566sviKW/qp5E3KmQBHMXtVlcOQSj8e7Ido2BTJfMzIvBvRSQI8HpC8Anyk9CNF5js/+U2T/15CdiL6YMfX4zM/POUJFrgJ0AoBDg7ZWqugLYrse9XgWv99ajC1FJrnOU1n9cECMdtVdDNXLATkZQKYCtQJ9UxSzhw7NfbmkpMRp74iaUsvvvlt9irpwpaicD+CA5jm6DgovFLNPOSX33Vhsme3Kyxt5srrsq0UxHpB9AZjyjl8D4hHVx9xub7e/cR4PkTUnJ6d39h4yDqpXA/rD5vOi9YD8B5CnRZv+6Ha/Xtceb/O66em7cu2AkZY4l0NNtlGAk7lWAlppWxkPPb/g5S+inYdWerJ+WFAw6mhb/DdGchfBX+G4/tftfnltNN9asmkuxXvWWWc1vLPEe5aoTlOVUQIMDL83xPE/GWus+fnDslWyfh71PgOeVdt6sqpq8cq2uHVUZN25V3CuUpVTgv7vPIe2ZT3eGt9ofgRisDLM95YrAflBc0ny0P3husfcu/n5I89RcUyf394saRzLXcAxPYVASUlJxvbt289U1dNMuV8jqJrPrcRXGyr1G/y8NCMjY+ldd921safw2B1x6OrHx8IR84DZ0N2xPtfsOgFF5scbNgw/tuuWaIEEviPQtK2hpnbZOmay8lCQAAmkG4F7/E19bmWv1nTbdsZLAiRAAiRAAiRAAm0TSCuR1aCIyEj9VtQa7XZXfxaPg2JExXfeqy6GyL1B8SWqWSNYAriiqtL7t0ixqyMia3Nm7tZ7ATFCsauVGGwVfcpu7Dtt0aJFu5S4iRBZH7FFy1wKk+1rBJ9oly2iDw3ad9vNc+e+a4TjqFdBwfCDbFhlApzbDltPhpU1dcGCF9e1Nm7ixNH7+p2mJ0IZyK2M86nijsGD6u5sy6947HO4ja6KrOMn5pwtjj4DyJA2fFujIj+rqqh+uS3/x07IOcmleBrA8W2MswGdA2fADI/HUx8+LlJktWAVOLAvaft86bdqWflVC6qXRK4ZweYj23L9yGXb/w+Cn7Xun77ld8mPFs33rmhtTEC8f7/mIoU+1tZ91ize6l11tXKX1+vdEc1eB0RWyZuYOxyO83Q7e2UE1z+6BNMqKrxb2tqvGPY+cO8KrBeg+myzLfaNjfc9THvJQeCGG244KDMz80zHcQJCajBD9cBWvPsyTFD9j6p+lp2dvTTGB3aSI+Ak90L1by6s3vw/UPw6yV2lezEQ2Fp33NuNjfudFsNQDiGBmAj4G5pe2/zV6m4rHc5M1pi2hYNIgAS6gYBA/yWQWysrvS91w3JcggRIgARIgARIgARIIAUIpJ3Imp+fc6oK/g/AHoH9EX3P0oyfV1a+/ElX9stkEK5em21K6d3xneCp9VD5QkTeUugJYVmtZikbotM8FTX/Gy60xiqyjhkzZkBGVsOfWgqPJgPOehmi/YMZkaEsRlMa+e87GrKmvPjii9vD44wQmQyDPQAZHMwSNUKXEaf6f5eFGphtA3Ktp7L6sWjMxo8ffqS4rPkAjgt73WQUvgeVbRAdHm5PgA98LuRFE9bGTMo5MNOGR4GTwmyZ7FUvxDk4LJsw4JdA7t9aq7/2er3+ruxnrHO7IrLmTcwZD8eIZ4FMZ3MZUfB9gbVEoWcAMP0EM80LRphXyE8WVlabjMZdrvz8kcNV7L8E9y64R1gBlX9FOw8APP6mPj8LF94jzl6dAJ8rcEpofQHWCFQUODDM58A9lGk54+fPf3V1uGMRbEzWt3k9KADrOkA2A8gAYATmQJzN9yQqG+uzLok8q6FX8yaM+BVUHgh7sCCQJS6QN6LcZ8beU/7GPte2/5BB6wJmlL0KZa++GuUcmh17JdPlXBTJJBRifv7wk1WkKmy/AntsGAd5DwoTkJcDOKh5LkXWWO9NjkteAjNnzjw9oneqyU7tHcVj8/PHPMCxRESWOI7ziYgsvffeewP3Ca/EENBVjw+HBrJXzc9qXj2AgN8/4PXNW04b1gNCYQhJQsBu8r+16YuV5nt5t1wUWbsFMxchARLoEAH9H09lza0dmsLBJEACJEACJEACJEACPZJA2omsgbKzBTkzW4qhgVK+Zbblur8jpT7DT0SECGOr4kELvtvCS5+a0qCQrPsU+ovg3C1wMMbj8b4RshWLyGoE3VXrsu8VxXXBeRsUctmpJ4/4ZyiTpzmr1nuxiM4NCmI2BFM9Fd4nW/hdkHstoA+Ffc0WYJ7t9/86vKRxQcGoYxzYJpuuWTgVvN2U2euCF557YVO4vSji72dqYWrVAu/rYWKy5OePyFHBn8JEpif336/u8vAs1Gi2HJFLFlZUvxeyZcq39h+I6wW4PVhqtR6WNdazoLqmO+7Yzoqsu4hsij9BMS28BHV+/nmDVXylAC5ojkXfgiPjIstURxGiX7ctV9HzC17+PMQgynkwm/gbT2X1XSGWkWcvOPczWHLFKSeOeDV0tnZlbnRWTHG7vU+FM49k03xu9D1H5LKFC7ymT6KaL0W5L3aIWue73YtfidzDXcTOKNxMhre4tv1KVc2ZaBapRe6qqqj+TWTmeCyZrLsKovoKHJ3i8bzydci/wD25JvtCCB4NE0efravFlMgs2ry8nL1h6UJAQm9ObhDVqwYN2lYROv9mv957r2aMivNYy8xZiqzdcV9zjfgQuOWWW/bx+XxnRZT6PTyadVVdaYRUAB8A+NCyrKX19fVLH3nkkcb4eEMrsRDQFXN+DcH/tFEdIxYzHJN8BJzNW85Y5vf3C7WUSD4P6VFKEXB89gcbP18R/gBkQv2nyJpQvDROAiTQeQLVDvTWhZU1r3beBGeSAAmQAAmQAAmQAAmkOoF0FFkDfStXrxnw/yBqyuBFlNnVVYD1rCN45oB9t34YS+nZgBjYq34BVEY2Czp4aPC+dTOizQ1mvM4FMCVweBSldVtxZSjzMhaRNW9i7gg4zvM7e3da8hPPAm9VlMMoLbL+RN/zZzoXLHru1fWhsS1FJtiiuHHo0JxHopVdzM/PHaaiiwBkA9hoC859vsJr3hDfeY0vGDFRIM8FBc9Vojre7X7F9ITd5crLyzkDFow9k1W8RRTnud3ed3b61twH15QJNn0qW7W1i+gsOr9ui1zSWonYeN60nRFZA309B8KI3T8J+rJLVmnIx10E1Gah3AivO6+iwvtCAAAgAElEQVS8gpybANxtvtBWVrB5PT9/xGQV+YthKtDPHTvzvKqql75tfm3Ufiq2N5hBG7BlCSZWVHi/iWTW3JtUn4HKpOZ1d+1vvIvIqqhyWfh5tDK6508+f6+sxsZKiOkjG7gxbvBU1phs1e/ijBAn27rPAg9TtMx43eV8GcPtiawd2auAvZbZybZCJ1dV1ixoEceEnOLguTZx1qP1+xdRBN5Ab9tWsnzjebRpiwQ6RGD69OkniMipAE4K651qei7vcoX3TrUs6z8i8tk999wT+D7Ea/cQ0FVzhgZ6r4qO3T0ecNVEE9jRMNhbt/3onESvQ/vpQcCxnaUbly43FVe65aLI2i2YuQgJkEDnCJgqX7/zVFbf2bnpnEUCJEACJEACJEACJJDqBNJSZA1umoyfmDNMHJiSt1F7WDaX79Sn1M68LyRERdvw/PwRuSryfLDc4ZcuwbnRhKnQ3IiSxR/5s+yRIeGzPZE1JycnI3sAHoeguNmePFJXqze0Vh53zORz9snwWf+EylBT+jcyQzBCZP2nv6nPT6KVVTUrBYQwX+M/oQj09XIgF4SXr40U3iIzJSPZRcYiole5K2r+YMZFCteAXOeprH64tRsuLy/nKFj6cjAzdrnazqiqqle+SPQN2hmRNWL/N6gl50braRryPS9clBN5zt/Y++eLFi0KZHdF7K8tqhe73TVG5I56RXC1VeT8UK/XiLO3Q1R+7HZXL2zNVv6EEb9UlWDJ6F0zLHcpF+xY53s8i00WctQrryDHCMVGMDYC7+PuSu8vwwe2FPDR7n02evTofr36NP4NkIBoIJB73ZXVxn4gg9Zc7YmsEXu1S+Z51DM9UO4H9Jrm27Ol4D9mzJheGb12/BGqkwOvRzxkEQ1MXsGIaYCxGZhAkTXRNzXtt0lg5syZ2bZtn2VZlinxG/o4tpVJpkx4oNRvUFg1Jek/mzVrVh0xJw8BXTXnWmggezWqKJ48ntKTLhFQ13/Xb8wxmawRDxd2ySonpykBVSzb8Mmyg7srfIqs3UWa65AACXSWgAIvQKzfVVUsfquzNjiPBEiABEiABEiABEggNQmks8ga2DFTlvPdd6tPgSVGfMlv0Rvyuz31qeoDFvy3h5f/Db08Pj/ntyIw/csg0Ke31kpxWz1Bg+VCnwHEvDmxxbGcwoULXvnUzG9PZB07NmeQKzMgJh7TLJrqWLe7prqN4yf5BblzvitR3FKsDBeZoglb4XYjRSsFJldVev8eGjN20siDXX57MUQOA1BnQc6rrKx+s61bI685W/Xm4Ji/eyq9vzX/binQ6So4Msrj8S5tzdbkyTn9dzTpPwAZbcZECsCJuj07I7K2EPZiyLodOyHnJJfiJQDfC/QeVVeO2/3yWhNTQUHuDx2o6TGcDdWv7AzXyOfnL17WJvOCHFNG98eBMYK7QyWkI85eu+LvuILc8y3oP5vXaldkbeF3NP9ansWW95ER5AcM1FKFXBpc7zFPZc2vIsv/RtodX5DzYwGaRecoJa7bE1nD7+1YBc4WewK0EPwj7hGTOT7e7fYGGUbftfZ8TNTZpl0SuOWWW75v2/ZpjuOcaEr+BkXV/VohY74/h3qnfhjsnfolKSYvAV352A8A638AuTB5vaRn8SSwbftR/25oOODMeNqkrfQkoNCNGz7+1vxe2i0XRdZuwcxFSIAEukxA6wG51VPpnd1lUzRAAiRAAiRAAiRAAiSQMgTSXmQN3ymTZZaZWX+WivVzwPlJsJdp2BB9yyXyk/As1V0y09rJuGzvZLQnsnZOVPuu72qkkNoVkTUyuzQ/f+RwFeeFYEZvu6JaWyxaiGPQV3pnZeY/99xLtW3NyS/I+YMCVzaPaTvztb19iPX1joqskWKhKv5fldtrRM9Wr7bEz/z8nMtUAqWHu5zlmEwia6SgGZlFHSnwtwYvYn/WNov11aYfbOBqS8CMvLdj2StjM4Jji2zh9vyJFgdF1ljvRo7rLIGSkpKs7du3G+ElvNSvEVV3yXhT1W2hzFSXy/WBz+f7WFWXPvDAAy36c3fWF87rHgK6cm4RoCZ79YDuWZGrJAMB2+77xqbNZ56RDL7Qh9QmoEDTho+XZXVXFBRZu4s01yEBEogHAYW6YVm/a6taVTzWoQ0SIAESIAESIAESIIHkIECRtZV9CPROXZc9Doq7Qj0qA0MVNY7tn7hw4WubzX/by+7s6Da3J7K2zB7sqPVdy7DGU2SNyGyMSRhtLYKIMsYdDzRJRdbI89KJwFpkmLaV/dlR28kssrYlXLYVZ8S8XbKr2xIwdyk3HFbOuq012/qeEHH/xvQgAkXWjp5kjm+LwE033TTEcZzTTGaq6Z1qhFUAQ1qZY/oxLzEfjuMsycrK+uSuu+76rL0Mcu5A8hLQZY/tCZfrbgguT14v6VkiCWzecupSv39gt/XSTGQstL17Caz/ZFk9FH27wwuKrN1BmWuQAAnElYBgPYBbPBXe0rjapTESIAESIAESIAESIIGkI0CRtZ0tMX1G+w/E9QKYbMPmrB7B1NAvy5GCSlfL1CZaZEVET88Eiqxd6h3ZdZEV93gqvaEyxAm78TqayRoHkbVFX92O7F97EFJIZG23lHEo1vbup46IrLHe27vu8XdZ1RRZ2zuFfD2eBKZPn/5DI6KGBNVgyd9+UdbwhfdOBfBhZmbm0jvvvDNQlpxXzyCgKx4fBUvuhuLUnhERo+gMgR2N+9TU1Z0wojNzOYcEwgls+GzFavXb+3cHFYqs3UGZa5AACSSCgKkkZgluqajwbkmEfdokARIgARIgARIgARLY/QQossawB0Zozd5Dn4HKpOBwD5zsizweT/3uzWTVbwFUqYh5gzymy3LwX5+vz7xFixY1mgkdEenaEo+MrQRmsn6sEuhJGvvl4O0qt/eZ2Cd0bmSXRVZBpQImWyzmSwVPLFzg/WjX/Wu/H3Bbi6SQyNpCaG4rpkmTztnfb1tehXw/Wp/gjoisopjidnufam+jIvsDh5c2Hj8hd5SompLa5oENZrK2B5Ovx0Tguuuu2y8rK+s0k5lqhNSgqGrO/C6XiKxW1UDvVPNZVT/u37//0pKSkqaYFuOglCSgK+fMBHB34DExXmlOwFqxYeM5e6hm9E9zEAy/iwQ2f7n6M/+Oph900UxM0ymyxoSJg0iABJKXwDsOcMvCSm/H3tNI3njoGQmQAAmQAAmQAAmQQBiBtHqzLa8gZzqAqSZ+FX1d7AHXGKE0lhORP2HEL1XlseDYneJId/dkbSHSCN5uyux1wQvPvdDpXnjxFFnj2ZO1Be+I7NtY9qu7xnRUZM3Ly+sLq+6vRt82PsYq3LUWT7r0ZJ08+dyBO5p8bkCGN3OT8W539cL29nnshJyTXBoQ6L8HoEM9WSP75wJ6g6ey5oH21owQdtvqybpcbWdUVdUrX7Rlk+WC2yOeXq/PmDHDlPeN7J26VysUzMMYATHViKq2bX96//33L08vYukdra7+wyFwLCOu/iS9STD6cAL19Ye9vr3+0GGkQgJdIbDlm7Xv+7bvOLkrNmKdS5E1VlIcRwIkkMwEFLilqtJrfi/jRQIkQAIkQAIkQAIk0IMIpJXI2lK465hAmZ+fO05Fq4J73yIDbXx+zm9F8HvzmqD9bELT73Xl2v5nCLCHpeKzLLwRKh/TXnnT8eOHHyku62UABwGIuWxqa2c2niLr2EkjD3b57cUQOSxa1mA0H8ZMyjnQZWvgDRpxXCs9nsXvmX+3FGz1E9sno55/3rsm2e69joqsxv+8ghzzh9VNzbHoY57Kml91tsdhQUHuDx3o/wHIhupXdoZr5PPzFy9ri9O4icOPFkeOCIyxdWlI5EvmTNZIwVMg97orqw1DbSvWFiJ0lIcS2hMww+9tiM6v2yKXeL3eHW2vOXK4imOyVXsDaCGkRgqwohjvdnv/2Za99nxMtnuC/sSHwE033TTQtu3TLMsyfVND/VNPaMW66REe6J0azE79UESWzp49e3t8vKGVVCSgy+f+CJaanzfN3+95kUCQgO30emfTprNZNponoksEtq7c8Ebjlu1ndMlIjJMpssYIisNIgARSgcA/RHGz2+39byo4Sx9JgARIgARIgARIgATaJ5BeImt+zqkqMILUHgB2iMqPY8mGMxgjhLFXemdl5j/33Eu15rX8/BG5KvK8EVUE+rljZ55XVfWSKeUb9WohRkYIY+2JrFFK9v7GU1l9V3tiU2u+xFNkjVJW+WZPpfeeto5huIiliv9X5faa3rcYOzZnkCtTXwbkGCMFiurFbnfNc+0f6e4d0RmRNT8/5wIVGMHelIz90iU4t6LC26GSwaEox0w+Z58Mn/VPqAwNSKbQyVWVNQtaoxApVoaXsk1mkdXEM74g58cChM5Au9wi75Vowmx7AmYLERvYAgdjPB7vG23xzR4o9wN6TWBMhDC7S+a7orRuK670er3+1u/REdMAY9Nc2qVex917d3C1WAnceOONR4lIoHdqqH8qgMGtzP8irNTvkoyMjI/vvvvur2Jdi+PSg4CumnMHFL9Oj2gZZWcIbNl64n98TXsf35m5nEMChsD2NVterd9Ye0530KDI2h2UuQYJkEA3ElgWFFpNhSteJEACJEACJEACJEACKU4grUTWgAg4EE+Glc37SG1nUnvlOvPzh5+sIlWAhN70vsdT6b05tPfjxp29p+XKWADBCPM1FTw0eN+6GXPnvrtLr9SSkhLrnfeq7xIR0x/N5OG1EFnaE1nNlLwJOVOgeKJZpNN6WPITzwJvKMt2lyMZzBZ9VCzrfs+C6lfCBdl4iqxm4fz8EZNV5C9B31aJ6ni3+5X3o90neXm5x8JyngdkCIAtojjP7fa+Exwr4yfk3iGqtzT/X9u0ZUY0C57OnRYyZlRWvvxJd9ybnRFZ8/Jy9oalCwE5Peijx9/U52eLFi3a2orPMj4/5wpLcBzUd4vb/Xpd2DjJK8i9BdA7zNcE+MDnQt6i+d4V0ZmPHAnL9gDSN/KBgGQXWSME5TbvM4Mib8KIX0HFlPc1Ynbk+QrgaU9kjdaPua29ypuYMx6OPmv4tiZ6jy8YMVEgRixu9/7d9XsPRdbuuK8TtcY111zTq3fv3qeHeqeaDNXgR1bkmiJSb7JSTXaqEVUdxzGC6tK7777bZK3yIoGoBHTF3JMgzt2AnE9EJNAWAZ9vL++W2pNzSIkEOkugfsPWmu1rNwf+9kn0RZE10YRpnwRIYHcQUNH7B++77eZo7xvtDn+4JgmQAAmQAAmQAAmQQOcIpJXIahBFihYK1EL1DrXtJxYufK3Fm9emf6ZK3UQRzAYwqBmxfitqjXa7qz8LR76LuKJ40ILvtnBBLD9/WLaDzFtFcH1I+InMjItFZB0zZsyAjKyGP4X6epoYLJUbtm7VP4eXMjWC7rvvvpIDyy4PCpk7RDExvDxpvEXWSN8AfKYWplYt8L4eJu7K+Ik5w8QJCMU/CHJ8cv/96i4P/wPDiMOZNjwKmB6EIfZXDR06YlFJSYkT4m/KL69ak30hBI8KMBDAGlHX+W73yx+aMYF9dG19RFSa+48J7vZUeI3Y3uWrMyJrwKeWYpwR2xcJcG1k2SAj4LsyMu5U4BfBM+PpnYWfPvecd1vI+V054XXbchU9v+Dlz0NjAmfhg5qJUH0cwN7NX5cWWdDJLrI272VuASw1T/yaUry2APNsv//X4feuEUYHDMAVKnpnUOyEitxVVVH9m8iM7/ZE1uY1Rw6FFSj/G+QGj9oZvwrPVo/OF8/W1WJKZHnhyIcyTNlvUb1q0KBtFaHzb+y9917NGBXnseC9G9zK6CLr+IIReQK5DdA6C65bKisX/yvi/rhJBD8D9N1MlzN9/vxXV4deb2tul2+QNDZw8803H+L3+0825X6NqBoUUw9tBYnpk7qzd6qIfDhr1qwWP2PSGCVDj5GArpxbBKipHhH6XhXjTA5LUwKbNmwaZqvTe580jZ9hd5FAY+0279YVG7tFqKfI2sXN4nQSIIEkJqCvqIWbqxbU/DuJnaRrJEACJEACJEACJEACbRBIO5HVsBg/MedscfSZluKFeUXXARISWo2Ic2BQ2AogDIqZl0QrMRwow7oHrlOFeYPTZM6ZGfWA/EcFb4viWEB/GBJ9APgAud5TWf2HcOEnFpHVWI4irAX8E9F3FfIfgR4PxXGA7Bva/2gZtvEWWc1a43507mGW318JmPV3Xiuh8goEOwA1b8iEiQ36lt8lP4qWfRklizi0T2+qYBlUhwJybFBcNYvZEJ3mqaj53xDXKCWWr/NUVj8cj+8MnRVZo2RaNvsOfA3Iq8HzcyaAwwFkBv/fajZvQcHIsxzYz4VlW39nS9Eb4owKPwsA/uFv6lMUnj2bCiJrs/jovUYF94Xdmz5A31eRtwR6jKqcEnYeDLpdYg3tfSwia2Cv8nLzYTl/Drt/bUA/E8grChwQvLd33mtA62farB3tXAfuXyDQd1iBQWExmB6w5vtR1HLBgQzfJtfinfeb6GJ/Y9+Job0dPyF3lKgakTj4fQk7M/HbmxuPeyQdbNx4442B3qlhpX6NqDogSuxOeKlfy7JMhurHs2fPXpcOnBhjYgjomnv7wc6eBchViVmBVnsqgYaGg1/dtv2Ibin32lMZpnNcTdsbamq/WcdM1nQ+BIydBEggTgS0HoKbPRU1j8TJIM2QAAmQAAmQAAmQAAl0I4G0FFmbRY7zBqv4TInVS74Tsdogr6ixXa7Lw7MDI0cHSwEXQ+TeCJEncugaFeuyqorFpj+shr8Yq8hq5kycOHpf22m6X4GLwsXgKFH4RHDLoH3rHo4sRZMIkdWsX1Aw/CAbVpkA57ZB1QiBf3QJplVUeLe0Nm7ChJGH245TGirH3Nq4QFYycEVVpfdv4VyTVGQ1YQTFu0B2aTBTupXoRN9Tv17UVmnrsRNyTnIpngbQVo81I0jeVVcrd0VmWKaCyGroBLJG36+5SKGPtXOftRpriHKMImvzXk3MHQ7HeXrXhzNa7FlMZ7r5e5DpEa3/aMOeraJPiVrLAL2teZVdM1kjv2dA8HZTZq8LXnjuhU1mRlsia3tzu/FnUUosNWPGjEGO4wSyU8ME1aNbcd4Ip4Fyv6bsr8vlWrJ58+alc+fO3aWMfEoETyeTkoAu/8PpsCzz0MnZSekgnUpqAqqZSzZsHG4eCuFFAh0m4GtofH3LV2uaq8Qk+GIma4IB0zwJkEBSEBDo0y4r44YFC17emBQO0QkSIAESIAESIAESIIGYCKStyBqiEyjHmpk5WeH8pGXmZyAL1WQVvghH/nTKKcM/CC9R2xbdQDnQjMyLAb0UJqM00J+xOasVgnmws//i8Xjqo9noiMganC9jJ4460uU4VwKaF8wQbe71qPIFBM+Jup5wu19eG229RImsZq3mcsXVp6gLV4oG+sMdEPRhpYq+4NKM+yorX/40UmiO5mdrtpqFVf1YYD0j2vTHiH6lAVORIqsDuWBhZbXJ7Ovy1YVM1p1rm3LGIlvHqYUrI7IwV0L0TXHw+NChuS/Hcv5M6eSVaweMtMS5HGredA9kMgezWlGhdsYj4WVuwwGkisgafu/uep+ZDHEsBfCs2taTVVWLV7a1yR0QWQNmWtmrUNawx7asx59f8PIXsZxpY8+UEFcrw/RYvhIQUzrb3LvroPBCXfd4PIvfzyvIvQbQh8x4gcxzV1ZfEWE/0LNXRO8DpAGiP/dU1CwKxR0o4Z1ZPw8iP4LoEkf0ZwsXvGLuu4DJtuZ2+QZJYQPTp08/IaLUrxEiWiuraXh+EMpSzcrK+s8dd9zR5tlLYTR0PUkI6MrHCwExAuueSeIS3UhBAlu3HvdeY9N+Q1PQdbq8mwnYTf63Nn2x8vTucIMia3dQ5hokQAJJQUDxtrr0OpYPTordoBMkQAIkQAIkQAIkEBOBtBdZY6LEQSlN4PzJ5++V5Wv8JxSnmf6Xasm5VQuqTYYZLxJIegJ5BTl3A7jJOCrA4+5K7y+T3ukUcvDmm2/e03Ec0/f5RPM5lKEqIrv8fFTVrSEh1Xx2HGdJdnb2xyUlJVEfmkkhDHQ1xQjoyjmmV/yNKeY23U1CAn5/9iubt5w+PAldo0tJTkBte8mGpSu6JROaImuSHwa6RwIkEG8CW0RxvdvtfSrehmmPBEiABEiABEiABEgg/gQossafKS0mGYH8/BG5KvJ8oK9lRL/KJHOV7qQPASkpKTEfTlshB7JQe9UvgMpIM05Er3JX1Jg+zrw6QeCWW275vt/vj+ydelArpr4KlfoN9k5dMnv27K87sSynkEDcCOjqx4+Byn1QXBA3ozSU7gR2bNp85nrb7tva98J058P4WyGgtn6xYem3R3YHIIqs3UGZa5AACSQfAb3TU1nzm+Tzix6RAAmQAAmQAAmQAAmEE6DIyvPQowmY8rmr12bPBTDFlM0V1Yvd7prnenTQDC7pCeTnDz9ZLfltpuX8av78V1e35nBeXm4BLP1r4AEBwDzRfJ7b7X0n6QPczQ5OmzatT1ZW1smO45gMm/CPPlFcazRiaihD1QiqjY2NHz344IOt9onezeFx+TQloKvnTIaN+yE4ME0RMOwEEWhsHFyzte7oEQkyT7M9lYDqyvWffBtqBZLQKCmyJhQvjZMACSQxAQH+DvVd53a/viqJ3aRrJEACJEACJEACJJDWBCiypvX29/zgCwpyznWglc19cfFsXS2meL3eHT0/ckaYrATy8nKPheU8D8gQAGtE5eqhQ0dUhGe1mocDVq3JvhCCRwUY2ByLPFJXqzd4vV5/ssa2O/y68cYbD3a5XKbU784MVRE5ohVfVqlqQFA1PVQzMjKW3HXXXaaHLy8SSGoCunJOCYBbk9pJOpeyBFStpRs25h6VsgHQ8d1DQLV2/SffBn9HSawLFFkTy5fWSYAEkpyAYIkC11dVeL1J7indIwESIAESIAESIIG0JECRNS23PX2CLikpsd79oGYiHOfCDFevaxYseHFd+kTPSJORQHMJ4IaHobgs5J8CtSL6rkL+I9DjVeWU78RVM0rf8rvkR4vme1ckY0zd4ZOqysyZM08O9UwFcJKqGmF1j1bW/9AIqqFSv5mZmUZQXd8dvnINEogXAV05Zwg0kL36o3jZpB0SiEagbtsP3t6x40DTu54XCcRKwFn/8TIr1sFdGUeRtSv0OJcESKCHEGgQlevd7mpTpYsXCZAACZAACZAACZBAEhGgyJpEm0FXSIAE0oNATk5O7+w99Beq8vuWYuqu8Svw10wr67p0ekDg17/+9X4+ny+yd+pxrZyOjabcb3jJ3379+n1UUlLCjN/0uJ16bJS6/PGxsOQ+AMww7LG7nDyB2Xbf1zZtPvPs5PGInqQCgXWfLKsVDVXcSJzHFFkTx5aWSYAEUouAKu6rcnunp5bX9JYESIAESIAESIAEejYBiqw9e38ZHQmQQBITGDfu7D3FlTFWLC0Ky161AaxQ0ZfFdj3q8Sx+36SyJnEYXXLtpptuOta27fBSv6aH6qBWjH4W3jvVZKrOmjUrbbN7uwSek5OagK6cMwPArGRyctlaC2s2N//auP9eiiH7OsnkHn2JA4Ha2tP+2+Qb0Fq59TisQBM9jcCGpcuXq+0clOi4KLImmjDtkwAJpBIBgbjVsa/3eF75OpX8pq8kQAIkQAIkQAIk0FMJUGTtqTvLuEiABEggiQhcf/31e2RmZp4YLPG78zOAjChubg/1TjWfTf9U27Y/fOCBBxqSKCS6QgJxJ6BaYmH14EehemXcjXfB4EvvZWD5+pa/MhqRddTJ5pkQXj2FQGPTvt6tW4/P6SnxMI7EE9j85epP/Tuajk70ShRZE02Y9kmABFKQwFIHcv3CyuoXUtB3ukwCJEACJEACJEACPYoARdYetZ0MhgRIgAR2P4EZM2YcHtY7NZSlekgrni0LL/Xr9/uXPPDAA//d/VHQAxLoXgK6Zt6hcJxHoRjTvSu3vdp7X7iw5KvobRdPPsLGSYczozWZ9qsrvijkm00bR+znqKtPV+xwbvoQ2Lps3XuN2xqGJjpiiqyJJkz7JEACqUlAHIhzvaei5pHU9J9ekwAJkAAJkAAJkEDPIJA2IuuMGTN6bLnNnnEUGQUJkEAPJ+APlfoNffb5fEsefPDBLT08boZHAu0S0BVzciF4FEDCM8LadSZiwN9fyUBdQ/RfFwf2U0w6m+2PO8o0mcfXNxzx7+3bDz4zmX2kb8lDYOuKDW801m4/I9EeUWRNNGHaJwESSGkCigc9bu+0lI6BzpMACZAACZAACZBAChOgyJrCm0fXSYAESCBJCawJCamm3K/L5Vpyzz33fJykvtItEtitBHTF3CkQNQJr393qSMTitqP4euUOvPrJgFbdclnApef5kslt+tJFArbT641Nm85OuGjWRTc5PUkIbFuz5dWGjbXnJNodiqyJJkz7JEACqU5AgAUZLvvq+fNfXZ3qsdB/EiABEiABEiABEkg1AmkjsqbaxtBfEiABEiABEiCBnk1Al/+hBJZ1a7JE2dDo4JtVDfhm5Q58bT6v2oFDDz0UvXv3jurivnsoxv2QmazJsn/x8qO29sRPm3x7J11Wdbzio534EajfuLVm+5rNI+JnMboliqyJJkz7JEACPYTA+3BwlcfjfaOHxMMwSIAESIAESIAESCAlCFBkTYltopMkQAIkQAIkQAI9hYCumtMXarJXZcrujql2mz8gpn69sllUXbW+cadLB+7XC98/dF+sru0f1c1zjrNxxAHsybq79zDe6/t8e3m31J6cE2+7tNfzCDTW1nu3rlif8LNCkbXnnR1GRAIkkBgCCt2kKlcvdHv/mpgVaJUESIAESIAESIAESCCSAEVWngkSIAESIAESIAES6CYCumre0YDzKBS53bTkLsus39wUKAVsRFWTubphy3clf79/cF+cfuwAnPD974TVD7608P5/XS3sDD3SxomHUWDdXXuY2HVl7aZNw9aXDh8AACAASURBVLJsp9eeiV2H1lOdQOO2hle2Lls3PNFxUGRNNGHaJwES6IEEbvZUeu/pgXExJBIgARIgARIgARJIOgIUWZNuS+gQCZAACZAACZBATySgy+eOgRXov3pod8e3Yl0jvglmqxpxdev278r8nvyDbJx23AAccVCfVt1q9AFrN1uB1wft6SArs7sj4HrdSaChYchr27YfeXZ3rsm1Uo+Ar6Hx9S1frRmWaM8psiaaMO2TAAn0SAIqf/C4q68GoD0yPgZFAiRAAiRAAiRAAklCgCJrkmwE3SABEiABEiABEui5BHTF41dCxAiszUplgi9HsbO/qslW/XrVDjQ2NWeeZmVaOO3YbJx27AAM3qdXgj2h+VQkoJr57oaNw09JRd/pc/cRsJv8b236YuXpiV6RImuiCdM+CZBAzyWgz7tErq6o8H7Tc2NkZCRAAiRAAiRAAiSwewmkrchaWlo6WkTmA+jXgS1Ya1nWsClTpnzZgTmBoaoq5eXlZwKYCeAMAPsE32g173iuB/AGgLuKiorebM92eXn5Uao6CwiUGjT1/HYA+ADAjUVFRf9qbz5fJwESIAESIAES6D4CumrOHVD8OtEr7mhy8E2gDHBzf9WvVjbsXHJgdkagDLARVvfIzki0K7TfAwjU1R23ZEfjfif2gFAYQoIIOH77w42frTghQeZ3mqXImmjCtE8CJNDDCXwMS672LKiu6eFxMjwSIAESIAESIAES2C0E0lZkLS8vv0BV/wGgbwfId0pkLS0tHSwizwAwPYvaymAxgmtFr169pl5yySWbo/lVVlZ2PoC/AIjWJ8unqtOKi4tNpgwvEiABEiABEiCB3UhA9W8urNo8F0BRotwwZX+bhdUd+HpVA1aua9y51P779AoKq9mB7FVeJNARAn57QM3mzaeN6Mgcjk0vAuroFxs+/fbIREdNkTXRhGmfBEggDQhsF8XVbrf3qTSIlSGSAAmQAAmQAAmQQLcSSFuRtaysbCqAeR2k3WGR9emnn97X7/f/E8DJYWuZzNOVAL4CcKxpbxYuvorIi47j/Li4uLgu3L/y8vJDVLUawCEA1qnqDJfL9bpt24dLcwnCIwBstiwrb8qUKa93MDYOJwESIAESIAESiBMBXf6HAyCuuRAdGyeTO81s2OIL9Fc1JYCNuLp+c9PO10xfVZOtevJR2fFelvbSjYCgbtOmM7fZdt/90y10xhsbAXWwesOnyxJ+PiiyxrYfHEUCJEAC7ROQWz2V1f/T/jiOIAESIAESIAESIAESiJVA2oqspaWlJSJyaxDUC0VFRRfECi3WcQ8//HCvfv36/VVEJgTnGHH1DhGZXVhYaP4duILi6dMAzgl+yWS03l5UVBTyL/DlsrKyaQBmA2gUkZ8VFhaacseh14YCeAHA3qo6r7i4+PJIP42wrKoXWZb1q8LCwqWxxsFxJEACJEACJEACsRPQVXOGQuVZQM3DT3G5TIaqEVRD/VW3bvPvtHvCkf0DwuoPDulIcY64uEUjPZzAjsbBNXV1RzObtYfvcxfC27b+42WmdUlCL4qsCcVL4yRAAmlGQEXLBu+77cq5c9/1pVnoDJcESIAESIAESIAEEkIgbUXWsrKyBwFcF6T6UFFR0fXxJlxWVjYewN8A9AHgF5HphYWFD0VbJ5jx+hKA44Ovf5qRkZFz6aWXrguNLysrM7YmA/jI5XLlXHbZZRtDrwV7vhqR9TwAbzY0NJx79dVXbwu9Hp4Fq6oV27dvv+jaa6/9rqZgvIOnPRIgARIgARJIQwK6+vGxcGRhV0NXIJCt2iys7sB/l9fD5zdfBTIzBKccbfqrZuOgQb27uhTnk0CrBNRxfbRh04jjgLT9k4Gnox0C6z5eZgvgSiQoiqyJpEvbJEACaUlAsEj91i+qqhabCmu8SIAESIAESIAESIAEukAgbd8xKSsrMyV8TX9Tc80oKioyGaJxvcrLy8tVdUrQ6NuqOiqyBHD4guXl5b9Q1ceDpYO3qOrY4uLif4fGhPm8xHGckVOnTt0UPr+114MC7BPBnnCrROSCwsLC/8Q1WBojARIgARIggTQnoCvnFgFa2lkMjT4n2F+1WVz9ckXDTlMD+mXg1GOycdpxA/C9gZmdXYLzSKDDBLbVHfVuQ+MBp3R4IiekBYENn3y7UVW/l8hgKbImki5tkwAJpCsBBd51BFOfr/B+kK4MGDcJkAAJkAAJkAAJxINAWoqspoxvdnb2i6o6PAjxF0VFRUaEjNv16KOP9u/Tp4/JTP2hMWp6phYWFv6qrQVKS0vPFJHnAewBYLuqTiouLn4xNKezImt5eflYVQ1k1KrqzcXFxffGLVAaIgESIAESIAESgK6cM8s8tNVRFHXb7UAJ4FAp4OVrvysysd9eWQFR1ZQC7tPL6qhpjieBuBDw+/u+tnnLmWfHxRiN9DgCGz9bsczx2wcnMjCKrImkS9skQALpTUC/FcVUt7vm/9KbA6MnARIgARIgARIggc4TSEuR9YknntjLsqzFAE6MJmZ2Hud3M+fMmTMwMzPT9Ew9LvjVmUVFRU+1ZfvJJ5883HGc1wHs14rIGmu54Pd9Pl/uFVdcURuM1Qi1JgPh36p6flvZtPGInTZIgARIgARIIJ0I6Mo55qGqUbHGvHGLLyCqfh0UV9dtato59dDBfXDacdk49ZgBsZrjOBJINAHdUnvaMp9vwCGJXoj2U4/A5i9Xf+Lf0XRMRzwXwAbgU4gPUNMTsPlD1QcxX9v57ybz/+076vvdXjG7ToFMATIVmgmISekPfmgmVDIhYf9vfj0t/9btyF5wLAmQAAkAaABkqqey+s+kQQIkQAIkQAIkQAIk0HECafmHZ1lZ2UEAXgVgnro2Ja5MGd8lHccX3xnl5eUXqOo/APQFsMblco247LLLPg+tUlZWNg2AKWvcKCI/KywsNCJu4CorKxsKwPRk3VtEniwsLCwMfv02AL8FUGtZVt6UKVOMiMuLBEiABEiABEigiwT0yzkD0RtfA9izPVOr1zfi62B/1S+X16Ou3mgMzdexh/cLZKsec1i/9szwdRLYLQQam/b1bt16fM5uWZyLJh0BgWxW1Y0isnHLN2szm+rrl6uiVsTaInBqm//t2qKwa0VRqyq1lku3+B3Ubmh01eYW5u7ojqBGjx7dr3dvHWi7GgdafmugZclARzBQHGegigwUwUBVGSho/j8UAwN/SwGm/PHeRtTtDj+5BgmQAAkkBQHBNE+F98Gk8IVOkAAJkAAJkAAJkEAKEUhLkTUiY3Stql4rIj8FcBaa/6g2Nfm2AfhURB5ftmzZ0yUlJf5E72tpaekdIvJrs46qvrx9+/Zx11577c66geXl5YeoajUAk0mwTlVnuFyu123bPtyUIwZwBIDNITE1THjdC8ADRUVF0xMdA+2TAAmQAAmQQDoQ0JVzzwK0zQeXQiWAzefPl9XDb2sATUaG4OQfZAeE1UMG904HXIwx1QmofLFh0/BDVTMyUj0U+h+VwHoRrFdgPVTWC7DeUd0gLqwXlU0K3eSos8nKsDb2Qq9NA489aFM6cDx38rkDezn4ntjO3lC/eZD1e1DsDUhAhA1+fA8iQ6A6xHx7TwcujJEESKAnE9A7PZU1v+nJETI2EiABEiABEiABEog3gbQUWUtLS0eLiMkCNSkjJpXEcGir2dn7AH5cVFT0Vbw3IGRv3rx5R7tcLtMH44BA+SzVwuLi4mci1ysrKzsfwF9ayZox86YVFxc/Wl5e3ltVTYxjAPwnIyPj3EsvvXRdovynXRIgARIgARJIFwK6as4EKBZExtvk0xb9Vf+7vGHnkOx+Lgw9qllY3XevrHRBxTh7EIFt2w97o6Hh0DN6UEjpFMoKQL4W6DeO4hux5Gvb0W9693J9vefRh36TTiASGWt+/nmDVX1D4AqJrjIEokOgMAKs+TDiLC8SIAESSGoCApnnrqy+PKmdpHMkQAIkQAIkQAIkkEQE0lVknSgiRqjs1YG9eD8jI+OCRAiVQUH0WQD5QX+8IjKmsLAwaimt8vLyo1R1FoBcAP0BmHEfALixqKjoX8ZGeXn5dapqSgv7IksLdyBmDiUBEiABEiABEggjoCvnFgFaGvrStno70F/1m1UNgXLAy9d896N7nz2zcOoxzcJq/74uciSBlCZgO73/vWnTsDNTOoie6/waCL5WI6A6+o245GvHdr6RLOvrfdYt/0ZycxNekafnoo1fZKZ8cWa/HUMslUMEcripQqQaqEQU+DczYePHmpZIgAS6TKDCU+md2GUrNEACJEACJEACJEACaUAgLUXWsrKyqQDmBffXATDftu2Zv/jFL0xfNSNQmtp9pj/qvcE/eENH4dnCwsKLRaS53l+crrKyslDfVJNNu9WyrElTpkx5ubPmS0tLfyAiLwafmE6Iz531jfNIgARIgARIIFUJ6Mo5MwDM2lTrCwqrO/Df5fXYsMW3M6Qhg3oHRFXzYbVVIyNVIdDvtCZQW3vS502+730/rSHsvuAdAT5V6FJAl4q4PvX5dCm076eDTx1cv/vc4srxIjBhQs4hPsUR1nei6xECHK7NAmyfeK1DOyRAAiQQCwGF/quqsmZYLGM5hgRIgARIgARIgATSmUBaiqxmw5944om9RGQ8gO1FRUXzowmnTz/99L5+v/+fAE4OHpItqjq2uLj43/E6NOXl5UWq+nCwdLGjqjcXFxcbcbdTl6pKeXm5ydL9CYBvVXV0cXHxZ50yxkkkQAIkQAIkQAIBAktfu/+JzXX+YpOtavqrbm8w3Qaar6MO6RsQVY8/0hSX4EUCPZeAz7eXd0vtyTk9N8IkiEyxVUQCYqol8qkfzlJXpvXpPkcf/nkSeEcXdhOBcT869zDL9p8AlRMAPQGCE6A4cje5w2VJgATShYDiC4/by4er0mW/GScJkAAJkAAJkECnCKStyBorrdLS0rNFZCGAAWaOqt5WXFxcEuv8tsaVlpaOEZG/hmwDcIvIT1orExzLmuXl5ZNU9U8AMkVkemFh4UMlJSUZQ4YMuQrA9GDPV2PK9GctV9W7iouL62KxzTEkQAIkQAIkkE4EZs6ceYaqnn3w/r2vXr628RDHaS5kkeESnHBkf5x23AAcfiCTi9LpTDBWWbFx09kDHScrmyziQEB1iYi8pWItcVSXunplfrrPUUNWxcEyTaQBgcmTz+zT1NT7BFudEwA5QUTN5+MB7JkG4TNEEiCB7iOwxVPp5feV7uPNlUiABEiABEiABFKMAEXWdjbs4Ycf7pWdnf2iqg4PDq0qKirK6+o+P/HEE8dZlrUIwIFBWzUZGRkXdqXnazDz9iUA5o/rQF9Xx3GM2PpnACZrN9r1dkZGxviurNtVFpxPAiRAAiRAAslAoKSkpPe2bdvOBjBMRM4BMCrkl+mpetIPmvur7r93VjK4Sx9IYLcQaGgY8tq27Uea+4RXxwh8CeDtgKjq+N/eJ9P/lhx7bFPHTHA0CbRPoKBg+EF+dZ0swBkiegYA88EngtpHxxEkQAJtEOidheznnvNuIyQSIAESIAESIAESIIGWBCiyxnAiysvL/1dVrw4OfbOhoeHcq6++utO/XEYRWN/PyMi4oKtCZ1lZ2WwA0wDUWpaVN2XKlNfDvmbcr3Qc53fmH5ZlXQOg0GS8AmDf1hjOAYeQAAmQAAn0PAI33njj3iJiRFVTuSJXVU8JRblHdmb96cdl9zXC6sD+GT0veEZEAp0goE7mOxs2DT+1E1PTacpaQJsFVcXbTTt8bx/4w6M3phMAxppcBMZPzD1RnJ2CqxFdj0ouD+kNCZBAKhDIdOGg+fO9K1LBV/pIAiRAAiRAAiRAAt1FgCJrDKTLysoeBHBdcOgSx3FGTp06dVMMU3cZEtnnVVVNf6X8rvZNffLJJ4c5juMBMBDA7UVFRbeWlZUdBOBVAAcDWCQik0KliIO9W58AUARgjcvlGnHZZZex11NnNpVzSIAESIAEUorAjTfeeLDL5TpbVYcBGA3g8LAA3gLw9O2/OuzKrAzruJQKjM6SQDcRqN163H+amvYzlVN4GQICrxFTBdZbfhtvDx562DKCIYFkJjBu3Nl7WpmuM6CBLNfghwTa4/AiARIggbYIOBaOX7jA+xEpkQAJkAAJkAAJkAAJNBOgyBrDSYgQWTudyfrMM8/s2djY+CyA84LLrnAcZ8zUqVO79AtqeXl5b1U1pYdzALzrOM5oIwKXlpbmikglANM36xdFRUVGVN15lZaWThSRv5gvqOrFxcXFC2LAwSEkQAIkQAIkkHIEbrrppmONqOo4jslYHQdgr7AgXgTw5L333tv8M3HlnOVh5fxTLlY6TAKJJuD3Zddsrj19RKLXSWL77wuwWIGX9tl0+EuSK/4k9pWukUBMBPLzR53giH2OAOcApmS+Do5pIgeRAAmkHQG1cE7VAu9raRc4AyYBEiABEiABEiCBKATSTmQNExZ7mSxSy7JGFBYWrmntdAQzPhcCGBMc06merEEh1Ais+UE76wBcXFRUtLirJ7O0tHSGiNwNoEFELiwsLHze2CwtLR0tIvMDbxirTiouLjZvIu+8wl7vF02E7apfnE8CJEACJEACu5PAzJkzTw+KqqZ/ZIGplh/0x/RBNA8Wld17770tfjbqysfrAWHvut25cVw7FQhs2rj5DNux++2TCs521UcRfKKKfwlksd92Xtp/6JHru2qT80kg2QkUFIw6xhH7TKgMA9T0KT8i2X2mfyRAAt1IwEKeZ4G3qhtX5FIkQAIkQAIkQAIkkJQE0k5kfeqpp75v23YNgEFGlARwYVFRUau/GM6bN+9Ql8vlBTDE7KCq3lZcXFzSkd00Qu2TTz55v6peG3yDd6uqXlRcXGyyT7t0lZeXH6+q/wRgnjQuKywsnCoiaoxSZO0SWk4mARIgARJIMQIlJSVZ27ZtM4Kq6bGaC8B8hC4jivzd5XKV3n333e9GhqYf/y0Le2xuTLGQ6S4J7DYCOxoH19TVHd0zs1kFX4riX47Kvyxg8T4nHc6WGrvtpHHhZCGwU3R1cCYkUGL42GTxjX6QAAnsJgKil3oqav64m1bnsiRAAiRAAiRAAiSQFATSTmR9+OGHe/Xr12+hiIwK7kCLXqXhu2LE0bKysodE5Jrg100f1rFFRUVvxrp7wUzYewFMCwmsIvLLwsLCP8dqo7VxwVj+KiITAHxj3lAuLCz8JjSe5YK7SpjzSYAESIAEkp3AtGnT9nK5XEZUNeKq6a96UpjPXwB4VlXLZs+e/XVrsei6R/vDl1GX7LHSPxJIJgKqrg83bBxxQg/pPrIWghqo/Mt28K/9Tz787WRiTV9IIBkJjJ2Qc5LLtKtRmIctTNuaPZLRT/pEAiSQYAKi13oqah5J8Co0TwIkQAIkQAIkQAJJSyDtRFazE+Xl5WNV9W8ATJlcB8D/Afh5UVHRztJfpaWl2SJyO4BfAsgM7uCzhYWFF4cyRc3XysrKbgNwZfD1j3w+36QrrriiNrTjpaWlV4vIA0EbPlWdVlxc/Gg8TkRpaeklIlJubInI1YWFhfPC7ZaVlR0E4FUABwNoISYHxV/To7UIwHqXy3XuZZdd9mE8/KINEiABEiABEkgkgRtuuOEgl8sVyFgFYPqrHhK23tsi8uc+ffqU3XbbbVvb80OXP7EXLHtje+P4OgmQwK4Etm876p36HQecmpJsVD8Qy1psO3a14++/ePCpg+tTMg46TQJJQGDChJw9bCO0Ohghghxt+cBTEnhIF0iABBJJQER/566o+X0i16BtEiABEiABEiABEkhWAmkpskYp32v2x4it34rIx6pqSu8eDaB32Ma9n5GRccGll15qeqnuvMrKyh4EcF3wC0scxxk5depUk/GKJ598cpTjOKYn6oDg62auyYINlPON8Xqotb6twT6vdxoRVUQuKSws3BFps6ysbHYwi9a8VOk4zu9ExAfAiL9GHDYC8i7icYy+cRgJkAAJkAAJdAuBmTNnHq2qgYxVVTUVHAaGLfwSgD/ee++9T3fEGV336CD4MlZ3ZA7HkgAJfEfA7+/72uYtZ5oHHpL+UmCHCBarotqCLt7nxCPfS3qn6SAJpCgBZrmm6MbRbRLoAgERvd9dUXNjF0xwKgmQAAmQAAmQAAmkJIG0FFnNTgWF1pmqavqrhoupkRtpxNdXVPWS4uLiVZEvtiWylpWVTQXQIru0E6fkF0VFRSbjtFNXUIh9FkB+KwbezsjIGB8pHndqMU4iARIgARIggTgSmDlz5qlGWAUwMuLnmF9VK1wu15P33HPPws4sqSvnmF7ryzozl3NIgASCBBRNW7aeusbnG2jup2S8vgK0WsRajKbG6n1OPYYPVSTjLtGnHk1gZ5arykhAxwA4okcHzOBIII0JqGhZVUVNcRojYOgkQAIkQAIkQAJpSCBtRdbQXpeVle0D4CYRmaSqBwYzO42wakoH/ktVHysqKvq/8BLB4eckQmR9oaio6IIw27tdZDW+lJSUZAwZMuSqYEZr6E0wk1Vbrqp3FRcXsw9dGt78DJkESIAEko2A+Xm1bdu2QBlgy7JGq+rwMB83AKgI9lf9d1d81+VPHAHLNv1aeZEACXSRQGPTPt6tW08w/RiT41K8LhYW+x1U73/SEdXJ4RS9IAESCBHImzBiDNQaQ8GVZ4IEeigB0fmeipof9dDoGBYJkAAJkAAJkAAJ7EIg7UXWrp6JsrIy09t1ctCOKe17fVdtcj4JkAAJkAAJpAuB66+/fo+MjAwjqg5T1fEAjg/FLiL/BfAPv99fdv/9938eDya6+vFj4MjH8bBFGyRAAqY6jHy+cdPw76tm7E4ci2BhkTjWi/uceNhnu9MRrk0CJBA7AQqusbPiSBJIKQKiiz0VNaNSymc6SwIkQAIkQAIkQAKdJECRtZPgzLR58+Yd6nK5vABMdmgDgAuLioqqumCSU0mABEiABEigxxOYNm3aAVlZWcNs2z5HRAoAHBQKWlXfFZG/OY5Tdt9995ns1bhdumLuSRB9P24GaYgESCBAYNv2w95oaDj0jG7GERBWzce+xx5hHsjgRQIkkMIEKLim8ObRdRKIQkCBl6oqvecRDgmQAAmQAAmQAAn0dAIUWbuww6WlpTNE5G4AFgCviIwpLCzc0QWTnEoCJEACJEACPZLALbfc8n2/329KAeeq6gQR6R8W6Msi8pdZs2aVmbbpiQCgy/9wOizrzUTYpk0SSHcC6vT+94ZNw87sBg4UVrsBMpcggd1NwAiuChkrKvmAJmvP592NieuTQAoQ0Oc9lTXjUsBRukgCJEACJEACJEACnSZAkbWT6MrLy49U1f8DcDCAzZZl5U2ZMuX1TprjNBIgARIgARLocQRmzJgx1PRXVdXzRST8DRY72F/1mdmzZy9IdOC6co4Rd19N9Dq0TwLpTKB260mfNzV97/sJYEBhNQFQaZIEUoHA5Mln9mlo6pUvkHyoFkDQLxX8po8kQAJhBBSVHrd3ApmQAAmQAAmQAAmQQE8lQJG1CztbVlZ2FoBHROS+wsLCP3fBFKeSAAmQAAmQQMoTKCkpsbZv325E1bODouqwsKA2ikiFbdtP33fffa90V7C6at45UKfb1uuuuLgOCSQbAZ9vL++W2pNz4uQXhdU4gaQZEugpBMZMyjkww5Z8heYLcH5PiYtxkEBaEBB5zlNRfWFaxMogSYAESIAESIAE0o4ARda023IGTAIkQAIkQALxIzBz5sxs27bPtizLZIua/qrHhln/ygirIlJ2zz33fBy/VWOzpGvm/BA23ohtNEeRAAl0jYB8u3HTsH0cp1efztgRyJuA/l0zUMEeq50hyDkkkD4E8vNHneDAzhcL+VCclj6RM1ISSGUC+mdPZc0lqRwBfScBEiABEiABEiCBaAQosvJckAAJkAAJkAAJdIjA9ddfv39WVpbJUg30VwUwOMzAeyIyv6mpqezBBx9c3SHDcRysK/9wMmC9F0eTNEUCJNAOgYaGIa9t236keeAipksV60W0UhV/3++kI1+IaRIHkQAJkEAYgfETcnKCvVvN7yOHEg4JkEASE1A85XF7pySxh3SNBEiABEiABEiABDpMgCJrh5FxAgmQAAmQAAmkH4Gbb775CJOxCmC0iBSoat8wCosB/L1fv36lJSUlTbubjq6eeywc/Wh3+8H1SSDdCKiT+c6GTcNPbS9uARarokKyMv6+zzGH7LaHMdrzk6+TAAmkDoGcnJze2QNlEqCTAJgPvteROttHT9OIgEDmuSurL0+jkBkqCZAACZAACZBADyfAPzx6+AYzPBIgARIgARLoLIEZM2acBGCY6a+qqmPC7DimDLDjOM/Onj37b521n4h5uvzxI2HJ54mwTZskQALtE6irO/7DHY37nhBl5JcAFtqOLtj/5CO97VviCBIgARLoHIG8vJyjYMkkgU5S4JTOWeEsEiCBxBHQxzyVNVcnzj4tkwAJkAAJkAAJkED3EaDI2n2s02al/PxR+6nY5s2zo0zQDuSChZXVLAGXNieAgZIACaQygRkzZhhR9exgGeAzwmLZpKqVlmU9M2vWrJeTMUZd9b8HQzO/SUbf6BMJpAsBvz2gZvPm00YE4lX1iyVVUF2YldF7/sBjD9qULhwYJwmQQHIQyM/PucCRZsEVwPeSwyt6QQIkoIqHqtze60mCBEiABEiABEiABFKdQNqLrOPHjzwALufnAkwA9HhAguUPdR0EH4mDx1UHLPR4PPWputkTJ47e1+80zQD0BAe4fWFlzauJjCVBIquMnTjqSJdjFwIYFxRwM4NxrITom45acw/Yb+viuXPf9SUyvpDtvLy8vuLa9iuFc76qzK2q9JpsLu2OtbkGCZAACcSLwPTp0/up6tkikmvKAIcekAna/xpAhW3bf7z//vvfj9eaibCj38zZH5lYlQjbtEkCJNAhAhs2b/nhOr+v/3xHdOGgE498o0OzOZgESIAEEkBg4sSzE/8INQAAIABJREFU9vXZWZPElBIWnJeAJWiSBEiggwQEcq+7snpmB6dxOAmQAAmQAAmQAAkkFYG0FVnz84dlQzLvUsD0ggiJdVE3R4FaS/HbQYPq5nSXgBfPU5I/Ief3qvitsSnQzx0787yqqpe+jeca4bbiLbLm5583WMX3KIA8AK52/F4DR670eKrdiRY8x+fnXCKCp4I+bRHFeW63951EcaVdEiABEogXgeuuu26/Xr16DVPV0Qg8ZIT9QrZF5H1VrbAs68l77rknYT8r4hWLsaO1T+yFbfbGeNqkLRIggU4ReAmC8rXrCyoHnThoe6cscBIJkAAJJJjA+AnnnC6acRGgPw3/HSjBy9I8CZBA9Hfc7vRU1vyGcEiABEiABEiABEggVQmkpcg6ZlLOgRm2/gOQ0yM2biWAbc1f0z0B2bfF66pzoQOmpVpWa15B7sOAXhOMZS0cGeXxVH+cqEMbT5F1/MTcE8Vx3IAMCfPXBrACwI7ATgGDBBgY8fpv9t+v7v5EiuL5E0b8UlUeC65rq8j5VRXVSVlCM1F7TbskQAKpQ+Dmm28+zLZtUwZ4XDBjtVeY99VGWK2vry977LHHgj8HUyM2Xfdof/gy6lLDW3pJAj2UgMrTcNnlsv8v2Wu1h24xwyKBnkhgzORz9nE1un4qgosB/LAnxsiYSCAVCKiipMrtvS0VfKWPJEACJEACJEACJBBJIO1E1tGjR/fr1bfpGShMSUQj0dWLWLfZPt+8hQtf2xwOaPz4c4dYLv+dClwUyqBUkbuqKqrNU3YpUxa2WajUvwM4WBV3DB5Ud2dCxcc49WSdNOmc/X2OVQWVocF92QDRG2AP+EeE0C0FBaOOdtR+DILmHmCADcFUT4X3yUTd9gGx3o+/QHCmij5lN/adtmjRoq2JWo92SYAESKCjBKZPn36CKQVsWZb5mWeyVkOX+RlWKSJ/nzVr1jMdtZss41X/loVVmxuTxR/6QQJpRsCU534aKuVy4OWfp1nsDJcESKCHEcibmFsA2/kpRC7sYaExHBJIEQJytaeyOvQQe4r4TDdJgARIgARIgARIwFSPTbMrP39Eroo8D6B3IBPSkYs8nurK1jCUlJRY773nvUYF97EsbGyHJV6ZrHkTcoqheCK46gY41vkez+L3WvMiJyend/ZAmRXK2u2O0sixEeEoEiABEug+AtOnTz/T9FcNlgE+LWzlLaa/quM4f7vvvvsWdZ9HiVtJV85JmQeeEkeBlkmg2wm8A0efRi+7XPa9OqUy37udFBckARJIOQITJuSc5Kj8FNCLFTgw5QKgwySQwgRE9UK3u+a5FA6BrpMACZAACZAACaQhgbQTWVuWztXnGxt6Xfjiiy+22TNq3Liz97RcGQvCsiTv8VR6b07D8xJTyPEQWfPy8vrCqvtrsA+rSRx+zFNZ86v2MognTMg5xFa8BOBw46woprjdXtM3lRcJkAAJ9EgC06ZN65OZmWnKAJtMVZOxemRYoN+ISAWAv8yaNeutngRAV84xP7v79qSYGAsJJDkBN0SfksFXzk9yP+keCZAACXSZQOA9gIzMi4N9W4d12SANkAAJxERABblVFV62H4iJFgeRAAmQAAmQAAkkA4G0ElkjhTsBHndXen8Zy0aMz8/5rQh+3zw2NnE2Frs9cUw8RFbTHyejybUYwHHNjOQ6T2X1w+3xysnJyRgwUEsVcmlgVgf2uD3bfJ0ESIAEkoXANddcs0+fPn2Gmf6qwYzVvcN8+0BEKn0+358eeOCB/yaLz/H0Q1fOWQYgvFd3PM3TFgmQwHcE6iD4ExzraTnwF28QDAmQAAmkI4G8vJzxsDAFwI/SMX7GTALdTcCC69jKypc/6e51uR4JkAAJkAAJkAAJdIZAWomsY8aM6ZXRa8cfoTrZwBLIPHdl9RXtZUeasXkTcqZAEcxe1WVw5BKPx7shGvRA2do9ZBz+P3t3Hh9ldf0P/HOembBvLiwCbrWtSzcJ1i4qTFiEQGYS0KDWBZIgoFVbq7i1/RVt64JSq9bdJJSq1VIlMxNAqZAJSiugVltbtf22tbZYly4KKmSZ5/xedzKDk8kkmUlmklk+zz+tmbuc835uEHNy74V9oapMFmBk6I5Q4G+A+IOWdc+GdZv/nMi8ZnxzZPHzzzdMVgeWicosABPa5tV3oAhAccvkyUXPr1ixwo4Xj7u06BJAbwv36Xb3rtkN2gpZIm1OR7Ydk6wfQeXPsLTabgk+GHt/bfS8qSiyziqfdeCAlqYnoAgfdanf8nsbb01kkbtLXT8AcHpISHSbBEdcHHOH6/5hSkqmTRCHbf6D+QwAxwAoCOUK+b0ofqw63NdZ37mlRbMs6BPhwV4Vdbh8vs1vdxGjuN3TJqkj+HVRlAAyJnpdiOpdPl+g04KIp9R1twLLzPg2ZPZ6b8OT5jesxelcKtBzATk6/K7C68Jxk9+/5beJrLMlSyYX7Hp7xDRL7CVQnByOzUy1C1Bv0HLeluia3b/+Vb8O6JcAGRIxBWSNaPPPfL5te7p7l518H4ViUtEnJYh7ulr33Y3PzymQbQJXXXXVEa2trSeLSFl4x6ozKodGVa1zOp0/vfHGG9vdL55teXYXr+665wVAJnXXjp9TgAK9EdDXINaDUF0jE5a+0ZuR2JcCFKBArgh4PNOmqNgVQKjgyocCFEijQOuA4JiNa59+N41TcGgKUIACFKAABSiQEoG8KrIasZgdqW+IWqf6fA2vpUQTEPe8oimw7TWAdLXDxhRcf+YQXFpXFzB35HX6lJZOOTQIq0aAGd3E6HdaAxavW7fpndh2iRZZwzt9/x+Ab7UVG+M/CrwPYGm9N/CLeAW8VBRZY3ekAroDtsztrLCd7Ptru79Vrwbk6q5yBfQNteTs+nWBZ2LnSKbIOm/eqWNa7WZzv6y7i1hbVPHD8eP2XH/ffc+3xLaLLrIC8nVR/asKfgYgegdbdLcWQL7p9zbc3VWhdU6Z63iHYg2Az3URWxDQe2GPWN5Z0Tn0/TXPdbLY+lA36/8tFTmnvq5hc2fzJRiT6d7puk92TbA9BTJR4PLLL/9s+H5Vcwzw9JgYzX3idTfffPPqTIw9HTHprns2ATIzHWNzTApQIPS3hQaIPIjxb64RWdFKEwpQgAIU6Chg7m0NqlYA1iJAR9CIAhRIj4DfG8i7n1mmR5KjUoACFKAABSiQToG8+wuLx+M6QQW/AjAqBCv6gqXOc1NxFIl7nqsEtj7atnMv9ER2rz4NsQ+P2tUa/li3FjjsMx9//Ol/xXvJJSVTPiUOy9x7FT4yN9RqF4AXoPIBRKd8vKs1dDTuiy0OuDc+Hvhn9HiJFFmLi4tHOAfsfTCmCGh23gZU9ENRPTG8cyhcfNWPYMkZ/nWB+tjYU1FkNWOWlE6dJ5C1bbszQ49ftGCZz/erN3vzTREqJsvuWyGyJDJOW+FY/2DB+oNCv/zxrlbTIn6uiRZZi+e7JhYE4Vfg+Ki4Q7Zx1kVQID/a/b5eEwgE2v1ws32RFdsB/Vx4rZmCrNll0groAVG7UEOxi8ppPl8gsuO2HV3bb2MHfw7I+Kg1+0+o/Bqiw8I7Uc2O28jjb20efM7GjRt3x76DOOu/BdDfCqyXYk2Nt0LOMLtxO66fKZNUpD4qJpPfXwD5TfzvI3QaU2/WCftSoL8ELr/88i8BONWyrFJVnRwVx/vh+1UfX7lypa+/4uuveXXXfQ8DelZ/zc95KZDTAuZIYOhDMn5Z3L8v5HTuTI4CFKBADwXmnjbjE45gawUUixSY2MNh2I0CFOhc4EO/NzCMQBSgAAUoQAEKUCCTBfKuyGrKqu5S1xUAfhhVvDNFnJqg5fhRokeidl8Y0q2wdZHfv/VvkbbmSNY33xq+AII7w0cIm48e3fM+FgUCgX3RY8Yper6mFhbXrwtsi9qVKB7PVJeGfjC2v0i2+pCxe5ZE74RMoMgqJWVFPxQ1OztDz78VsvCESVOfiD6CuLR0+nE2go/uL/qKbmltGjIvtuCWqiKr8frX28PvArA4YmOKcwL8RIPW3fX1W0zBOdlH3GVTL4KKOXo4dAyyqFyzezfujX4HHs/M8Sot1QBmhyf4i0Mwo64u8HpkwkSKrPHeoy1y9vq6hhci79Hsqh02Et8UwBxz3HY0s2XN8a9raIxOLqbIaj5qEZHvaHDYT6J2l3ZcEyJrW5sGnbtx48amdmusY/F3W9ByVG5Yt/lPkXbmqOrnXgicJaL3ffzLA/Jtv7fhhujdsR5PTGFU8SAUl0bvPO5o2nF3ctsRwfoQVOa3xaBbLeg5Xu/Wf0RiMm1GjMBSFb0+6hcarvJ7AzcluxjYngKZIHDxxRcPHDx48MkA5qiqOQr4E1Fx/V1Vvaq6dtWqVR121GdC/H0Rg+6673ZAL+6LuTgHBfJMoBZBuVsOW7Izz/JmuhSgAAVSJlBcfMpoR4G1SETMUcLHpmxgDkQBChiB1/3egLnGig8FKEABClCAAhTISIF8LLIiVLx7a8R3IXpNVKE1/IL0TcB61BY8NGHM7t/FO7Y19k22HT0Lc1yjudfTPF3urIvZ8RdUaHm9t3Fd9Ljtd3Hqm6Ja4vNtNfdrdnjcbteXYWFjeHfue6KY6fMFnos07K7IWlIy4zDL0fIrhXza7L4V1bN8vkazg7S7ufZYkJleb8P26IapKrKaMUNFyoF7b4diYZxw/k9NMc+2Hz7hhGl/6exO2nauMblC9FJ/XeNP4h2na+47tRzOdRBMDY/RrpCXSJE1fJevOSbYFE87fY+hAvw7w28WxTdCc4k+vuc9Obtd4TfqTtZQIda2vub3N5jdbBpr4/G4zlTBz0NDQf/kdNiu2B3T7lLXlQBubGsTfxd0ZFyPZ2q5ipjxHGY8O1gws77+qdAdbcms/w67egWL/XUBU8wOPeHd2+YY4UMBxF1f4abiLi26GlDzyxImgZ3NBQNnP7n2yf/GW7f8GgUyTeDqq68+KBgMnmTbdpmImKOAD4yK8XfmGGAReWTlypWvZFrsfR2P7rr3e+Z68r6el/NRIMcFHgZwt0xYmre/vJHj75fpUYAC/SBQXFw80Dlg76LQiUmqhf0QAqekQG4KCHb66wIn5mZyzIoCFKAABShAgWwXyMsia6RIUzLPdZLYMDsl495F2bZrUn+qwYJVkYJSvBcecwTxe7BR7PcHnu1scZj7RoePlB/t35UTU1DruJuv487B6LFD443APRBUma+L6IW+ukZzD2fo6a7IOnfelGMt26oNF2nfbHXgvNgjhyNjlZfPGLmvucUHiDmq2FT3yuu9gV9Gx5PKIqsZ1+ymfOGFxjIVvRPAuPiu+qaq3KfB1tvXr3/mf53Zu8tcVVCYoqcJvtEOts7rqn3MkcV+2MPPjOwa7a7I2lYg/mgdVKa1xSPf8Hsbbu80NrfrGFi6Obwr+R8atKfX12/9c6R9+52setchYz/4Zme/BBBTrPy3WjKjfl3DS5GxistPGe1ssZ6AivmP/y4L66ZPTC5BFZkVuVM1Zv13mCs233bvIGaXbcm8oi+IrU+F7plV/WvQ6Zi24fEtf49nFr631bQ9qLu22f4HNePPDYErr7zyMFUtUlVzDLApru7/d7CIbFXVOlV96JZbbulwt3ZuCCSfhe669+sAzC/C8KEABVIhoHgcInfLhCXm3598KEABClAgDQLmv1+f/23jMkCXdfazhjRMyyEpkOMCusHvbZyb40kyPQpQgAIUoAAFslAgn4usodcV+g+g5xsmwxKzq88DIHznaLu32aKqt1po/YHPt21P7Hsu8bi+I4Lvt31dNzTtHbhg06ZNH3a1HkpLi75kQ83dsMMBtCuozZk/7XBHa3ALRMyRkV3t5ts/RXjH5FXhL/zS7w18J/Jhd0XWZNbtqaeeOnTg4KZfADKnrV/HwmGqi6yR+Mxuz11vj5hmmWONBeZozchdrftTCBXGRb+75z25P/YIZlOMHjFSqxVyXuhNKb5b7wuYI3o7fdoXoPXvsOXsyBG43RVZ2xUMoW/Clul+f+DVziYrL3cN29esjwFyqmljQ2ZH31navsjadcE25h10WEPt1l83xcyP15HLWJ3e9tpxo78uYHZvty/ix9mBG5tvu+Io8Kqow+XzbX7btItZ+0FRXFZY6LojkV3KyaxjtqVAXwlcdtllx1mWNROAOQbYFTOv2YnuHTp06JoVK1a0u4O5r+LL5Hl01z1nAPJIJsfI2CiQNQKqGwC9WyZeUJ81MTNQClCAAlkuYHa2Ogr2LhPBUh4jnOUvk+FnisBqvzdgjuXmQwEKUIACFKAABTJGIO+LrNFvwvxHUEHBR19Vsc4FbPPD3SHt35TucIicEX0vZ+hIoIH7fgbVctM2kcKdaRdTBIvZGThtior9JIBBiClC9WTl5EqRNeZdjSgo2Oeyxa4SSHGc4nidQ1BRVxd4L9JvVvmsAwe0ND0BxRfN12KLmMnadltkLXWdLkD42GXdOmhAgWft2qfe72qergqpvSiydizYelwLVUJHXCf8iwHx4u5J4Tpm7cfufI29H9hM+3uI3u+A+I8/3vUGC67JrlS272uByy677IsOh2Ou2bEK4Pio+Xeb+1Uty6pbuXLl430dVzbNp/+8ZzpEfhFzjHI2pcBYKZApAptDO1fHL3ksUwJiHBSgAAXyTcD8ovKgIc3LVGF2tn4y3/JnvhRIpYBAbvZ5G65I5ZgciwIUoAAFKEABCvRGgEXWTvRC97a+M3wuFDcAOGZ/s5gjZmN3dsYe1dvZy4ntF33sbvviXWLFua4WQTJF1vDdoCeJLQsgWgTgqE5294an7LudrJ3l6Ha7h4jjg3NU9dqY44RXHzJ2z5LIkbrd7e5M9hupuyJre/dkRzft29umssgaHZtA1+x+X6oCgUDSO+k67mxOOs+ORxkXF49wDPzoVlEx9/DG7FbWjwDZropqDbZu6Oqo56QjYQcK9FBgyZIlBaNGjTo5XFQ1O1YPjxrqH+H7VdetXLmyoYdT5FW31j8tK3EMnbQKgLknnA8FKNAjAdkGgSmuPtSj7uxEAQpQgAIpFygrc41qVSwThHa2HpHyCTggBfJFQPQSf13jHfmSLvOkAAUoQAEKUCCzBVhk7eb9mPtRh43ENwUwR6W2FXwEi/11gWrzf2OLTInujuzq2N2YImtCxw93lUaCRVYpKZs2U9T+aef3nsabpf+LrJGoPJ6ThkMGrFLo+eGv7RPVOT5fY6iw0c0OyqS/U9NfZMVNfm8gcgQ00ldkxT0+b+CCpAHirP8ejLFP1Jrl823ZGtNXSuZN/bIE5YbOjoYG0ALo/U5r4LXr1m3iHZY9wGeXngusWLFi1AcffFAkIqaoanasjowa7fciUmfb9i9vueWW3/V8lvzrqc9NHtJi6zMyaML7zoNKYo9Xzj8QZkyB5AWeDx0LPGFZ6O+pfChAAQpQIPME3G7XwSowxwibna0TMi9CRkSBzBdI9GdvmZ8JI6QABShAAQpQINsFWGRN4A2aQuvwUfoQVOaHm/thDz/T7/d/1GEnq2KRzxcwhcoun9j7N/t5J6u4S4suAPTHUbtW/w7FOhVsA7TJAcd/VOUvlhUcHFQ8AGB6W4KZU2Q10RSXnzLa2WI9AZXCcHx3+L0Nl5j/3887Wf+ggqe6WxftPrexs94X2L8DJX1F1hTuZBV4FXg9mTxV8MD6dYGXO+tTXFw8whqw7yuW6myIngrI0TE7XF+zLZze1RjJxMO2FOhM4IorrpioatZgqKhq7vCOfp4WES+AR1euXPlPKvZMoGlHoU8Ad+jfLs4Dn3aOmX8KpMP12z0bnL0okMsCgpfNscAYd/7dIqK5nCpzowAFKJArArPmn3LIgKDj64BcDOiIXMmLeVCgzwScONb/WODVPpuPE1GAAhSgAAUoQIE4AnlVZHWXui4HsNg4qOg2CY642BRKE1kZnrKpF6jKXeG2r4o6XD7f5rdj76QE9Ft+b+Ot3Y05f/4ph7QGrYBCzHGI/Xonq8dTdLSKvQmQw0wsorissNB1R7y7L7vagRvJOaaYmfTdp+Xl5QP2try7ShQzw2P+0u8NfKc708jn7tKi2wG9uO2fdf9O4L6+k7XdmhFZ29o06NyNGzc2JZpHbLtUFlk9KbqT1RzVDGvPI4gURRL8JYOeGph+c+eefIA4HIsh8m3Zv3vw4/fcm7HZlwKxAldcccXRtm3PDe9YPSXm83pVrQsGgw/feuute6nXO4HmHZPuAqT9rnpr6PaCsWXHwRo2vHejszcFclbg/6B6N/Sju+XQb/HPoZx9zUyMAhTIZYG586Yca6njYqj26HShXLZhbhToTkDUMc78bK67dvycAhSgAAUoQAEKpEsgr4qs7Yte2NlcMHD2k2uf/G8iuB5P0VwVrQ+33V9kNf9c4nF9RwTfD30m+vie9+TsQCCwr6txPZ5pU1TsJwEMAvAPDdrT6+u3/tn0mTN/2uGO1uAWiHwCwB4LMtPrbdje1XjF810THUGdFArBduzy+7e8EGnf3XHB7Qpu3cTfF0VWE3e7QmmSBUp36dRLAflRW/4fF99iC+Kq+G69L2COge70Cd33KrtPsgWDINZHH7yn2yLvtrvjgtu/Y/1jsEWmb9gQeCuR9RavTSqLrKWlRV+yob8CMByqfw06HdM2PL7l713FZv7jX2z5ZKhNUF+NrFd3qetGAFeGve/yexsvMvA9yFNmlc86YGBTa4Hp29Iy4L2uitJud1EpLDUFXvM99DZsme73N/yhB/OyCwXaCVx22WWTLcuKHAP8uciHqvqBOQbY3LF68803P0a21Ak0bS/8tkjoWP6Oj1XwkvMg94EyYPShqZuRI1Eg6wX+CcXdCAbvlsMv/F/WZ8MEKEABClAAHk/RSSqhXxY+gxwUoEDCAm8PGjD6sLVr1zYn3IMNKUABClCAAhSgQAoF8qvI6nGdoAJTWBoFYJ+onO7zNaxPxDOmkLR10IACz9q1T71v+rYrWAHvwUax3x94trNxTbFv+EhTBAzvtowpbMY5nvgqvzdwU1dxRhd6Y4uH3RVZo3MTdH0/Z+wxx+k6LrikdOo8gawNHwv7b7VkRv26hpe6e1fFxcUDnQP3/Qyq5aatoP1RuO4yVxXajjs2BfEtrU1D5m3cuHF3Z+O2f7fa7r13V2SdM8c1zlGgmwE5rm2HsJ7l8zWanHr0pLLIGnOsclCh5fXexnVdrdkRI7VaIeeZNtHHW3s8rtkqML+AYM70/ItDMKOuLpDUkcFmzNhdsd3tCo/ZMd1uN3iPgNkpbwXKy8sdhx9+eJFlWaWqaoqrE6Mw/hkprK5cuXJz3iKlMfHW5yYvtG1d3dUUCusvBQfNapJBh5k/T/lQIH8FBK1QXYWCgT+WMRU9/sWt/AVk5hSgAAUyX6CkdKobkEsEmJH50TJCCmSAgOIZvy8Qe+pQBgTGEChAAQpQgAIUyAeBvCqyhoqXI2F+kBv5zdCXNWjPj+zI6+yFezxTJqlIPSDjw21u8nsDV0Xax7uztbV58DmdFe/c81wlsPVRQIaE9gTGKXB5PFPLVeTnbYUrfVNUS3y+rb+NF6PbXfQZWPaG8HG/75ljdn2+wHORtt0XWaN2fioa7WDrvPXrn4m3K0LcZVMvgoo5Djl8SV567mR1u10Hw9L1gJwYzuMJpzVg4bp1m97p6hszxhYSc3xtWZnriKCG7kY9ythD9FJ/XeNP4u28DO3aHdJSGynYAmhX7O6uyGrKuCVlRT8U1avbYu76PZoWJfOKviC2fb0F53Kvd/Mfo3NNZZHVxOYuLboa0B+aOQR4scUB98bHA3HvknS7p02DFfSbNSvQP9nBgpn19U+9YfrGeVf+rtZ/yMXjWmoJPgttudrn27Ynkme7XeFdr0Uz7zGwQkVs832ZcCE+H/5gZ47dC3zve98bsXfv3lNNUVVETHF1WFQvc0dwnbljdeXKlfv/LO1+VLZIVqBlR+FsBTYm0k8E78qoKX93DDn2hETasw0Fck9AfwFbV8mhF+zIvdyYEQUoQAEKxAq4y1yLYOvFECmkDgUo0LWAitbU1zVW0YkCFKAABShAAQr0tUBeFVkNbmzBVIH3ofpDDQYfiC0smp11KnvmieAWAOPaXo6+IWqd6vM1vBb9stzuaYWwQsf/Hhz+ul+DzosihSjztRUrVljPv9g4D6r3RLV7dM/7WBR7vHBxcfEI54C9D0buugTwmlpYXL8usC2qICgl81wniR3amXl0eN7Vh4zds+S++55vicTXXZHV45lapCIbwseuml2Kj1hacJnP96s3w2PInHnTP2XZwWsFMDtEwwVW82l6iqxm5NiCKYC3VHG56PB1sXfpdnJP5w7YMtfvD/w76l3FFIr1I1G5Zvdu3Bv9DjyemeNtaVklwJnhvh12aCZQZIU5xrkgCL8Cx0etnwsLC6dujL7zdsmSyQVvvjV8AQR3hu8ZfUvUMcvn2/y7SOwpLrLGiQ3bgpajcsO6zX+KzBl/zcq3/d6GG6IL0x3elWKjAJf4fIH/i/4+Me/J4XRer8D54XXkHzQAX1u7NvBB2/dnu/uBzZf8ogXLotZiaLiSkhmHiaP1XgCzQ19IYFdyX//hyvkyT+CKK64Yb+5XDe9YnRsTofmztU5VH7vlllv+lnnR515EzTtPmCSqTyn0wCSyC1ojCp91DP/iSUn0YVMKZLeAYKfZvSoTlj2a3YkwegpQgAIUSFZg8uTJBYdMGHGxtB0jfESy/dmeAnkloPJ9v6/h/+VVzkyWAhSgAAUoQIF+F8i7IqsRL5nnOllsfSi88zPqJeg7gER2cJp7Hs2RkfsLiqYga6mc3ckRw+J2F3lg2Q+Hd6iacYOAviaQrQpMAPRLgIz5eELd0eqQ0zrbPTj3tBmfsFpbvQA+GxXkLqhshWAfoC4AR3Y3XndF1jg7fCND7gLwgQLjwoU/83VTvG0FMLitkX7L7200O1v3PzHHuMKGzF7vbTAF6GQ5bOGtAAAgAElEQVQfKSl1LQBwb9T87WIL/4PZgTah/eD6hlqWJ94RwybfESNxqwLLIn3MuxXR5xXyR1E9ERBzv23obtDO3nsiRVbTP85OaDOqWWvbVfB3qBYC8pmoHOPusE11kdXEVlo67as2gmujdmkHAfwNkKeh5h5ae3r7NYvHWpsHV8bZpR1nl7NZ/+Gx2tbKV8I7iEOune3sjVNcjx3HHANk1n34ezNUKD/N5ws8kewCY/vcF/jWt771aafTWWrbttmx+tXojEVkvarWDRky5BfXXnttp8eG575S32eoL0wa39wqTwiw/87bZKKwhh7d6BjlmppMH7alQPYJ6H8AuQXjsUpk6f5fnsu+PBgxBShAAQr0VsD8NzbEvkyhy3s7FvtTILcFOv6MKrfzZXYUoAAFKEABCvS3QF4WWQ262amo0mKOSj07Ukzr8mUoGoMOx5LoXX5x2ot7XtEU2PaajgXcdq1N0ehnDsGldXWB97qat7R0yqFBWDXd3MfS5XjdFVnN/GVlrlFBG3dAcE5n8YR2/QJLBSgy/2vaxd552mY7faxKMADgGPPPvSiyhkKZM2/6px128C4ApqgctYs2bqRBAR6BFlwRu/sxunVbYdkc4yvmKN9w0S/ueL8PCs7bUBd4MfbTRIusbb7TjgradjUEXRYFIsb13sAvYo8wTkeRNeRb5jreoViDrosdLYDesOd9uSF213WUS/gXDUI7tcM7vztZTaIvaKue2clR3VJSNm2mqP3TbseBKabL2fXrAs/09x+mnD9zBK644ooTVbXUfOsBiL7D88PwMcB1K1eu/GXmRJxfkaiWO5p3/sUvQHFvMpdBhwacB80x/17gQ4EcFND7McC6RUYv2X+6RA4myZQoQAEKUCBJgdAvjAdxJQQlSXZlcwrkj4Cgwl8XMFeF8aEABShAAQpQgAJpF8jbImtENnR8aUFBucI+A2p2jEZ2mupHgJgdfZtgy4OTJ095Mfp4167ejDlmWGT3XLWwTFUmh3coRnbj+YOWdc+GdZv/HO8e0Hjjho5sfb5hsjqwTFRmRe3a3KWiTzrUucrr3fxKZ+MlUmQ185p5XnihYXo47ukfx62vKeRn2tp6rzlS2VM29QJVMUVPU2Rtdz+n+Vqqi6wRk5KSaRPgsM8F1B298zO0CxX4qyq8Tst6sK5uy18TtTVjisNeFL6n1xSFC/bvalX8ePzYD56IPno5+v0kU2SN+MZ7j22FVf2DwHpItPln0XeURs+XriKrmcMcV7zr7RHTLLGXQHFy+PsgvGZRp0HnHdFHX/dg/ZsuuyC6XWzcU1hYtLm776dOvo/adgELXjbjqI5YH3t0dNr/1OQEmSggy5cvnxkuqpriauT+7LZ19/H9qr/KxODzLabmHYU1ACpSkbcUHLzVOea0KakYi2NQIEMEnmq7d3UZT2fIkBfCMChAAQpkooDHM/V8FbkyfFJQJobImCjQrwKiUurzNfj6NQhOTgEKUIACFKBAXgjkfZE1L94yk6QABSiQYwIrVqwY9uGHH5p7VSM7VsNHmIcS/aMprNq2Xbdq1aqdOZZ6VqfTtGPSDQK5KpVJiGPYbxyj5x8vjsHRayCVU3AsCqRfQPAX2FglE5fenf7JOAMFKEABCuSCwJw5rnGOArkC0EtzIR/mQIEUC3xgQ+es9zY+neJxORwFKEABClCAAhRoJ8AiKxcEBShAAQpkhcDy5cvHmWOARcQcAzw7OmhV/bVlWXXmjtWbb77ZnBTAJ8MEmncWfhOKdnd4pyxEa+BvnQd7xkrBgdG7mFM2PAeiQBoFFMAtcFqrZOz5b6dxHg5NAQpQgAI5KuDxTC1SMcXW9n8/ztF0mRYFkhH4i22hbP26wMvJdGJbClCAAhSgAAUokIwAi6zJaLEtBShAAQr0qcDVV199TGtrqymqmh2rX46ZfIMprLa2tq5btWrVv/s0ME6WlEDT9klnicjDSXVKtrE4/uQ8cJbKoEOPTrYr21OgXwQUj8Fp3SLjzn+2X+bnpBSgAAUokFMC7tKiCwE1xdbDcyoxJkOBXgno1qa9A+ds2rTpw14Nw84UoAAFKEABClCgEwEWWbk0KEABClAgowQuv/zyr1iWVaqqpri6v2AmIh+Znaqq6r355pvXiojZAcYnwwVadp5wEmDXq2JUukMVyFuOA6a+KUOOLkz3XByfAr0QeAGCVTJ+aXp/8aAXAbIrBShAAQpkp8D8+a6Jza24UgQXZWcGjJoC6RCQWr+3oTIdI3NMClCAAhSgAAUowCIr1wAFKEABCvS7wJVXXlls23aZiJji6thIQKr6LxGpM3es3nzzzZv6PVAGkJTAR89+fqLTctYD+EJSHXvTWNBkDT/hecfwyV/tzTDsS4E0CPwPilVoGbBKjqzYl4bxOSQFKEABClAgJOAum1oMW66B4GSSUIACgCq+W+8L/IAWFKAABShAAQpQINUCLLKmWpTjUYACFKBAtwIrVqwY8sEHH5RF7VgdENXplUhhdeXKlTu6HYwNMlagaUehVwBPfwRoDT12q2PUlCn9MTfnpEBHAVkNkZUy/vxXqEMBClCAAhToIwFxl7quAfQaQIb00ZychgIZLCBn+70NPEkkg98QQ6MABShAAQpkowCLrNn41hgzBShAgSwUuPTSSycUFBREjgGeGZPCb8xuVRHxrly58rUsTI8hxwg0b598O0Qv7k8YGXx4wHngbFd/xsC581xA8FeIda0ccv6aPJdg+hSgAAUo0E8Cc8uKJlu2fQ1E5vdTCJyWAhkioP+FLXP9/sCzGRIQw6AABShAAQpQIAcEWGTNgZfIFChAAQpkqsCVV175mWAwGDoGGMAXo+MUkY22bXsHDBhQd/3117+dqTkwruQFWp6b9C21ZVXyPVPfQwaOaXQePG9q6kfmiBToVqAGwLUyYekb3bZkAwpQgAIUoECaBdylrsUArgFwZJqn4vAUyGSB51oHBOdsXPv0u5kcJGOjAAUoQAEKUCB7BFhkzZ53xUgpQAEKZIXAZZdddnLkGGAR+WRU0PvMMcCqWrdv3766O+64oykrEmKQSQm07px0mq3yy6Q6pbuxY/ivC8aefgJkQPSx1OmelePnq4Di/2DptTJ+2YP5SsC8KUABClAgMwXmz3dNbGk1d7XqBZkZIaOiQB8IqP7C72s8ow9m4hQUoAAFKEABCuSBQN4UWZcvX6558D6ZIgUoQIFME3jLHANsWVbdTTfd9GSmBcd4UivQvH3SCSJWvULHpnbkFIxmDXreeXDpoVIwakwKRuMQFOhEQO+HrdfKoRfsIhEFKEABClAgUwU8niKPirmrFV/K1BgZFwXSKSAiN/jqGsz3AB8KUIACFKAABSjQKwEWWXvFx84UoAAFKBBH4NWo+1V5302eLJE9WyeNHjgI9YCcmLEpi+NV50FzHDJw/KcyNkYGlq0CrwHWtTLh/J9nawKMmwIUoAAF8kugvPwzA/Y2jb5GBN/Lr8yZLQX2C5zv9wYeoAcFKEABClCAAhTojUDeFFl7g8S+FKAABShAAQp0LdCys/AXqijPdCeB7LIOKHrXGvKp4zM9VsaXJQIi96BZr5Mjlv4rSyJmmBSgAAUoQIH9AiVlRdOh9nUC+SpZKJBnAvtgW3P9/i1b8ixvpksBClCAAhSgQAoFWGRNISaHogAFKEABCuSjQNOOwpsFuDxbchfBhzLiS793DDv+y9kSM+PMSIFXAL1WJix7NCOjY1AUoAAFKECBBAWKi4sHOgo+uk5ErkiwC5tRIEcE9I8Okbl1dYHXcyQhpkEBClCAAhSgQB8LsMjax+CcjgIUoAAFKJBLAvu2F15kCe7IxpysYZ/d6hh50pRsjJ0x97eA3gWHXivjLninvyPh/BSgAAUoQIFUCbjnuUpg4zoAk1I1JsehQMYLKOr9voA74+NkgBSgAAUoQAEKZKQAi6wZ+VoYFAUoQAEKUCDzBVq3F5bYAn/mR9p5hDL4yIDzwFNd2ZwDY+9DAcXLoeLqIct+2YezcioKUIACFKBAnwmUlblGBVWuA/TiPpuUE1Gg3wX0dr+38Rv9HgYDoAAFKEABClAg6wRYZM26V8aAKUABClCAAv0v0PTc5M/B1vUCHNr/0fQuAhk4ttF5cNnU3o3C3rkvIHdAB14rExf+J/dzZYYUoAAFKJDvAu6yogVQNbtaj853C+afHwIieqGvrvHu/MiWWVKAAhSgAAUokCqBvCqy1tTUPAFgVi/xnqysrJyd7BiqKrW1tV8BYO44MXfAjQZgAbABvAvgWQA3VFZWbu9u7Nra2mNUdSWAIgDDAOwD8CKAyyorK3/dXX9+TgEKUIACFOitQNP2widFcGpvx8mY/s6R2wrGlH8V4sirvxtljH9mB/ISbL1ODl32eGaHyegoQAEKUIACqRWYP/+UQ1qCDlNoXZzakTkaBTJSYK8NnbXe2/h0RkbHoChAAQpQgAIUyEiBvPpBYn8VWaurq8eLyEMAzL1vprDa2WMKrnUDBw5cfPbZZ/8vXqOamhpTJP45gAPifN6iqpdWVVXdmZGrjUFRgAIUoEBOCDRtL1wpguU5kUx0Eo7BzxWMnn8EHMMOzrncmFDPBFRvQ9C+Vg6/MO7fy3o2KHtRgAIUoAAFskvA43EtVMENAA7JrsgZLQWSFdAdDpFZdXWB95LtyfYUoAAFKEABCuSnQL4VWb8D4ItJvuqC8M5TU9Q0RdDLKysrb010jDVr1oxpbW01O2gnRfUxO093AfgrgM8AGBddfBWRTbZtn15VVbUnep7a2tojVLUBwBEA3lHV5Q6HY1swGDxKRExh9ZMA/mdZlnvRokXbEo2R7ShAAQpQgAKJCrQ+N/lrtq3mF4dy87EK/ug8uGSgFIw5KjcTZFaJCehbECyX8cseTKw9W1GAAhSgAAVyW8DtLvoMLL0JwNzczpTZ5buAitbU1zVW5bsD86cABShAAQpQIDGBvCqyJkbSvlV1dfWpImKOhxsK4HURKaqoqHg9kbFuv/32gUOHDn1ERMrC7U1x9YcicktFRYX5/6EnXDxdA+CU8JdMMfcHlZWV34uep6am5lIAtwBoEpFzKioq9h9bV1NTUwjgSQAHq+r9VVVVS2JjrKmpWayqZ1qWdVFFRcWrieTANhSgAAUoQIGIQNOOL3wGcGwSYHwuqyisfzgPnPE/a/CRn8/lPJlbZwL6JByyXMYt/T2NKEABClCAAhRoL+D2FF0H0e/ShQI5LSC41F8X+HFO58jkKEABClCAAhRIiQCLrF0wmntUV69evVZVTzPNVPX6qqqqbycqX1NTUwLgFwAGA2gVkcsrKipui9c/vOP1KQCfC3/+itPpdJ133nnvRNrX1NSYscoBvOxwOFwLFy78T+Sz8J2vpsg6E8D2vXv3zvj617/+QeTz6F2wqlr34YcfnnnJJZc0JZoL21GAAhSgAAWadhRuEKA4TyR2W6O++opj6Oe+lCf5Ms02gZUyYemVxKAABShAAQpQoHMBd5mrDIobARxNJwrkqEDQBmav9wbMz+n4UIACFKAABShAgU4FWGTtYnFE7w4F8K7D4ZixcOHC3yW6nmpra2tVdVG4/U5VnR57BHD0WLW1teer6j3ho4PfU9U5VVVVv4m0ibpT9iXbtqctXrz4v9H9O/s8XIB9AEAlgDdFZHZFRQV3ZyT6ItmOAhSgAAXQsmPS9Qq5Ot8orGGff9ox8iuRkybyLf18yncXbFwhhy59OJ+SZq4UoAAFKECBngqUlJx0mFgDboToWT0dg/0okNECipcEjlk+3+a3MzpOBkcBClCAAhSgQL8KsMjaBX91dfV9InK+aSIijy1atKhcRDSRN3bnnXcOGzx4sPmNt9AOGHNnakVFxUVd9a2urv6KiGwAMArAh6o6v6qqalOkT0+LrLW1tXNUNbSjVlWvqqqqujmRHNiGAhSgAAUoYASadhSeIcAj+aohg45qdB40Y2q+5p/zeZu/e4m9XA5Z9secz5UJUoACFKAABVIs4C51XQ6Yu1rFSvHQHI4C/S8geNBfFzi3/wNhBBSgAAUoQAEKZKoAi6ydvJn777//SIfDEQBwWLyCZ3cv9N577x1ZUFBg7kz9bLjtFZWVlT/tqt/q1auPsm17G4CxnRRZEz0u+LctLS1FS5cuff+BBx440LIsU6idDOA3qjqrq9203eXFzylAAQpQIL8Emn49+Rgp0CehoX8f5u1jDRofcBzkduUtQK4mrnqDTFx2Ta6mx7woQAEKUIACfSHgdk+bBsu+CcAJfTEf56BAHwtc5fcGzPrmQwEKUIACFKAABToIsMjayaKorq7+oYiEfuimqps//PDDuem+w7S2tna2qj4GYAiAtxwOx9SFCxf+KRJiTU3NpQBuMZuKROSciooKU8QNPdFHG4vI6oqKiorw168F8B0A71uW5V60aJEp4vKhAAUoQAEKJCTQsqPQp4A7ocY53kgKDnjGOWbByTmeZp6kp/8AsFwmLHs0TxJmmhSgAAUoQIG0CpSVuUYFbb0JIkvSOhEHp0A/CChkbr23wZw8x4cCFKAABShAAQq0E2CRNc6CWLNmzZjW1lazi/VYAK2qWlVVVbUm3Wunu8JubW3tEaraAOAIAO+o6nKHw7EtGAweZY4jBvBJAP+LFFOjCq8HAri1srLy8nTnwPEpQAEKUCB3BJp2TP6+QM0v6vCJCDiG7iwYffqn4Bhkjvbnk50CfgiukPFLX83O8Bk1BShAAQpQIHMFSkpdXxfIjwAdkLlRMjIKJC3wqgads+rrn3oj6Z7sQAEKUIACFKBATguwyBrn9UbtGDV3irzidDpd55133jvpXAn333//sQ6H41cAJgBoUdWKqqqqh2LnrKmpmQXg5wAOiBOP6XdpVVXVnbW1tYNU1ex0LQbwe6fTOSPdOaTTh2NTgAIUoEDfCjQ9O+l0sWRt386aJbPJgJedoz3DpOAg80tPfLJJQOQHMn7Jd7MpZMZKAQpQgAIUyDYBj2dqkUJuheAL2RY746VApwIia/11DQsoRAEKUIACFKAABaIFWGSNWQ/V1dXDRWQzgC8CsFX1qqqqqpvTuWzCBVFzXJ0nPE9ARIorKir2xZu3trb2GFVdCaAIwDAApt2LAC6rrKz8telTW1v7DVU1Rwu3xB4tnM5cODYFKEABCmS/gD5f+MmWoGwC9MjszyZdGThedx40a48MOvRz6ZqB46ZU4HVY1nI55PxfpnRUDkYBClCAAhSgQFyBOXNc46wC3CrAmSSiQO4IyPf83obrcicfZkIBClCAAhSgQG8FWGSNEaytrZ2vqg8CGAzgjWAw6Dr//PP/1lvorvrX1NRE7k01O2d3W5Y1f9GiRabQ26Onurr6aBHzw3EcBuDRioqKs0REezQYO1GAAhSgQN4JNG0vXCeCsrxLPMmEBfJfx6hT/k+GHntikl3ZvE8FxAvbXi6HLvtzn07LyShAAQpQgAIUgKds6ndVhUUproWcEVDo/Hpv47qcSYiJUIACFKAABSjQKwEWWaP4br/99oFDhw5dLyLTzZdV9f6qqqolvRLupnNtbW2lqt4OYGgqds6qqtTW1prjhM8wRWJVPbWqquq1dObAsSlAAQpQIHcEmrYXrhDB93Ino/RnYg2b9Ixj5Iknp38mzpC8gF4nE5ZxPScPxx4UoAAFKECBlAmUlLpOF+BHAA5N2aAciAL9J/CqBq0Z9fVbdvVfCJyZAhSgAAUoQIFMEWCRNepNVFdXnywi6wGMMDtKVXVuVVXVM+l6WdXV1cUi8kh4PjONT0TO6OyY4ETiiNqJWyAil1dUVNy2YsUK52GHHXYhgMvDd76aocwds7WqekNVVdWeRMZmGwpQgAIUyG2BfTsnFVsqG3I7y/RkJ4M/3eg8sGhqekbnqEkLCP6CoF4hhy4z99PzoQAFKEABClCgnwVKS6cfZ6P1VkBO7edQOD0Fei0g0DU+b+PCXg/EAShAAQpQgAIUyHoBFlnDr9DsAF29evVaVT3NfElEHlu0aFF5uo7ZfeCBBz5rWdZGABPDITQ6nc4F5513nil+9uhZs2bNmNbW1qcAmPvhQve62rZtiq0PAyjpZNCdTqezpDfz9ihYdqIABShAgYwS0F9/5cAWZ5P5d8ikjAosi4KRgRMbnQfPZaG1v9+ZoAG2LJOJS/7U36FwfgpQgAIUoAAF2glIicd1qwi+QRcKZLuAAhfVewN3ZnsejJ8CFKAABShAgd4JsMga9vvpT3/6+WAwaH64PBrAXgALKisr63vHG793nALrb51O5+zeFjprampuAXApgPcty3IvWrRoW9TXTDBe27b/n/k/lmVdDKACQAHvbU3HW+aYFKAABbJLoHnn5Luhuiy7os68aKXgoGecY07n0cH99mr0ITiGLJVx533YbyFwYgpQgAIUoAAFuhTwlBUtCV+bNJBUFMhigT0qwRn1dU/vyOIcGDoFKEABClCAAr0UYJE1DFhdXX2fiJwf/sedqjo9HcfohnebPhHZKaSqZpeFp7f3pq5evfok27b9AEYC+EFlZeX3ampqzH0nTwM4HMBGEZkfOYo4fHfrAwAqAbzlcDimLly4kDs+evkNxe4UoAAFslGgeUeh+aWbmmyMPSNjdg7b4RxdfpxYA4ZlZHy5G9RKmbD0ytxNj5lRgAIUoAAFckegtNQ1wwbuAXBU7mTFTPJQYLPfG5iRh3kzZQpQgAIUoAAFwgIssgK4//77j3Q4HAEAhwGwzd2llZWVt6Z6lTz00EMHNDU1PQpgZnjsf9q2Xbx48eKXezNXbW3tIFU1Rw+7ADxv2/apixcv/m91dXWRiHgBDAdwfmVlpSmq7n+qq6vnicjPzRdU9ayqqqp1vYmDfSlAAQpQIPsEmp6ddJxlyVMKHJJ90WduxGIN/J1zzLxRcIw0f7fgk24BwTdk/NLb0z0Nx6cABShAAQpQIHUCbrfrGFi4O/yzjNQNzJEo0IcCInKDr67hmj6cklNRgAIUoAAFKJBBAiyyAqiurl4uIjeaU3QBvOJ0Ol29Pbo39h2HC6GmwOoJf2buXj2rsrJyS2/XQ1T8e0VkQUVFxQYzZnV19aki8rj5/6o6v6qqalP0XFGfD41XhO1tXOxPAQpQgAKZL9Cys3CdKsoyP9Lsi1DF8deCg4v3yoAJn8m+6LMoYpHTZfySx7IoYoZKAQpQgAIUoEBYoLzcNWxfE+6G4ByiUCBbBRQ6v97byI0L2foCGTcFKEABClCgFwJ5X2QNH99rdrEeaxxV9fqqqqpv98K0Q1dzNO/q1at/pKqXhAu5u1X1zKqqKrP7tFdPbW3t51TVHD883hz1WFFRsVhE1AzKImuvaNmZAhSgQM4LNO2YfLVAr8/5RPsxQRF5Vw5wve4Y/Okv9mMYuTm14n1Ai2Xist/kZoLMigIUoAAFKJA/Au5S1w0ArsqfjJlpjgm8qkFrRn39ll05lhfToQAFKEABClCgG4G8L7JWV1efJyLVAJwA3nU4HDMWLlz4u1StnPDdpzcDuDRSYBWRCyoqKh7u7Ry33377wKFDhz4iImYH0usiUlRRUfF6ZFweF9xbYfanAAUokLsCLdsLp6ngKQB5/3eBPnjLrc6RJ/5Ghk06pQ/mypcpXgRQKhOWvpEvCTNPClCAAhSgQK4LuEuLLgT0zlzPk/nlpoBA1/i8jQtzMztmRQEKUIACFKBAZwJ5/YPV6urq4SKyGUBkd0m7naCJLJuampprASwLt325paVl/tKlS9+PKnR+XUTM/a4FAFpU9dKqqqqU/EdDdXX12SJSa+YSka9XVFTcHx1zTU3NoQCeBnA4gI0iMr+iomKfaRMu/po7WivTUVxOxI5tKEABClCgfwT0pc8PbWlymgLrl/sngvyc1Rp2XMAx8hRzfzqf3gnUYfwBp4ssCPZuGPamAAUoQAEKUCDTBDyeIo+KfTcg5rQuPhTIKgEFLqr3BlLyM7+sSpzBUoACFKAABfJYIK+LrDU1NSUAfgFgMABzhO/cqqqqZ5JZDzU1NT8G8I1wn5ds2562ePHi/5p/Xr169XTbts2dqCPCn5t7WLebGmcSc9zW2b2t4XtezTGPh4vI2ZECavTYNTU1t4R30Zove23b/n8i0gLAFH9NcdgUfx+tqKg4K3LMcBKxsSkFKEABCmShQPOOSbcBYo6w59PHAjLo8EbnQbOn9vG0uTOd4scycak5HYQPBShAAQpQgAI5KuB2n1IIyzKF1hNzNEWmlbsCe1SCM+rrnt6RuykyMwpQgAIUoAAFogXytsgaPmp3vYhMNyCquvnDDz+ce8kllzQls0S6KrLW1NQsBtBud2kyY4fbnl9ZWWl2nPboCRdiHwXg6WSAnU6ns+S8884zBWA+FKAABSiQ4wJN2yd/TUQfyvE0Mzo9GTDmGefoeSdndJCZGJzgGzJ+6e2ZGBpjogAFKEABClAgtQLF5aeMdjY77gZwWmpH5mgUSLvAZr83MCPts3ACClCAAhSgAAUyQiBvi6zV1dUni8j68C7TVlWtqqqqWpPsW4kpsj5ZWVk5OzJGJhRZTSwrVqxwHnbYYReGd7QeFo7PFFVrVfWGqqqqPcnmzfYUoAAFKJB9Avuem3yUZas5JviI7Is+tyIWx4jtznFnfB6wzGkafLoVkFKZsMTXbTM2oAAFKEABClAgpwQ8ZVOrVcVcc8SHAlkjICI3+OoarsmagBkoBShAAQpQgAI9FsjbImuPxWI61tTUmOOGy8NfNkf7fjNVY3McClCAAhSgQCoFmnYUPirAglSOybF6IeAY/JJz9LzR4hjOO8e6ZLQLZcIFv+2FNLtSgAIUoAAFKJDFAiUe149F9l/TlMWZMPS8ErCkzL+uwZtXOTNZClCAAhSgQB4KsMjai5d+//33H+lwOAIAzO7QvQAWVFZW1vdiSHalAAUoQAEKpEWgecfkbwBq7hHnk0kClvPPzoPcrTJgzLGZFFaGxBKEwx4v46YBGyMAACAASURBVC7glQYZ8kIYBgUoQAEKUKC/BNyeousg+t3+mp/zUiBpAZEXxG52+XzbeHpc0njsQAEKUIACFMgeARZZe/Guqqurl4vIjQAsAAERKa6oqNjXiyHZlQIUoAAFKJBygabnCz8vrQhAcEDKB+eAvRYQsd6SA6b/0zH4Eyf0erBcGUDxF5m49JO5kg7zoAAFKEABClCg9wLuUtflAG7u/UgcgQJ9JnCL3xtY3mezcSIKUIACFKAABfpcgEXWHpLX1tZ+SlV/BeBwAP+zLMu9aNGibT0cjt0oQAEKUIACaRNo2lH4mADz0zYBB06BgOyzRn75Ocewz5+cgsGyfAjZIhOWTM/yJBg+BShAAQpQgAJpECgpdZ0uwNo0DM0hKZAeAdE5/rrGjekZnKNSgAIUoAAFKNDfAiyy9uIN1NTUfBXAHSKyqqKi4uFeDMWuFKAABShAgbQING8vvAiCO9IyOAdNuYA17LONjpEnTU35wNkyoOJxmbj0tGwJl3FSgAIUoAAFKND3AmVlruODKtsBHdD3s3NGCiQt8Gxr82DXxo0bm5LuyQ4UoAAFKEABCmS8AIusGf+KGCAFKEABClCgZwJNO77wGUscDaoY3bMR2Ks/BKzBnwg4Dpzp6o+5+3nOGpmwtKqfY+D0FKAABShAAQpkgYDHc9JwlYK/Ajg4C8JliBT4od8b+A4ZKEABClCAAhTIPQEWWXPvnTIjClCAAhSgQEigeUfhowAWkCP7BGTAIU87R3tOyb7Iexix6o9k4rLLetib3ShAAQpQgAIUyFMBd6nrjwCOzdP0mXY2CVjWdP+6LVuyKWTGSgEKUCATBdylRZcAeltbbLqhae/ABZs2bfowE2NlTPkhwCJrfrxnZkkBClCAAnkm0PzcpGWw5e48Szun0hXnAc86xy44AYAzpxKLTUbkuzJ+yQ9yOkcmRwEKUIACFKBA2gTcpS5z3+XstE3AgSmQCgFBo78ukI+n1aRCL6PH8Himj1UJBgAc08NAXxV1uHy+zW/3sH+fdJs379QxrXbzckA/bwM/WO9tfLpPJuYkFIgRSEeR1e12DxHZPVdFzgX0S4CMaZtWP4LKnyFYq0FrdX39ll199UJKyqadKAheCRv/LnDaKx5//Ol/9dXcnCc5ARZZk/NiawpQgAIUoEDGC+jOE45uVTugwLiMD5YBdi1gDX7ROW7BISKDxuYo1cUyYelPcjQ3pkUBClCAAhSgQB8JuEuL1gB6bh9Nx2ko0EMB+Z7f23BdDzuzW4YK5EuR1VPm+r4qQsdeC/RPdrBgZn39U29k6GthWDkskMoi64oVK6wXXggsUIH5ucRB3bAFBXjEYQ341rp1m95JJ/HcuScfYDmdGwB8OTSPonrPbiwLBAKt6ZyXY/dMgEXWnrmxFwUoQAEKUCBjBZq3T34YomdlbIAMLDkBq+A150GlIgMO+nRyHTO8tei5Mn7ZgxkeJcOjAAUoQAEKUCBLBEo8rltEwOsHsuR95WmYQQ3CVV8feCZP88/JtOMUWc1Otw8ST1b/DlvO9vsD/068T9+3dJcW3Q7oxeGZ34Yt0/3+hj/0fSScMRMEYtb9v9WSGfXrGl7qi9hSVWRdsmRywVvvDLtRVb4BwBGJXYH3BXgr/M+DAEyM/hzAyxq059fXb/1zuvItLj9ltLPZYY6Y/2x4Dj/s4Wf6/f6P0jUnx+25AIusPbdjTwpQgAIUoEDGCTTvKDwfwH0ZFxgD6pWAivVmwYGz/iWDDpvcq4EypbOKWyYuqc+UcBgHBShAAQpQgAK5IeAudV0J4MbcyIZZ5KaAbPJ7G2blZm75mVVskdWGzF7vbXgy1zRK5hV9QWz9JYDDVfHD8eP2XH/ffc+35FqezCcxgVwosrpLiy4E9Pb9BVSRtUGxvrNh3WZTPNWIRNtRwnvOtwXXCjCy7eu6A7bMTeMvR0iJx7VURFcBsltFzqmva9ic2Nthq74WYJG1r8U5HwUoQAEKUCBNAvt+XfhJcSAggglpmoLD9q/Ah9bIU15yDDvuq/0bRq9nP0UmLOVv7/eakQNQgAIUoAAFKBBPoKR0aoVAaqhDgQwWuMrvDdyUwfExtCQE8qXImgQJm+aBQLYXWUM7RVusJ6BS2Pa69K5Dxn7wza5+ccDtnvpFWKgDZHz4FfPP8jxY64mkyCJrIkpsQwEKUIACFMgCgaYdhT8T4JwsCJUh9kLAGl7Y6Bjxxam9GKL/ugbtz8lhF7zcfwFwZgpQgAIUoAAF8kHA4ymaq6I8NSMfXnZW5igfwbZdfn/jzqwMn0G3E2CRlQsiHwWyvchaUlY0XVTNjnNzTHCixx2Lu7ToakB/GHrngp3NBQNnP7n2yf/m4xpgzh8LsMjK1UABClCAAhTIAYHmZydVwpLqHEiFKSQgYA35dMBxQJErgaaZ02SgPVEOvsDcT8SHAhSgAAUoQAEKpF2gpGzaiaL29rRPxAko0BMBRb3fF3D3pCv7ZJYAi6yZ9T4YTd8IZHuR1VM29QJVuSus9aqow+XzbX67O73S0qIv2dBfARieRHG2u2H5eZYLsMia5S+Q4VOAAhSgAAX2bv/8kQ7L2QDF4dTIHwEZOHGr8+C5U7IiY8fgYTLuvA+zIlYGSQEKUIACFKBAzgiUlbmOCCr+ljMJMZEcE9Bv+b2Nt+ZYUnmXTqqLrDHjRYo/75SWTj82KK2XiaIEkDEAggD+JoJHYDt+ElsgWrJkcsG/3h62GpCvmZeiiu/W+wI/6OoFeTyuE1RgCkijAH0Ttkz3+wOvmj7u0qJLAL2trb9uaNo7cMGmTZv2/zdevKKbFWz+q42Cb4lgIYAjAfzdtuzi9eu2vhIbh8vlGjR8lMwF7AtVZXL47stQjoD4g5Z1T+xdmbFjtI9RvuH3Ntxu7tOEY89ZUF0CyCQABQq8L9DtorilsLBo84oVK+x4Lp5S190KLDOfRe7a9Xhcn1QRc5dnWTgn4/GOCuptcd60Yd3mP0XG2p+T6tcB/RIgQwCYe2xfVeBhS1vu9Pm27Unkm8bjOWm4yoBzAXthuzxEnwesu/a8p+sDgcC+uHl4po9VCQYAHGPmDhcUk15T7X07j1qAe3zewAXxWhiTYSN1pgAXKeRLH99xil1Q3QbFLZMnFz3f2TtJZC0m5ulaqILVpq1A/+R02K7HH3/6X931nTtvyrGWbdW2fY8AotYSn2/L1nj9zPfgrrdHTLPEXgLFyeHvW9N0F6DeoOW8rbM1feqppw4dOLjpF4DMaRu7bT13/f3b8zXSXd78vGsBFlm5QihAAQpQgAJZLtC8vbAagsosT4Ph90BACg76tXPM6Zl8R+sembB0RA9SYxcKUIACFKAABSiQEoG2H1Q2f5CSwTgIBVIr8B/bsk+JV3BK7TQcLZ0CaS6yvm2KqiowBb2rwkebxklH31DL8tSva3gp+sOS0qnzBLK2rZ9uHTSgwLN27VPvd+bhLnVdCeBG87lA1+x+X6oCgUCr+eeki6zQSgtynQLHR80X71hWcc8rmgLbXgPIYV28K1Nw/ZlDcGldXeC9eO1iiqx3BEVrHIpHABzdybhBEb1t3JgProp3F2d0kRXA+aqYIIJvm0Jt/PH0I4hc4q8L1JSUTPmkOOWRj+/8jNcj/nuLaSklpa4FAO6NKkjGG+z3toWvrV8X6HA9T8wa7fGa6m2RtbR02ldt2PcA+Fw335N+pzVg8bp1m97p/j13LPgn8v0esyM1CMFif10gVHRNxTOnzHW8Q7Gmm1yDgN4Le8Ryv9//UfS8SRZZe71GUpFzPo/BIms+v33mTgEKUIACWS/QuvOEUlvtuqxPhAn0WEAcQ593jj3jCEjBQT0eJC0d9R8yYVlX/5Gcllk5KAUoQAEKUIACFIgVKC8vd+xrfjdUKOBDgYwSEPzUXxdYlFExMZikBNJcZN0jwJ8UmGyCatuBibcEKgpMDO+MbItX9IUCyy6J3o1XUjLjMMvR8iuFfBrAHgsy0+ttiHuMenFx8QjnwI/WQWWa2SWr0PJ6b+O6CEaSRdZ9gO6O2rkXGaZDkdU9z1UCWx+NyiWye/VpiH141K7W8Bi6tcBhnxlv12FMjH9s220o48O7fv8JwOz0HAZgQtRLDgJyid/bEDk6dv9HMUVW03dQ24f6DiD/C7+Tce2Ln/qRwrrAgl76cYG5rX2i7y0qNnGXTb0IKmbHu7k71Mz9ESDbAXkd0FPCu2kjn70B25rj9zf8IXoRx6zRHq8pc48poKFjzi2VIWaNhHd0mvf9uIq8G5rXxs56X+Ch6Bg6vue2PFTwO7FlDMSeHrNe/K3Ng8/ZuHHj7thvyO7WYiLfwDHrPfy9JRdOnjT1ka520SYytsczbYpK8OfhtWe6mDX9T6j8GqLDwruazW70yNMh1ySKrClZI4nkxTadC7DIytVBAQpQgAIUyFIBXQGrZU7hMwC+kqUpMOxUCVgDXnGOnlcgzlGfTNWQvRtHficTlnyhd2OwNwUoQAEKUIACFEidQOjISGsPry9IHSlHSpGAAuX13sAvUzQch+ljgTQXWcPZ6BuwHRWTJ08JRApAbceu4psCmCOAQ0U2USzy+QI/jSIQT2nRTQpdbr7W1ZHBJfOKviC2PgXgYED/GGyR6Rs2BN6KjNVdYSvWIdzvLQhush1On6NFP2wZ2GwfesBH70V2jXo8UyapSP3HxSjdClsX+f1b9x/zbo5cffOt4QsguDOqmPnonvexKPZ43Dg7LYMC3B9sbb1m/fpnQkVR85SWTj/ORvBRAJ8NfUGws7lg4Own1z753+jlE1NkNR+9phYW168LbGureQMrVqywnv9t45kKvavDTlPRF2yRhevXBUzRM9Q+3nsL76Ksjl26MYXJoIqslOCwH0TveuyQC9DBJv676fGaCoWZzJ2sHk/R0Sr2pv07lRUPQnGp3x/4dyTnOC4dCv2JrsVE/wgI72atb1vz+59tNuT7E8bu3hJvd3N3YxfPd00sCMIftYN7W9ByVEYfI23WzHMvBM4S0fs+/uUC+bbf23BDZJ0kWmRN1RrpLi9+3rUAi6xcIRSgAAUoQIEsFWjZMfkqhZq/hPGhACCOfzgPmvMfGTg++jimvpcRbJXxS6f2/cSckQIUoAAFKEABCnQtMHfuyQdYTme7H6LTjAIZIPBca/Pgkzdu3NiUAbEwhCQFOikuJjhKx3sWY8cT4EVLMK+uLvB67KCx964K5H6ft2FppFBj2ns8U4tUZEPbLszOjwyOLlAK5Gaft8EcHRwqDJon2SJrV3Gb8UL3lY4M3Yl5RniKTncuhuZvv+M1bgEupsgaFMVlhYWuO+LtTPR4ik5S0Y0AhgP4T1AwY0Nd4MVo45gi618cghnx3kNHn9AoL1uw53i9W/8R/70Nvw9AaBd77NHMofHcroNh6XpATjT/rILbxo/Zszzuscbti9X7RHWOz9fYEJk31WuqbV21u+c13jHQ+9OOPoYaikY72Dovuugdadi2nrt2SWQtJvjNF2rm8UydqSIPxxRaIzuGN4lKbUvLoEC8HbXx5ml/5DZebHHAvfHxgNlF3eHxeKaWq8jPzS9JmHth7WDBzPr6p94wDRMpsqZyjSRjxrYdBVhk5aqgAAUoQAEKZKFA07OTjhOHPAPFAVkYPkNOk4CIvO8Y5XpFhnz6y2maorthX5AJS0NHWfGhAAUoQAEKUIACmSgwp9w1ztGMf2VibIwpfwVUsaLeF7g2fwWyN/M0F1n3wZYz/f4Gb2dCHo9roUqoWGkKQxua9g5csGnTpv279meVzzpwQEvTE1B8sbMjg2MKOh2KdGbkJIusne5CjOTh8bhOUMGvwsfNvgcbxX5/4NnO8nS5XM7hI+VHgF4caiP6+J735Ozo3awxRdYnWpsHn9FZcSzGBTZk9npvw5PR80cXWbvaBRzycRd9BpZuBjA2PMZVfm/gps7yKSl1nS6AuS/XvLcO9+W2u09X8ZLa1tz6+i27Ohmv3Y5lADf5vQFzh2/oiVmjvV5Tccbsrshqdluf3haN3OX3NtzeU5dE1mKyf5p4PDPHQ1pWKnBmJ/cetwDYqhZWnPAF1687O064uPyU0c4W64nwPbxBUT3L52sMv+OOUXU4oltkVn1dg1lDCRVZU7lGkjVj+/YCLLJyRVCAAhSgAAWyUKB5x6TVgCzMwtAZch8IWCNOfNoxfJK5n6XvHsFfZfzSo/puQs5EAQpQgAIUoAAFeiYwZ/60wx1Bu8OusJ6Nxl4USInAXlvklPV1Dc+nZDQO0mcCcYqsphD2QUIBCG701wXCBdK2HsnsEDTt55YWzbKgT7T1jr9TtcTj+o4Ivh9qofhuvS9gil77n3ZHBXdydG6SRdYui25m4uiY4hWH4/mFj3c1hVmz+/QfGrSn19dv/XOkbfvduLjH5w1c0Nl7iN0pGO/Y7vY7WTvuOo4eO9ljo9u/N7wq6nD5fJvfDo8p7tKpPwHkQvPP8XYWx+bl8RTNVVFz9G2HYns61lSyYyb0/dBhPXdwCQ3T3VpMdK7YdiUl0yZYTnuZKsy6OSjuOIrGoMOxJPr430i7dutT9a9Bp2Pahse3/L2reNylro8L0FF/HiSwkzWla6SnZuzXJsAiK1cCBShAAQpQIMsEmnZOOk1UeGdPlr23vg7XGnZcwDHyFFcfzbtLJiyd2EdzcRoKUIACFKAABSjQa4F586Z/utUOvtbrgTgABVIlILLWX9ewIFXDcZy+EUi2uNZdVMkWr7op1oWma79rtGMh1l3mqoLiAdO2sx2b3RW2kom7uLh4oHPgvp9BtbyrOWOtYuYwd5Tu3/ln2vamyArEObq51HW3Asva4ui7Imt5+YyR+5pbfIBMCfkkcG9z+zt12xcnk3k3Zr7E1lTixwV3t+ajP09k7u7WYjLzxWsbujP1uS1HwbK+JoIKAIdHt1PgfUvlPJ+vwd/+aO6ud5UnE1d3RdZUr5FkYmPbjgIssnJVUIACFKAABbJIQJ+bXNBi289E7uXIotAZaj8IyKDDG50HzU73/ajvyoSlY/ohPU5JAQpQgAIUoAAFeiVQWjrlczas3/VqEHamQAoFFPbCeu/WNSkckkOlWSAbiqwxBZs9FmSm19uw3dCE7kYdpQ9BZT6A90Qx0+cLPBfL1l1hK5lCXmwBSUQv9NU13t3dq+pu92muFFl7dwR1SLHdzthk3o3pnEihM9kxI+/W7BYVh5ZC7NOg+CwgXf0sIXaHb2iY7tZid+soyc+ltHT6sbYEr4eiJOo44Q5HXLdff7pm9/tSFQgEWpOcL9S8uyJrqtdIT2Jkn48FWGTlaqAABShAAQpkkUDLzsJvq6Ld0T5ZFD5D7QcBGTDmGefoeSenZ2p5D++NGiufWdCcnvE5KgUoQAEKUIACFEivQHiH1870zsLRKZCogP7Rbg2evH79M/9LtAfb9a9ANhRZjVBnu1VLSqZ8ShyWuQfyUIhuaW0aMi/ePabdFbaSKbrFFpDi3Yca7612V3hikXW/WrujlJN5N2aEdBRZy8pco4KKWwGc28m9p/FeeSYUWSNxiccz1aWCBwEZH/pizL3Ayay/7v7U6m6tp6DI2uG47e5i4uedC7DIytVBAQpQgAIUyBKBpmcLP29ZeFqBEVkSMsPMEAFxjtzhHHvGpwEZlcKQPoLDPlLGXfBOCsfkUBSgAAUoQAEKUKDPBTyeopNU9Jk+n5gTUiCOgKqurPc1Xkmc7BDImiKr23UMLN0cKhBFFVM9nugjTjs/EjedRVZRLPL5Aj/t7o2Xl7uG7WvWxwA51bSNPUY3mSJXd0UsM35/3ckas6b2Afq4irzbnU/kc1HstWDf5fVu/UcoD09yR/umushaPN810RkMvbcT/z97ZwIedXnt/+/5TRZQFq1rXVBrb1tbqRoEqlUzAVyQzASouBRLMjOg3FqxuPRq1/Teem2rrZXWvwvMTKS1LtwCyURQFDJg8QoIarV16a0LVavWVoGyZJnf+T/vZAYnk0kySWaSzMz3fZ4+D83vfc97zud9J8J8f+ecmI+tgD4OwaOqeEMEbbaj+BVHq+62JeIU4MHYvKEkskZdSnxZAcB7sGVyKNT0x+izqooFgN5h/iwY0EzWft+RdO8W56UmQJGVN4MESIAESIAEcoRAy+ay3wCYnSPu0s2hRkCGvVh8+EUjUHTg8f13Tdug1hfkmCte7b8tWiABEiABEiABEiCBwSfgdjsvUMHqwfeEHpAAoBbOblwRpvCfA5chV0TWpD6o0bLAra3DX/i4N6q+0y4YhV9OhT2TIqvT6SwaNVr9CpnTvpdeG6pfb7Icux0zZ579ybaIFVbIZwDkbU/WqbPOPqyoxbEOMOV0sU/UOr+hYd2Gnvh09XyQRVapnF5xs6jeZPwT4DlLMGPlyvAbqfxNR+Dt6S72xMnlKh8PkcUQDDMlsm3L9jyyYsNLPa0zz12uii+0v6yAI8z/T8zC7vjCgq5q3lt68Zo1a3anYzd5Tk8vAWT6jvTFR675mABFVt4GEiABEiABEsgBAs2byy4W4KEccJUuDmECiqI3So5w70LRYWP75aZtT5Rj/31zv2xwMQmQAAmQAAmQAAkMMQKu6eVfgwr7YQ6xcylQdx4J1YdN/z+OIU4gV0RWg7GyqnyGQJbFyrXeqBF7eUKp4OW7PpLZ4XB4XyrkPQlbvRXyKt3O74rgv6J7JZVd7erI3e5J56jYjwFRcaxTudN8yWRNEsQNoGtC9U2L+vpR6O3ZpCN0pmvz/Fnnf6KktflRKMa3C8Z6YUPD+qauYkln757uYk+ckoTSXonYSUJ/B5G1qqpiom0ydIGRUH0tUuSYtGr5uje782fajHNOEls+HZ0T0ZcbGzf82fyxR5F16tTSj1+QiH6I+nVHemLG590ToMjKG0ICJEACJEACQ5yAvu4c1vrBzt9DMW6Iu0r3coCAwPqn45Bz/0+GHR8v1dNbr8+Xo69c09tFnE8CJEACJEACJEACuUDAPd15nSpuywVf6WPeE5gfqg/fk/dR5niAOSWyVk4ZYzlaH49mgoquA+S3UCyJSjQ9lOztSdhKV3SLH3cHQQr4CDamhkLhp7u6Dib7deRo+TmgV0fnpBBm80VkNeF14K1Yb0faZvS1V3NvzyYdoTNdmx16/gIfqCVTGlc0Pd/VObvdFdNUtDH2PCvlgqdOnTqqqHTPCqhMat9Hfrlrh14bDofbevp1lCT077Ig59bXN20y66LZpa3Wo1Api0qm0FmN9etXdHenEzO6E8tf9ySyZvqO9BQ3n3dPgCIrbwgJkAAJkAAJDHECzZvKfiCC2iHuJt3LJQIC2xr15accI04+q1duq32JHPPvD/dqDSeTAAmQAAmQAAmQQI4RcFU5fwyAPTFz7Nzy0N03NGKd1di47u08jC1vQsolkdWoSa6q8l8B8nVTJhXADgDHpZN1l2mR1el0Dht5kN4PlZmxyxBqaxl++erVq3emuhyuGc5K2PoQIAd0JWDlk8jqdld8VsVeA8gYw0MFdxx1+K4b7r13a2sqPldcMa743fdG3QzR93Z+hDsTM5LTFUTjdvsgsv4jIpiyamX4uWTfkks8i+plDQ3rTTZ1p2F6txZHEFLg1NjDrIisxrZrurMm9oKBA9A9ouJraAib6nHa1S+nqDhbste08XJF5wi2tBSXXvDYssf+GVsjrqqKmwC9uf0xnmt1wLV6efitlHfaNWkSrEjI3GmBvmpHis9tbHxiu5mbjsiayTuSN7+QBykQiqyDBJ7bkgAJkAAJkEA6BFq2nH4a1Da9eMw/JDhIIKMErBFfXO8YfUZ5ekbFJ0dfEUhvLmeRAAmQAAmQAAmQQG4TcFVVBAD15HYU9D7XCajiV40N4fbMPY4hSSDHRFa43eUVKrIqVnK3nanCv2sn5neXyZdpkdVs63JNKoMVLf97aOxwQxop+kZcaDI/q62ttbY+t34GVO9OmPfQrh2oSS5tnE8ia1QQn17+DaiYXrUOIywDCIo6vtvQsPa9xA9DZeWUMeJo+9V+8Q+6aFjJ4dcuW7bMrEE2RNakMsAQ0e+XnVpxc21trZ3oWwox/QOIzB93avmK+FyXy3WAyq4ZItEqEkcmrM+ayNpJMI1mnmKZbTl+sGrFWlOyd7/YGr2DW5vGQeRWCOLfn0QgmBtaGa5LjDeFULwxYjm8q1asfTU+L/Wdlu+E6ptuie+bjsiayTtifKusKncJ5IeA7rLguKm+ft1TcZ+NiP/OuyP/QwSXA7q12GFfv3z5k3+LP+9u7ZD8xZ1hpyiyZhgozZEACZAACZBAJgk0by77jQCzM2mTtkggkYB1wIlhx8FTnN1SEcyXo65kqTJeHRIgARIgARIggYIi4KpympKF0woqaAY79AjY4gyFmtYPPcfokSGQLLICMJnH/+oFnY9sy/Y8smLDSyns9VheNZ2sw0RfksWxdMqamvXZEFmjIpGrwg3L/m0sQ9VsFQH0FYFsUOBoQCcCcvjHMejmNod8JVV2YJ6JrIgKW++PvFUU1yScoclkfVmAjaoyGqJnAjgmJsSmzJ7Mhshqzs5dVfEThd6Q4Fv07gvwwr69JTVr1qzZHb07MyrKYdurEs7YaIl7BHhLIaWJ/sc+O8NNPCa7s8hhOxPFvHTuYrqfvRkzzju8zW4x5bLbM1P3j/2+qUBFo3yjGdTxERHRO448/F83psosrqqadKaNyDJAjootMGL364A8CcUwiD25453G79pahnsTs7jTFFkzdkeipY5bHOsAnBz1WXRdW/MBM+I+VU6vmCyq5oUII/ib8ZNQffhG84ee1qZ7Hrk8jyJrLp8efScBEiABEshrAs2bxk0X0S77N+R18AxuQAlIySefLDrMfXbqTXWBHD3/lwPqEDcjARIgARIgARIggSFCwFVVvgmQvvayHyJR0I2cJqCoDzWEp+d0DHnsfAqRtbfRdhBSsySIdfCp0u38rgj+q/2H+qdIq0xetSr8bneO9v8cAwAAIABJREFUZ0lkNVuKa0bFObDtpfHSuF34YYSqXzsEC1euDJtSx51GvomsJsBoGeB3R15pC34kwOgeLleoyCqZu2LFmvcT52XrTlVVnTPWhjyaICbGttVVzXtLL46LrFFB1u08XwW/TshGThVKSMX6lah9f2xeh56n8QU93cXefABNpu2oUZir7S26Dklj7buiclVZWfnK5KzdxLUXTnee6lAsBTC2G5utgN6ya4fckpyVna7ImqU70qkUcncia6ffgZ3LKKeBNbenUGTN7fOj9yRAAiRAAnlMoGVT2QYIuhC+8jhwhjY4BIoOfrr4iEvGAnrgfgcU18sxV/5scBziriRAAiRAAiRAAiQwNAi4qpyvAzh+aHhDLwqSgOhXQyvXP1CQsQ/xoHNRZHW7naer4HEABwnk1ob6JtODustelOYIehK2eivkJR+rKRkrsnOaWpivKuNigmI8AzAUsay7k8u4drJRVbEA0DvMzwW4u6E+/O9dXZ90RCx3lfMuBea325BrQvVNi7qy19uy0b3NQJ427ayDraLiywCdA+jYeG9amGxQ0bUScdwZCq17NtU59vZseuPb9OmTToxAb4Ha04xPCuwQld+2tQ5buHr16uZEXjE/5gL6VUA+a7Iio/NF16rI7aef4nxq0x/XHtIhoxK4MVQf/kminZ7uYl9+ZRgx++33Rk1ywP6qQkxJ4Hh2sLmDb0F0q9jWfaojngiFQnvS2SNu0xL7CijOimWvxu40Vmqk6JeJpbETbaZzP5N96M8dMRe80u28UkR/BsheiH4ttHL96vge0fLKxXsWQ+QrEH3eFr08nn3f09p0WOX6HIqsuX6C9J8ESIAESCAvCbRsHrf/Hwd5GSCDGpoErAOeKz5i1mGwhh0N4CY5+sofD01H6RUJkAAJkAAJkAAJDCwBV5XTlP/8+GW0gd2euxU6AcGWYcWHnRHvsVjoOBg/CZAACZAACQwVAhRZh8pJ0A8SIAESIAESiBHYve20o4pb5SkIjiMUEhhwAlbxnx2fuGC141M/TOz7MuBucEMSIAESIAESIAESGGoEXFXObjO9hpq/9CfvCNwQqg/flndRMSASIAESIAESyGECBSeyZqCEw8uiDmdDw9r3cvjc6XqMQOX0SRMEkf+AjQ+Ki+za5Eba+QqqckbFKWLrEz3Uwe8m/E619fMVFeMigUEh0LL5tNsAuW5QNuemJADcUTJh2zcJggRIgARIgARIgARIoCOBmTOdx7RG8FdyIYHBIaDvaKTtjMbGjdsHZ3/uSgIkQAIkQAIkkEyAImvv7wRF1t4zG5Ir2uuUF60C8KWogwr/rp2YHw6H24akwxl0iiJrBmHSFAlkmEDL1rIvIYKn2luIcJDAwBJQ4MHSCdsuG9hduRsJkAAJkAAJkAAJ5A6ByhnlZ4gt5u/rHCQwCATk9lB907WDsDG3JAESIAESIAESSEGg4L7ATZHJ+jYA01cjzaFvwpbZoVD4gzQXcNoQJTB11tmHJTXSDsEeeWm6zauHaFhpuZUksrY38Ab2pbXY6NGiGyUy6upCYJUuE84jgUwRaN1S9rAqZmXKHu2QQC8IrNvT3HrRQWe/8GEv1nAqCZAACZAACZAACRQcAbe7fJaKPFxwgTPgoUHAxhmhUPjpoeEMvSABEiABEiCBwiZQ8CKrDbngkfqmxwr7GhRs9FLpdl4poj8DZKeKXN64smltIdBIElk/UEumNK5oer4QYmeMJDCUCbRtLrvYBh4ayj7St7wl8KIt1kXDxj/zSt5GyMBIgARIgARIgARIIIMEXFXlCwH5eQZN0hQJpEdA9eFQw/pL0pvMWSRAAiRAAiRAAtkkQJGVIms27xdtD1ECFFmH6MHQrYIm8PDDcMw4oWyjKiYWNAgGPxgE/i6KrxRP3PbkYGzOPUmABEiABEiABEggVwm4qip+DujCXPWffvePQHFxMU763Gk46qgxKC0dhn/+43385fVX8M47b/bPcDqrRS4KrWz6XTpTOYcESIAESIAESCB7BCiyUmTN3u2i5SFLgCLrkD0aOlbABPZtKrvBEvy0gBEw9EEiYIleVDT+WX5BM0j8uS0JkAAJkAAJkEBuE3BNr3gYqmz3kdvH2CfvK8qn4aCDDum09tnn/hdvvPnnPtlMe5Hg96GV4bPTns+JJEACJEACJEACWSFAkZUia1YuFo0ObQIUWYf2+dC7wiOwd9MXT7Ck6CkBjiy86Bnx4BKQr5dM2HrX4PrA3UmABEiABEiABEggdwnMmDH5kDY7EgJwRu5GQc97S+DTJ56EsSePT7ls797deHRN9t9htCy55rRTyn/VW985nwRIgARIgAQGgkBtba09EPsM9h4UWTMsslZWTjpaHHYNANMb4XMAigHdA8gLoviF6siGUCi0J52Dd7udn1aRrwPqAnACAIcCO0R0q9i4W3XUI93ZcrsnH6ESCcf8eFnU4WxoWPt+VdXkkyLSdp0oKgE5HEAEwOsieBC241cNDWvfS8c/p9M5bORBMg2wv64q4wQYHbcFSChiWXevWrHWvLqnXdlzVVUsAPSO9udyTai+aVHM77mAfhWQzybEvVYFtzWuWP903GZtba21bVvTZLUwX1Umd/QBK0WLb29oePydVPufd955B5YOb34YkAsT9+8u9kydr9v95ZEqJV8DdA6gYwE5oLfs0jmjruZkU2S94opxxW+/N2qSJfYVUJwVu2PGlbcBrY9YRXf0dC8S/BaXa9Jp6ohcJSrnAzi6/Zm+D8HvbbXuPfqInevuvXdra3qx6qrmvaUXn3nmmXufeT58pqguTLg3xsbLEF0sdltdQ8PGXekw7u/nNJ09OCf/CbRsKvslBN/I/0gZ4VAiIILa4vHbfjiUfKIvJEACJEACJEACJJCLBMy/sWFrowDH5KL/9Ln3BL40cRI+eWTXx/36669j3759vTfMFSRAAiRAAiSQJwRUde5tt93mz5NwugyDImuGRNao4DhabwLkpnZhtauh29WS2Y0rwr/vaoYR4CDFP1VgnhEYu7mE76pY1Y0r1z2eSshMElnfM6KqCqYDuLFru8Y/y924oun5bvYV14yKc2DbSwEZ0808I97+2iFYuHJl+KNU8xJFVlX9qQXrFVv05zGxNNWSCFT++5NH7vyvv//9kIPb7JYlAIwInXIYUdpSmd3Q0PRI8oTeiKwZPF+pnD7pXFH7PnSfsRYB9B7Yo25IV5TvzS+rbImsF053nupQLAUwtvt70XNsbve5R6m03t3d+cb2eCEimLNqZfi5VHsmxfpixHJ8xRGJfA+Cy7v5nG5uc8hXVi8Pv5Xtz2lvzo1z85NA6+bTyhViXojhIIEBJKB3lUx49usDuCG3IgESIAESIAESIIG8JuByOSthwWS0chQAgS9NrMAnjzy2y0hfe+01NDc3FwCJvAmxILKt8ua0GEghEbAKKdh8i5Uia76daCyeJOERdgZEVpfLdQBk5+0QuSKOzYh7gP7RgvVHhX7p46xWM0P3wJJLQivCjcmYp06dOqqoZO9vEoWlePYq1HoTUNNvIZrV2r5W90BkQWhlOJAstCbFukuAVxUYF11lMmKBdwUqGn3TMppJ2T5EtxVbduXy5U/+LdU1cM1wVsLWhxLWRDNhAXkSYh+XkNUaW64bih32pansdcxk1RZATFztGbvAu7EYD07IhjQ/ikBwPRST4pwS5ytwZEeRVt+xoBfU1294ITGedEXWTJ5vZ3a6Byp/FpHNCv1iQlZr++kK7jjq8F03dJep2ZePajZEVrd70jkqkQcAOSrmk7kXb0HlKYiOAHRi0jmG2lqGX7569eqdnT4HM53HFEcQUuDUj5/p+4Bsgsq/IHrOx1mt0RkfiOpXGxrWmxcOOozkWAGYex0TgaM2PwRQBMC8MPDxCxKC+uY9JbPXrFmzO5uf076cH9fkF4HWzWX1CrjzKypGM5QJCLC8eMK2rwxlH+kbCZAACZAACZAACeQiAVdVhalGdmcu+k6fe0fgxE+dhC+OTV0ueM+e3Xjs8eyXC4553Aw7cmYo9OS23kXA2SRAAiRAAiRAApkgwEzW/ous4ppe/g2o3N4ufOoeUfn2zp24JxwO768LEsvKM6nRF8QO7i8OwZSVK8NvxA/SlFl95/2Rt4rimvaf6R5Vue6oI3f5E0W2ysopY8TRZnouxDI4jWhrXRha0bQ+8VIkC8oxm9thOzzjxp0TjtfENlmaI0bjmwL8KC7eiqKmoSFssi07DLf7nNNUpPFjIU03wNaaUGjD6x3ieHfkxRDcmSB2PrRrB2oSmZj5HUXWqIUPIDJ/3KnlKxJqdneTOaud4jElhJ/ZFr5MRO+NC8ECubWhvuk/EoXoNEXWjJ3v1FlnH1bUaj0KlbL248VvHBauTszyNVnMNop/IIJvxs4iotBZjfXrV2TiAx+3kWmRdWpnUXRjxHJ4V61Y+2p8z1TnAsh3QvVNtySeS4oXDT5QSPXpp5U/mngnps1wfsFSvW8/T+h2Ueu8hoamVxJZJcXa/kh0my1S/ciK8B/je7dnkJf8TKEmg9yMfaLW+Q0N6zYk2sv05zST50pbuUegbXPZTBsYsH995x4hepxxAoI/FBdHLpRTn38747ZpkARIgARIgARIgARIAO6qip8q9AaiyH8CznMuxMEHH9op0G3PPoU3t//fwAFQ+EMN4bkDtyF3IgESIAESIAESiBMoeJG1d1ehvWdo4hojeFqO1scV8pn2DEtdGFq53gignfqQTpt21sGWo2gFBOUxGzeG6sM/idtzzagoh22vahcGu852NfM7CVGi69qaD5iRmBWYLLIK8JwlmJEo7Mb3NsLR394bUQfIV83PBLK4ob7pysQ42kvmoi7Wb9ZM6zIT0TxMytpMKRYmiawfwcbUUChseq52Gm53xTQV/R8Aw2IPP4BtnR8KrUv1tp64qipuAvTm9rm6YVhJsXvZsid2xA2nI7Jm8nzbMz3tx6L+q74WKXJMWrV83ZvJgbafxch7AZjevoDIsrbmYV9bvXp1xurMpBQe0/wwpMr+dlU5jYD94/a7g+daHXB1VWrX7S6fpSIPGBFZoK/akeJzGxuf2L7/czDdWQOFKQNtXlp4R1QrGxo2PJvKvU7irsK/ayfmh8Phtvj8TrEqGh0WvpaqhPX5s87/RElzcz3E9JKN3ptrQ/XrzQsU+0emP6dpYue0PCXQurnsCQUm52l4DGvoEdgbidgXDj/jOZanHnpnQ49IgARIgARIgATyiIDLXf4QRC7Oo5AYSgoCRUVFOOlzp+KoTx6H0tJh+Mc/38drr7+Mv/3trwPOSy2c3V1rsgF3iBuSAAmQAAmQQIEQoMjaq4PuLLK6pjt9MUHIyKrr7UjbjEce+b0pP5pyVFaVzxDIsliWYgj2yEtNz02n01k0chTuhsAXW1j3ySN2XdFdmdgk8WifqF7Y0LC+Kb5xksi6D7ZcGgo11Xflm9vtrFaJiqhGXFrVvLf04sRSqW6383QVmHKsBwHoVhA1FqIxjZafA3p11KTo8l0fyezEbNZEkVWgS3fuEF+iQJboazQTtMWxDsDJ7S52FtQS51dVVUy0ocbfkalEzXRE1kydr/FrWlXF+Rb00RjfTqJvou8xQTlWTrqzQNyra5ticiZF1qQM3YioXtbQsN7c8ZQj+oJA6Z4VUDHlniMqcn7jyqa1ZnLSM3NpOmW6JhvtKL7rO7BlcigUfjk+r1O54K6F+egSV5XTiMVGNDaC8d0N9eF/j9vKxue0v2fJ9blLoG1z2eU28OvcjYCe5xwBlXklE7eal1g4SIAESIAESIAESIAEskjA5XIeCksfAWRCFrehaRL4mIDIA6GVTdHECQ4SIAESIAESIIGBI0CRFTDl8v6VFnLBj0MrwzERsl1EHDVa/QqZY9ar4nuNDWFTcrfLMW3GOSdZthVsFyr1TdgyOxQKf3DhzEnHOdoi6yDyKSM8iaKyoSEcE+RSm0veH8BPQvXhG+Ozk0TWD9SSKY0rmp7vyrmeRMBKt/O7Iviv9vWdRdhUdjsIncBfNWJPbmzc8Of43I4ia0dBK9leOqJo4pqeSuL2ZC+T52v86shC98C2vhoKNTWkynpO6z72Y1ISm/beqcD+8tbdmRa1rkgsoduTmJ3KlqvKaT4nF0WfJXyuku5Lj3fWLJ81a8rofS2tDYCYPq1ILnWdFOvLog5nQ8Pa97qKsTvhPxuf034cI5fmOIGWTWX/C4Hp2c1BAlknoIqflk7cFn2BhIMESIAESIAESIAESCD7BGIvqpuXp4/I/m7cgQQAFev8xpXr1pAFCZAACZAACZDAwBEoeJE1VenTdPFHS4u2Nj8KRbTTfX9spVtKNtm3pHK7+zNjzbz+iazoIEZNnTq1tKh036+hOsvYTkdQTuFDh6xF83woi6yZPF8Ta4pyy0bcfFoVd1lwPNHQsPb9gRJcexKg0/0MtJ9x9xnQ/bDVbbZvol13lfMuBea3/0x+GapvWhB/3h+RNfllgmx8TnvDh3Pzh0DLprIrIbg7fyJiJEOZgADLiyds+8pQ9pG+kQAJkAAJkAAJkEA+EnBNr/gKNNr2iIMEsk9AUB9aGZ6e/Y24AwmQAAnkPoHa2tqiMWPGTANgvkceB2B0LCqTiGQS81aapDav1/v3dKJVVQkGg2cA+BaAMwEcAsAC0ArAfO+/xrKsm2tqav6Sjr2e5gSDwWGqejmAawB8OqHFokkofElE7n7zzTeX1tbW7m+rl8pmjMPXASwEMCY2x/gbVNVbfD7frp58KfTnFFkhFzxS32T6ZPZ6JImYuyzIufX1TZt6bahTKVm82FYSmbR62ZM9foC7yz7NpMianPUpol9vWLn+rp5iTV6nwKzG+vD+f2AMZZE1k+cb5zRz5tmfbIk4lgowJZmdAjtEdK3Y1n2qI54wZaR74tvX55kUWXtT8rknf7t7aaC7td35kEmRtePnLTOf056Y8Hn+EdBVny5tPWTUZgi+mH/RMaIhR0Dwh+LiyIVy6vPmHwgcJEACJEACJEACJEACA0zAPd15nSpuG+BtuV2hEhDMCK0MG2GAgwRIgARIoAsCwWBwrKo+CODzPUDararf9Xq9d4iIdjXX7/cfJSL3AzCVFo2w2tVoFZE7Adzk8XjSqiqZypDf7z9DRIz/cVG0q/3+pKozfT7fK6kmGKHWtu0HRMTdhd/PFhUVXTBnzhwjunJ0QYAia+ZE1rRKm3Z1E5PE0k79UNNb1zH7NJsia7pZuz2V5M0hkbVf55t4frW1tdbWretdsNSUXh6b6myN4ArF7aIjb82G2Jo9kbX7ks89/SbuzX1ItNVRnO1Yyjp7Imt6JbONn0nibI8li3vixOe5TaBlU9lCCH6e21HQ+xwhsDcSsS8cfsZz4Rzxl26SAAmQAAmQAAmQQF4SqHQ7fymCb+RlcAxqaBEQPB5aGT5vaDlFb0iABEhg6BBYsmTJyZZlrQZwTIJXOwC8BuCjmPB6WILo2KqqC30+nxFHO42lS5ce3tbWZto+npbw0GST/hXAdgAnAzgcQHHsuS0ii2pqaq7tTrjtilhX/qvqiyJyAIB/AzAiYf3/ici5Ho/njWSbgUDghwC+G/t5vW3b3xcRk3l7lYiYqpHG54c8Hs9lffF16Jx6dj2hyJo5kTVzmayCLS3FpRc8tuyxf/Z0/G53xTQVNT0+TKXZDuVVsymyJve97MrPWbOcI/a16O8Aif4Fr9AzWZM5TZ119mHFzZYTYp2rUJPdekLHObqh2GFfunz5k3/r6S705nn2RFZdunOH+MLhcLdlCLrytYNYKrKsrXnY11avXt3cU2yuqvKFgERFK0FHH7Imsmboc9pTbHyeXwT0D2MPbm0u3gyNlvHgIIHsElCZVzJx65LsbkLrJEACJEACJEACJEAC6RBwVTkbTNekdOZyDgn0j4DMDtU3/bZ/NriaBEiABPKPwJIlSz5hWZbpXW3KA5vxoape7fV6f5soIgaDwc+pqj9W9tfM+wDA+V6vd1silUWLFpUeeOCBD4pIvFS7yU790fbt23+SWKY3EAgY0fYeAFUx8XaviFzu8XiW94ay2W/EiBGmSmhlbN1OEflGTU3Nb+L+m/K/xx577DUiYgTUA2PzAh6PZ25ijDFx2LyUfxKAsIhMjWfXxkofm++TvAD+7nA4plRXV/8h0dcYy/8RkcY333xzUU9liXsTZ67NpcjaD5E1kz07q6oqJtrQxwGMFOirRQ7bmY6wliguAchaT1an01k0arT6FTKn/ZLrtaH69bf3dOFNedy2iBVWyGcAFHRP1p5YmeeVlZOOtooi16rK1R+/3SK/3LVDr+2rcJlq30yKrJnsyVpZ5bxIgGWxO7ZmWIl8ZdmysHnzp7sh7qqKexQ6r31S9nqyZuNzms694Jz8IdC6pew7qvhR/kTESIYqAVX8tHTitv8Yqv7RLxIgARIgARIgARIoNAJVVecca8N6pKuKVoXGg/FmlcDGUH34rKzuQOMkQAIkkIME/H7/HBEx4mkRgN0icrHH41mVKpTFixef4HA4jAgZLcmrqv/t8/m+kzjX7/efJSLmv+2jALSJyPUej+eOVPb8fv9IEVkLYHz0G2yR39XU1MzqTYZo0n6m9PBVHo9ncar9ErJUTfniTkJprOSwif2gmJ3/l2gnGAxeoGqS51AiItUej6fDyzsJ9v9lWdbMmpoaE1tBDoqs/RBZk4VHVXyvsSHc7ZfnLpfrAJGdX7YFwyDWnn99pBvD4fC+C2dOOs7RFlkHkU8B2CeqFzY0rG/q7lZOnTq1tKh036+hOis27yeh+vCN8TWZzGQ1Nivdzu+KwJS4BUSX7/pIZhvfu/PR7Z50joptet4OMynyGrEnNzZu+HN8TW/Kw/ZUejjZj56ExJ7sZfJ820sEhz8h4nC0lrbYxx6856N7791qUu9TDXG7nQtU8IvYw7R79Kb7W6wnNunaMfMShUeovhYpckxatXzdm93ZmDbjnJPElvZMvoi+HL8THWxB34Etk0Oh8Mvd2Up+2SE5yzqTmazZ+Jz2hjXn5jYBfe6Uo9taHZtVcVRuR0LvhzoBBVaUTtg2c6j7Sf9IgARIgARIgARIoNAIuN3l56qI+Y6k4L6PK7SzHgLxzgvVh1nVZggcBF0gARIYOgQCgUAongUqIht27dp13oIFC7qsohgMBoOqWhOL4HGPx3N+oigaCARuBXC9ea6qr1qWVe7xeN7tKuJAIGDmmjVmvOhwOJzV1dX/SJdQIBAwesE1sflbVHWyz+fblWp9kkhsShTPTxRk/X7/eSJiMmlNtus8r9fb4b8Z3T0PBAJlAMzfZw5V1V96vV6TOdtlz9p048vVeQX3l7ok4RHp9hbt6oBd050+KNovoOi6tuYDZqxevXpnV/OTRKT95X07Z4qi7pNH7LqiGyEOSeJRJ2E20yJrR9/xEWxMDYXCT3cVq4lp5GhTwlVNVmZKYXYoi6zG5UydrykLXNTiWBerwQ5RqWxoaDJvuaQcSWf7XrvY2PTHTP2iyaTIGo2t1XoUKuaXa0Shsxrr16/o7l4kZkUnlpCeNWvK6H0trQ2AmCbh5tJ8J1TfdEt7penUI1Yy25RJGIYUwmwmRdZsfE4zdaa0M/QJtG4pu1kV3x76ntLDHCfwF9uS84edvvUvOR4H3ScBEiABEiABEiCBvCRQ6a64VkR/lpfBMaihRODZXTswIZNV0YZScPSFBEiABHpL4J577hldXFxsktrivVPv8Hq93+zOTpKo+bxt25Pmzp27v8VjomhrREev13tBD/bmAohnnr5nWdaXa2pq0vr+xpQKHjly5BpVjX5vLiJ3ejyebvu9J/m3zOv1Xhz3r68iazAYHKaqRpydCuAVh8Mxubq6+u3enkc+zafI2o9MVnMRpk93Hh9RPAHgRCMwQXRhaOX6X6UShaKZkwe0BhMyT28M1Yd/Er9Qbnd5hYqYFG0jFu2BJZeEVoRj/VY7XrupU6eOKirZ+5v9/TxSCLyZFlmdTuewkQfp/VCJZ8eE2lqGX96VqOya4ayErQ8B0YbLKcW3oS6yZup8eyvOdbwLeFnU4WxoWPtepn75ZFJkNb/TXVUVNwF6c/QXPPBcqwOu1cvDb6Xy1+WaNAlWJGTuhSmNbUeKz21sfMI0AY+ODsI29B1RrWxo2PBsKltTZzqPKY4gpMCp0ecK/66dmJ/4j4hMiqxmi0x/TjN1prQztAns23TKZyxxbAYwemh7Su9ynYClmFk0cVuXL7rkenz0nwRIgARIgARIgATygYCryhkEEM+MyYeQGMOQJCDXhOqbFg1J1+gUCZAACeQAgSSR9dnW1taKK6+8ckdfXQ8EAoki6zuRSOSsefPmvZ6OvUAgcCyAJwEcF5vfKfs02Y7f768VkR/Efr5p7969U6666qpoa75elAs2oqrP5/PVmXXBYHCeqt5p/qyqHp/Pd386/ufzHIqs/RRZowLT9PJvQMX0J3UYcVRUvr1zJ+5JLKXrdp97lC2tPxPg0tiF+otDMGXlyvAb8Qt2xRXjiv/23ohfAPL16CUFdkBx1VFH7no4MaO1sy0jyFoXhlY0rU+8rJkWWY1tl2tSGaxo+d9DY3uFNFL0jUSRLFoa97n1M6B6d8K8h3btQE1yeeGhLrJm8nxdMyrKYdur4qKzmLdWtPVbDQ0bE1P6ZdoM5xcsGw/Es16ThUOXy3koLL0fkOgvVFHrioaGdRt684sqwyIrOomdwMaI5fCuWrH21bhfqe9F50zV2AsEDwGIvfmj22E7POPGnROura214/YunDH5Mw47EgDw5faf6XZR67yGhqZXEllkWmTN9Oe0/XNVPh4WbgNkJGz5YSjU1JDwooZUVpXXCORak6lroWhhff3aP8Vj7GFtb64F52aRQMvmssRyHlnciaYLmYAqflg6cVttITNg7CRAAiRAAiRAAiSQCwRmzJh8SMSOPKbAuFzwlz7mLIGgnzH5AAAgAElEQVRX2lqGT+iu4l7ORkbHSYAESCDLBGIZm48DiPa4VtXFPp/vir5uq6oSCATuE5Gvxeyt3b1797TuyhUn7lVXV3eibdsbARxh+smq6kyfz7emO3+SRN0O5YmXLl16eFtbm+k5exKAsIhM9Xg80daQxtdgMGiqt3oB/CNWlvj5YDB4vKqabODjATzk8XguK+QywXH2BS+yAjCpzFH1Ps3xkW3ZnkdWbHgpPt9keI4ajdsVmB//mRFIRXSrQv4kqhMAMWnoxdFLCuywVGanKhc7fbrzoIiNX0NQ2cEWsEGAt7VdUPpc3BaAVkC+Gapvuis5ezYbImtUdHRVuGHZv42JhcbNCKCvCGSDAkcDOhGQwz/mqZvbHPKVVJmNOSCyIoPnmyTIRwmZvqwvC7BRVUZDoun+Ryewe8eCXlBfv+GF+M8yUfI6SXiMADBZp9321+34+dA3YcvsUCj8QfznVVWTzrQRWQZIvN+ksfs6IE9CTQ9ie3LHe4HftbUM96b6y77JILYVK/ZnqEY30feh1lqI8VPPBnBC+4sN3X+mMi2ymv0y+Tk1fZph7XownpWenN3rclV8AZaaxuHmP6CmFsSytuZhX1u9enVzT2vT/J3GaVkm0LL51FMBy2SxRv8bwEEC2SDAPqzZoEqbJEACJEACJEACJJA9ApXTnU5R059VS7K3Cy0XOgEFbmqsD/+40DkwfhIgARLoDQEjMtbV1S1QVdM/1XyfZ74DP9/r9W7rjZ3EucFg0KWqpjLpKAB7ReRyj8djyu6mNZLK+/ZFZO1UnjgQCPwQwHdjDtTbtv19ETF6xVWmh2ss9qiYauYkCK/bVfU8n8/XIdkprUDycBJF1t4f6gdqyZTGFU3PJy6NltIdrTcBclMPX6S/EBHMWbUy/FxXW7vdXx4JKf6pAvPiIlIXc99VsaobV64zb1R06lmZJZHVuCKuGRXnwLaXAjKmG4RGZPu1Q7Bw5crwR6nm5YLIavzO1PmabM5ntjX5IHKr9FQ2VHSbtumljY0b/pzILgsia+8/BUYYTlHC+MLpzlMdiqUAxnZjtBXQW3btkFuSM5s7xnnuUSqtJhva1YOD3X6msiGyGn8y9TmNlhEf3vwwIBfG4vyrRuzJ8XPvTmTtaW1fDpZrMk+gZXPZPQD6/KZb5j2ixTwkwD6seXioDIkESIAESIAESCD/Cbiml18NFZZzzf+jHswI/xppxYRVq8LvDqYT3JsESIAEcoGAyV4F8CUAN6nqFACWSZJS1YU+ny9aIrc3o7a2tuiYY44Za1nWDQBmtLeJhC0ii2pqaq7tTRZoX0TWpDWdRFYTr23bD4iIOxZrcnjPFhUVXTBnzpz3g8Hghar6MIBSEbne4/Hc0RsW+TyXImvvTzelyBo3U1k56Whx2KavxiXxjNP9Wa2KXxx1xL8eTSz92832cuGMyf/msO35gBqRKZq1F7clNu5WHfVIKBTa05WNLIqs0S1NFp3IzmlqYb6qjIuJhvHsxVDEsu5etWKtEQg7CcBxn3NFZM30+U6bdtbBVlHxZYDOAXRsQlbw2xDdZKt179FH7FyX6q709lxT3Y8k4bH3n4IuRFZjyJTTffu9UZMssa+AmnIK0azm2L3ASo0U/TKxvHR3m0dLDG9tGqcOzBeV8z/O8tX3Ifh9d5z2n9mMilPEVtM32ZS47rG/beKdBHRV897Si9esWbO7Cz/7/TmNfpaml0+Fyq8BHa4q1zU2hI0oF/3cGJ7vvjfqZoWaRuzvwJLqxNLg3a3ty8FyTWYJtGw5/TTAfgYa/UsZBwlkhQD7sGYFK42SAAmQAAmQAAmQwIAQcFU5FwMwPdo4SCArBFRR29gQNtlKHCRAAiRAAgkElixZ8gnLstYBOKULMO8AuMbr9f5PuuACgcCjJuu1i/m7ROR7NTU1i3ojsBpb2RBZjV0jBI8ZM8a0r1wIIJ5Q975JXFXVW3w+365YaWHz/bpJrOpQWjhdLvk8r+BE1nw+TMZWGAQqK8/5N3FYpnzssYD+KdIqk/lGYmGcPaPMPQItm8vMW27RPtscJJANAuzDmg2qtEkCJEACJEACJEACA0dgyqwpo4e3tD0GYOLA7cqdComAmBZR6ji9oWHte4UUN2MlARIggZ4I9CCyNovIXSUlJf85e/bsD3uyFX/ejchqkpCWOxyOhdXV1aaFZa9GtkTWdJwIBAK3xUTYHZZluWpqakxvWI4YAYqsvAokkGMEXNOdPihM42mT6+jftRPzw+FwW46FQXdJIO8JND8zbqzYupW9WPP+qActQPZhHTT03JgESIAESIAESIAEMkqgcobzLLH1sYQqVxm1T2MkYHruherDN5MECZAACZDAxwTuvPPOEcOHD/9PACfGfnosgE+hY5s/k836Na/XazJeexyBQMD0OB0f/epe9RAR+XzMXrzK3S5VXeDz+ep6NJYwYbBE1rq6ui/bth2KxXC71+u9vjd+F8JciqyFcMqMMW8IRMsMO4pWQFAO4CPYmBoKhZ/OmwAZCAnkEYGWLeMWQfXqPAqJoQwtAuzDOrTOg96QAAmQAAmQAAmQQL8IuKeX/7uq/L9+GeFiEuiawJtFlmPcihVr/0FIJEACJEACXRNQVQkGg+cA0SSnT8dmvmXb9tS5c+e+2Bd299133xcjkchdAM6Mrd+pqpf6fL7V6dobDJHV9GxVVeOjE8ALRUVFU2L9WT+nqj8FcG6sz+w+AM8BuM7r9T6Vbkz5Mo8ia76cJOMoCAKV7vJ5pkxBtD+vyC2NK5u+013P24KAwiBJYAgSaH76tM+LyFZItKE9BwlknAD7sGYcKQ2SAAmQAAmQAAmQwKATqJxe7hcV76A7QgfykoACNzXWh3+cl8ExKBIgARLIMIH77rvv6EgkYlr2fdaYFpHf1dTUzOptL9W4W0mCpfnxFlWdbHqepuP6IIms16iqKRXcKiKXezye5cFg0KWqvwEwKoXf+0TkOo/HU1AvjVFkTecGcw4JDBECTqdz2KhRuFJFToQ94sZQKLRniLhGN0iABBIItGwuux3ANwmFBLJBQKC3FE949tvZsE2bJEACJEACJEACJEACg0fA7T73KJVWU44w+oUuBwlklIDqaw5Lxq1cGf4oo3ZpjARIgATylEAgEFgIwIiMptTvO5FI5Kx58+a93tdwA4FAJYCHAQwHYMoGV/l8vqZ07PVFZA0EAnMBLI7Zf8+yrC/X1NT8Jc39PisiawCMAfCQx+O5LBAIfCbhZ++r6g0Oh2Ojqp6iqj+JZf5+WGh9WymypnOjOIcESIAESIAE0iSwb8vpn7VgPwPFiDSXcBoJ9IbA2pIJ26b0ZgHnkgAJkAAJkAAJkAAJ5A4Bt7t8loqYL2A5SCDjBFT1W40N62/NuGEaJAESIIE8JOD3+88QkVUADgKwW1Vn+nw+Izz2aQQCAdPz9UkAx8UMzPN6vaYscY+jrq7uRNu2NwI4AsAeEfmKx+N5tLuFSSLriw6Hw1ldXd1j2fhYyeQHAFwC4A0RqfB4PG/4/f5aEfmBYSEiF3s8HsMmOgKBQBmAxwAcCuAOr9dbMMknFFl7vL6cQAIkQAIkQALpE2jdXHarAlltAr+z+SD8+cOT8fc9R2JY0V4cM/J1fPrgP6XvJGfmJgHFLljWlJLxz2zOzQDoNQmQAAmQAAmQAAmQQDoEXG7n7RBWxkmHFef0joBAXoW2nN7QsDGt8pS9s87ZJEACJDB0CdTW1hYdd9xxx4iIw3i5e/fu96666qp/dedxkrDZQWQ1QuSSJUuOLi4uLjU22traPpw7d+4/u7O3ZMmST1iWZSpWnBKbl7bIGgwGj7Rte72IfCbdtYFAwLxUE/+OctPevXun9BSzsR0MBmfGSgIXichVHo8nmg0bCARCAEw27vO2bU9KjHfRokWlI0eOXKOq54jIhl27dp23YMGC5qF7IzLnGUXWzLGkJRIgARIggQInoM+MO7HV1q0ARmcLxbu7j8G6N1ywNfp3wv3juNF/xtnHmhfGOPKWgOAbJeO33Zm38TEwEiABEiABEiABEiCBKIFZs5wj9rViHRTjiYQEMk9Arw3VrzctbjhIgARIoGAIJAmmJu4eBU6/318hIvUARiZnsqYQTHvM3ly8ePEJDofj9wCOioHv0Yf4ASWKmOZnIlLn8Xg8XR1gLBv1EQBTY3OWeb3ei3s68KRetKtFZKbH49ln1gUCAZM5e77JWPV6vRck20p43kmE7WnfXH5OkTWXT4++kwAJkAAJDCkCzVvG/VhU/yObTq3+y8X4x97DU25x5jFP4FMHvZzN7Wl7sAiILC0Zv7V6sLbnviRAAiRAAiRAAiRAAgNLYFpVxfkWtNsygAPrEXfLIwIvDStpHrds2f/uzaOYGAoJkAAJdEvgvvvuOyQSiYQBnByb2KMoGgwG56nq3al6ssZETJPtcG7M3mqPxzNNRLQrR5L6qvaqJ6uxmVCu1/zfl4qKipxz5sx5P9V+MUHXxGt6qtoiMj+ekdqVfyamQCBwh4hcDeADI6h6vd5t8fkUWVOTKxiR9YYbbng74Q2BQv+Vs/+DUeggGD8JkEDOEjB1/gtulJSU4MQTT+wy7uNG/x/OPpbfw+ThxXi5rS0y5YAznzd/l+EgARIgARIgARIgARIoEAIud8V/QvR7BRIuwxxQAnJNqL5p0YBuyc1IgARIYJAJ+P3+e0VkXsyNd0TkAo/H80Iqt5YuXXp4W1vbEwDGmuci8ruamppZiSJqIBBYCOC2mAjbqU9pot1gMDhMVZcnZJZuUdXJPp8v7fLtfr//LBEx2amjjHCqqjf6fL6UfbYDgYDxy/hnAXjX4XCUV1dXv9rdEdTV1U22bdv4OALAj7xer+m/un+wXHBqehRZB/mDze1JgARIgARIIF0Cw4YNwwknnNDl9E+O+CsmH2+qmHDkEwFVzCyduG1FPsXEWEiABEiABEiABEiABNIj4Kpymi94J6c3m7NIIG0CLw4r+fu4Zcv+2JL2Ck4kARIggRwnEAgETNKGyT49NBbKdgCm6m5TongaDAY/p6p+AGfG5u20LGtmTU3N2kQESaV1zaMPjbC5ffv2+2tra9vicwOBwGEA7gFQFRM9WxN7ncbnBYPB41XV9D2NlrATkYUej+e38eex7NkHAFwS+5kRdhfW1NQsiftves+OGTPmRgDfB1Bs5qnqYp/Pd0V3x+f3+0eKiGFzBoCttm2fl9xjNiGTtpOgnMg2nf1y/Cp1cL+QRNaCzHrKp8vKWEiABEhgqBL43FH/OGLS51//jcD+RLZ9XP/OVxHR6N+ROo0vHr4Z5n8c+UNAoLcUT3j22/kTESMhARIgARIgARIgARLoDYFpVeecacEyX+oO6806ziWBnggo8I3G+vCdPc3jcxIgARLIJwJ+v/8qETF9qRO/XNuhqi+KyL9imatHxsRQE3qrqi70+Xwpf1/6/f6pIvJgLLs0jsrY+bOIvAPg86p6TMJ+pnTvopqammuTSwun0zd2yZIlJ1uWtRqAsRkfUf/N/xGRU2KZqPFnzxYVFV3QVVnhxLMNBoPjVfUuEfm+x+NZlXzufr//syKyJlaC+H1VvcHhcGyMRCIniojh82kjNFuW5aqpqdmYT/emu1gKRmQtlANlnCRAAiRAAgNPoHXzaT9UiHlDLOvjhffH4/n3J3bap9SxD5X/9gCGF+3Oug/cYMAIrC2ZsG3KgO3GjUiABEiABEiABEiABIYkAVeV83oAKcsBDkmH6VROEBDgudKSw05ftmxZJCccppMkQAIkkCECgUDgIgB3pNFe0vRNXej1egPd9VqNiZO/BvDZHlzcJyK/ePPNN7+XmOkaX5OOyGrmBoPBsapqhN3P97DfswAu8nq9r2UInekLm0pUjps38V3n8Xj+X6b2ywU7FFlz4ZToIwmQAAmQwJAl8K+nTz6i2Cp5VoBPDpSTL/79dLz0walojrS/zH7kgW/htCP/F4cMf2+gXOA+2Sag2AXLmlIy/hmmJmebNe2TAAmQAAmQAAmQQA4QcFU5TfuI6TngKl3MLQLzQ/VhU8KSgwRIgAQKikCsR+rlAEwZ3ZMSsj/3AXhdVYPDhg1bMnv2bFMCuMcRK9M7DcACAOMAjI4tMqWB3zL9WB0Ox+3V1dVvd2UsSWTdraozfT6fyRztNMx+xx133BxVnZ/kv8mifUlE7n7zzTeXphJzewymhwmxcso/BVAR42aYPQfgOq/X+1R/7efaeoqsuXZi9JcESIAESGBIEWjddNq1KvKzwXDqo32HoLRoH7NXBwN+lve0bSwc9qVtv8jyNjRPAiRAAiRAAiRAAiSQIwQqKytOkSKsg2rWW5TkCBK6mRkCz4Tqw+MzY4pWSIAESIAE+kPA7/efISKmTO9BAN51OBzl1dXVr/bHJtdmnwBF1uwz5g4kQAIkQAJ5TKBlS9lWKNj3O4/PeKBDE8HK4vHbZgz0vtyPBEiABEiABEiABEhgaBNwTS+/GiqLhraX9C7XCChwaWN9+KFc85v+kgAJkEC+EfD7/TeLyLdNXKq6dvfu3dMWLFjQnG9x5ls8BS2yxlKqL1bVq2Mp1fEU7nhKuB/AvT6fb1d/D15VJRgMngHgWwC+BOCwWPNkG8DfATwN4Bav17upp72Yjt0TIT4nARIggYEh0Ly57BIBTA8EDhLIFIGPALuiZMJzpswKBwmQAAmQAAmQAAmQAAl0IOCuci5TwPSS4yCBTBF4JFQfrsyUMdohARIgARLoPYH77rvv6EgksjbW13WviFzu8XiW994SVww0gYIVWXvRHPgdEfF5PJ5H+3o4fr//KBG5H8A5MWG1K1NGcF1ZWlo6t6ta34FA4HwADwA4OIWRVtOI2efz3dlXX7mOBEiABEggfQKtm8saFHClv4IzSaB7AiwTzBtCAiRAAiRAAiRAAiTQHYGqqsmft9HWBMjhJEUCmSKggorGleFwpuzRDgmQAAmQQO8IBIPBW1TVJOhZAB7yeDyXiYj2zgpnDwaBghRZlyxZcrJlWasBHJMA3TQE/rOq7hGRkxMaE5spO1X1Up/PZ9b0aixduvTwtrY2I9CelrDQZMqaBsevAfgCgCMTxVcRWWPb9kXJGbTBYPB4VW0CcDyA91X1BofDsTESiZwoIkZY/TSADy3LctXU1GzslaOcTAIkQAIk0CsCrU+PO0stfbJXiziZBLohwDLBvB4kQAIkQAIkQAIkQALpEKh0O+eL4K505nIOCaRFQOEPNYTnpjWXk0iABEiABDJOwO/3jxSRHwH4VGlp6ZyukvAyvjEN9ptAwYmsixYtKh0xYsT/AIiXwTCC54+2b9/+k9ra2jZD1JT2rauru1xVfwVgVIzyKw6HY3J1dbURR9MaZq8DDzzwQRGZHltg9jJ1tW/zeDzmz9ERE0+XAjg79iOT0fojr9f7g8SNAoHAQgC3AWhOThcPBAKmH+BjAA5V1cU+n++KZCcDgcBcIxZblvUNj8fzclpBcBIJkAAJkEBKAi1bxt0F1fnEQwIZIsAywRkCSTMkQAIkQAIkQAIkUAgEXNMrfgvVywohVsY4EASkxbYipz6yYsNLA7Eb9yABEiABEiCBfCFQcCKr3+8/Q0RWATgIQEoxM364fr9/togEARSbuSIy3+PxLE738AOBgBFyHwYwHECbiFzv8XjuSLU+lvH6BICxsecvFRUVOefMmfN+fH4gEDC2ZgF40eFwOKurq/8Rfxbr+WpE1nMBbNq7d++Uq666ymTnRkdiFqyqrty9e/elbJqc7klyHgmQAAl0JLB30xdPKJLi5xU6kmxIIBMEWCY4ExRpgwRIgARIgARIgAQKh8CFM876jMMuWgfg6MKJmpFml4D+d6h+/XeyuwetkwAJkAAJkEB+ESg4kdVkcwKIC6XvOhyO8urq6ldTHWssRds0Gx5vnotIncfj8aR7BYLBYFBVa2Lzt6jq5OQSwIm2gsHgPFW9O1Y6+CNVvdDn8/1vfE4gEDBlh01P1udt2540d+7cfyau7+p5TIBdAsALwPSYvcDj8byQbhycRwIkQAIk0JFA6+bTvquQ/yIXEsgEAZYJzgRF2iABEiABEiABEiCBwiPgqnImfsdVeAAYcaYJ/NVuazvlkUd+/2GmDdMeCZAACZAACeQrgUIUWW8FcH3sQFOKlYmHnSBcmh8/5vV6L0jnMtx5550jhg8fbjJTJ5r5pmeqx+P5Rndrk7Jsd6vqTJ/Ptya+pq8iazAYvFBVoxm1qnqjz+czDDhIgARIgAT6QED/+IWS1j2lz0PxuT4s5xISSCbAMsG8EyRAAiRAAiRAAiRAAn0m4KqqWAro1/psgAtJoAMBuSZU37SIUEiABEiABEiABNIjUIgiqxFY4yJjb0XWRq/X60oH7T333DO6uLh4OYCTY/O/5fV67+tubV1d3Ym2bW8EcASAVCJruuWCn21tba248sordyxZsuQTlmUZoXYcgP9V1fO7y6ZNJzbOIQESIIFCJtCyucxUNAgUMgPGnjkCLBOcOZa0RAIkQAIkQAIkQAKFSMDlOucEWFYTgOMKMX7GnHECz4Tqw9GKfhwkQAIkQAIkQAI9EyhEkTWxT+pOVZ3m8/l+nwpVMBg80rbt9SLymdjzG7xe7209Y+3bjGAweIGq/g7AAQA6lTIOBAILAZj9m0Xkco/HY0Tc6AgEAmUm0xbAoYlljQOBwA8BfBfADsuyXDU1NUbE5SABEiABEugjgdbNZU8oMLmPy7mMBPYTEJH64vFbpxMJCZAACZAACZAACZAACfSHwDT3OV5LLH9/bHAtCcQJKHBpY334IRIhARIgARIgARLomUDBiayxPqtGjDwjhqdBRC7xeDz7EnGZPqZ1dXU/V9UFsR6pb0cikXPnzZv3Us9Y+zbD7/ffLCLfNqtVde3u3bunLViwoDluLRgMHq+q5u3E4wG8r6o3OByOjZFI5ERTjhjApwF8GBdTE4TXTwC43ev1xssk981BriIBEiCBAifQ+sy489RW898QDhLoLwEV2GcVT3juqf4a4noSIAESIAESIAESIAEScE0v/x1UZpIECWSAwCOh+rBJUuEgARIgARIgARLogUDBiayGh9/vnyoiDwIYFeOzybbtb7311ltP/eAHP4jU1dWdbNv2f4qIOyawtqrqQp/PZ4TMrIzFixef5HA4HgdwNACzn8fn892fvFkgEDgfwAMADk7hyH4/g8HgMFU1ma5TAbxQVFQ0Zc6cOe9nxXkaJQESIIECIdCyZdx9UJ1TIOEyzCwSEMiPiydsvSmLW9A0CZAACZAACZAACZBAARFwucrHw5InAZQWUNgMNUsEVFDRuDIczpJ5miUBEiABEiCBvCFQkCKrOb1AIDAJwK8BHNXDae4yAqvX6w2IiGbj5GOCqCnDYURdM8IiMjU5uza+dzAY/Jyq/hRABYARAEwW7nMArvN6vdGMmGAweI2qmtLCrcmlhbMRA22SAAmQQL4TaN58yhcsFD2vUEe+x8r4sk7gT8XDWs+SL77wYdZ34gYkQAIkQAIkQAIkQAIFQ8BVVf5DQL5fMAEz0OwRUPhDDeG52duAlkmABEiABEggPwgUrMhqygEHAoGvicgdAA7q4jj3Avj+9u3bf1FbW9uWrSNP6JtqAdhpWdbMmpqatX3dz+/3f1ZE1gAYA+Ahj8dzWbYE4r76yHUkQAIkkGsEWjef9t8KYeZhrh3cEPTXEqu6aPwzS4ega3SJBEiABEiABEiABEgghwnMmnXG8OaW0icVGJfDYdD1IUFAWmwrcuojKzZkrW3akAiTTpAACZAACZBAPwkUpMga68tqslhdsXLABuMOAK+p6h4RORnA6AS264uKii7ORrndYDDoVdVFAA4EYKvqjT6f79a+nqsRj4PBoCknfAmA7ap6ns/ne6Wv9riOBEiABEgA+MfTE0eNdLT+AYrjyIME+kNAgN8VT9h2UX9scC0JkAAJkAAJkAAJkAAJdEWgssp5kQDLSIgE+k9A/ztUv/47/bdDCyRAAiRAAiSQvwQKTmRdtGhR6YEHHvigiEyPHavpU7rA4/E8nJjtGQgEygGYLBOTDWrGs0VFRRdkUmhN0Ru2QUQu6apMcDrXMBgMzlTV3wAoFpHrPR7PHbW1tUVjxoz5OoDrYz1fjSkTd1BVb/H5fLvSsc05JEACJFCoBFq2lF0BxT2FGj/jzhiBlra2yNkHnPn85oxZpCESIAESIAESIAESIAESSCLgcjvrIKgmGBLoJ4E3RVvHNjRs5PeG/QTJ5SRAAiRAAvlLoOBEVr/fP1tEgkaENKV5VfVSn8+3OtURL1my5GTLssyzY0yWKYAfeb3eH2TiOiTZNib7nS27dOnSw9va2p4AMDbe19W2bSO2/hZAZRd+bykqKqrMpHicCT60QQIkQAJDiUDrlrJ1qtE+2Bwk0GcCCvlR6YSt3+uzAS4kARIgARIgARIgARIggTQIuFzOz8HCkwAOTWM6p5BAdwTmherDS4iIBEiABEiABEggNYGCElljWayPiMhkg0NEfldTUzOru36lgUBgIYDbTFlhVX3Vsqxyj8fzbn8uVAqBNSNZsoFAwPhp/N1hWZarpqZmY8LPjMv1tm1/3/zBsqyrAXhiYjP7tvbnQLmWBEggrwm0bjltiqo8ntdBMriBIPD8jpbdZx921it8C3wgaHMPEiABEiABEiABEihwAu7pzutUo99ncZBAnwko8ERjffjcPhvgQhIgARIgARLIcwIFJbIGAoFjgeibfPGeevO8Xm+3b2P5/f4zRGQVgIMA7FLVKp/P19TXexHLNn0UwGnGhhFuAbj72ze1rq7uy7Zth2K9ZKMZt0nxrhaRmfFSxLHerSZ2L4B3HQ5HeXV1tfGFgwRIgARIIIFAy5ZxS6DqIxQS6A8BVZldOnGrqSzBQQIkQAIkQAIkQAIkQAIDQsBV5TTfXzkHZDNukr8EbHGGQk3r8zdARkYCJEACJKpWGtAAACAASURBVEACfSdQUCJrXV3dibZtbwRwBIDdqjrT5/Ot6Q5f0pq9AC72er2NfUF+//33H9zc3PwQgPgbYG/Ztj117ty5L/bFXnxNMBgcpqqmrLH5i/NW27bPmzt37j/9fn+FiNQDGAmgk6Ds9/tniMgDxo6qXubz+Vb0xw+uJQESIIF8I7Bvy/hPWRp5AcAB+RYb4xlAAoIHS8Zvu2wAd+RWJEACJEACJEACJEACJIBpVRXnW1Dzoj8HCfSdgMhdoZVNX++7Aa4kARIgARIggfwlUMgiq62qPp/PV9fd8fr9/lNEZC2AQ9IVZlPZiwmhRmB1x56/D+Ayr9e7rr/Xy+/33yAiPwawV0Qu9ng8JvMWfr//PBFZbv6cSlBOeH5gKhG2v35xPQmQAAnkOoHWLWXfVsXNuR4H/R9EAoJmtMmZJWds3TaIXnBrEiABEiABEiABEiCBAiXgrnL+SoGrCjR8hp0JAiL/FLtobEPD4+9kwhxtkAAJkAAJkEA+ESgokXXJkiWfsCzLiJqnxITHxT6f74ruDtTv988RET+AIgD/UNXJPp/v+d5cAlOat66u7uequsC0QwWwU1Uv9fl8Jvu0XyMYDI5Vjb6VeBSAgMfjmRvvMUuRtV9ouZgESIAE0LK5zGSxnkwUJNBXAgL5cfGErTf1dT3XkQAJkAAJkAAJkAAJkEB/CEz7ypRPWW1tT8WquvXHFNcWNAG9NlS//vaCRsDgSYAESIAESCAFgYISWU38fr//XhGZF2Pxjohc4PF4zJfonUZy/1QAm/bu3Tvlqquu+le6tynW+/RWAAvjAquI/LvH4+l3X7ZFixaVHnjggQ+KyHQAb4hIhcfjeSPuG8sFp3tKnEcCJEACnQm0bTntUlvbS6pzkEAfCbzWYrecOeJLL77Xx/VcRgIkQAIkQAIkQAIkQAL9JuB2V3xLRX/Sb0M0ULAEBNjUUB/+UsECYOAkQAIkQAIk0AWBghNZA4FAGYDHABwaY7IdwByv19uhgXswGPycqpoM1jNj81pV1ePz+e5PZBkIBH4IYH7sZy+2trbOvPLKK3fE5/j9/qtExLzpVQzA2Fjo8/nuzMSN9Pv9s0UkaGyJyFUej2dxkm/HAngSwHEAVovITI/Hs8/MiYm/SwB4Afzd4XBMqa6u/kMm/KINEiABEsgHAs2by+rl4xLv+RASYxhoAoKrS8Zv+9VAb8v9SIAESIAESIAESIAESCCRwKxZsxz7Wt5/CpAJJEMCfSZgwRVaEW7s83ouJAESIAESIIE8JFBwIqs5w2Aw+HVV/RmAYQlnukNVXxQRk6U6FsCRscxTM8UWkUU1NTXXxkvxxtcFAoFfALgm9v+ft2170ty5c/9p/n9dXd1k27ZNT9RRseemD+smo3H24i7d0VXf1lif1/82IqqIzI4LqIm2A4HAbbEsWvPjetu2vy8irQCM+GvEYSP+PuTxeC5Ljq0XPnIqCZAACeQVgZYtp0+A2ub3NQcJ9JXAkyUTtp3T18VcRwIkQAIkQAIkQAIkQAKZJFBZ5bxEgAczaZO2CouAAvc31ocvL6yoGS0JkAAJkAAJdE+gIEVWgyQQCFwE4I5YL9PuKO0TkdqampqfphIhuxNZA4HAXAAdskv7cCHneb1ek3HapxETYh9C19lYW4qKiirnzJljBGAOEiABEiABwPRiNRUIvkkYJNBXApZiZtHEbSv6up7rSIAESIAESIAESIAESCDTBFzTKx6G6qxM26W9giHQJionNzQ0vVIwETNQEiABEiABEuiBQMGKrIZLTIA0b2BdAeAkACNivExJ3dcBmL6p93i93r93xTFJZH3M6/VeEJ87FERW40ttbW3RmDFjvh7LaB0T88+IqkFVvcXn8+3iJ4UESIAESKCdgD4z7tA2W1/Q9ooGHCTQFwIPlkzYdllfFnINCZAACZAACZAACZAACWSLgMvl/BIsPGW6TmVrD9rNbwKqqG1sCJvWaRwkQAIkQAIkQAL8S1X/70AgEHgYQPwtQFPal5lP/cdKCyRAAiQwaARaNp12NUQWDZoD3DjXCdgQ64yS8c9szvVA6D8JkAAJkAAJkAAJkED+Eah0O28TwXX5FxkjGiACLw0rOWzssmXLIgO0H7chARIgARIggSFNgG+u9eN4Fi9efILD4QgDMNmhewFc7PV62QC+H0y5lARIgAQGm0DL5rKNAM4cbD+4f64S0J+VTHj2+lz1nn6TAAmQAAmQAAmQAAnkN4GZM8/+ZGvEYbJZj8/vSBld9gjI7FB9k6n+x0ECJEACJEACBU+AIms/roDf779BRH4MwAIQFpGpHo/HlBrmIAESIAESyEEC+54+9ULLsh7JQdfp8hAgoMBfS9oiZ8iZz789BNyhCyRAAiRAAiRAAiRAAiSQkoBrevnVUFbv4fXoGwGFNjTWr6/q22quIgESIAESIIH8IkCRtY/nGQwG/01VHwdwHIAPLcty1dTUmOwnDhIgARIggRwl0LK57F4A83LUfbo92AQU15ZM3Hb7YLvB/UmABEiABEiABEiABEigJwKu6c4wFOU9zeNzEkhJwNYJodD6LaRDAiRAAiRAAoVOgCJrP25AIBAw5SR/KSI/83g8LJPRD5ZcSgIkQAKDTUCfGXdoq60vATh0sH3h/rlIQDeXTHh2Yi56Tp9JgARIgARIgARIgAQKj4DbXeFW0frCi5wRZ4jAzaH68HczZItmSIAESIAESCBnCVBkzdmjo+MkQAIkQAKZJNCyucxksJpMVg4S6D0B1eqSic8u7f1CriABEiABEiABEiABEiCBwSFQWeVcLsCMwdmdu+Y2AflDqL7plNyOgd6TAAmQAAmQQP8JUGTtP0NaIAES+P/s3Xl8XHW5x/HnOZOkBSnNpCwuuCCICm5N24CyZMImhcxMilavC+KCiLuCeMWNXhdcABdUFL0ouHBV1GZm0laWkgmg0rRJAUFAVkFZLGSmC2nW89zXpItpm2SyTc6Zcz7z373zO7/n+b5/J/fSPDkzCCAQAIH+tQtWmNmpAYhChJkXWF1V13nizJelIgIIIIAAAggggAACkxdIJmMnuiKFr8LihcCEBVzRU1akWq+b8IVcgAACCCCAQIAEGLIG6DCJggACCCAwOYG+NfNfK6q3T+5qrgq7gJmcPuvIzuVhdyA/AggggAACCCCAQPkJxJP1vxLRt5df53TsvYBdnkm1fdj7PugAAQQQQAAB7wQYsnpnT2UEEEAAAZ8I9K6pXaYqF/qkHdooIwEVWV5Z13l6GbVMqwgggAACCCCAAAII7BRIJBqONrVbIUFgEgKPiTvnFZlMpnsS13IJAggggAACgRBgyBqIYyQEAggggMBUBPraawtPsfJ9MlNBDOm1KnZiZd361SGNT2wEEEAAAQQQQACBAAjEE7H/FZX3BSAKEWZYQE3elk5nfz3DZSmHAAIIIICAbwQYsvrmKGgEAQQQQMALgZ7bXneq4zgrvKhNzTIXUP151aKOM8s8Be0jgAACCCCAAAIIhFzgtKaGBY657SLqhJyC+BMW0GsyqdZ3TPgyLkAAAQQQQCAgAgxZA3KQxEAAAQQQmJxAX3vtj0Xk/ZO7mqtCLaDOkVWL1rWH2oDwCCCAAAIIIIAAAoEQaGyKfU9NPhKIMISYSYEtNui8oqXlpn/NZFFqIYAAAggg4BcBhqx+OQn6QAABBBCYcQFbt2C/ftfuEZH9Zrw4Bctd4AdVdZ38EqrcT5H+EUAAAQQQQAABBIYEksljD3clUvgDwudAgsBEBNTsQ+l02w8ncg1rEUAAAQQQCIoAQ9agnCQ5EEAAAQQmLNDXXlt4grXwJCsvBMYvYLLZIlo3a2HHveO/iJUIIIAAAggggAACCPhbIJFs+KaJne/vLunOdwIqqzLN2VN91xcNIYAAAgggMAMCDFlnAJkSCCCAAAL+FOhfu2CFmfGPQX8ej2+7UrGvVdat/6xvG6QxBBBAAAEEEEAAAQQmIRCPH3ewOE7haVY+6WcSfmG+xHXk1SuWZ+8KswHZEUAAAQTCKcCQNZznTmoEEEAg9AJ9a+a/VlRvDz0EABMSUJUn+vsHF+39hjv4zqEJybEYAQQQQAABBBBAoBwE4omGL4naF8qhV3r0k4B+LpNqvchPHdELAggggAACMyHAkHUmlKmBAAIIIOA7gd41tctU5ULfNUZDvhYwla/OWtT5eV83SXMIIIAAAggggAACCExSoLHx+BdoZLBTRA+Y5BZcFk6B2zKp7OvDGZ3UCCCAAAJhFmDIGubTJzsCCCAQYoG+9trCU6yvDTEB0ScooCr5QYksmL1o7UMTvJTlCCCAAAIIIIAAAgiUjUCiqeEiM7ugbBqmUV8IuGLHrUi13eKLZmgCAQQQQACBGRJgyDpD0JRBAAEEEPCPQM/a+Ysd05X+6YhOykJA9VtVizrOK4teaRIBBBBAAAEEEEAAgUkKJBKxQ02lU0TmTHILLguhgIpenE61fjqE0YmMAAIIIBBiAYasIT58oiOAAAJhFehrn/9dEf1YWPOTexICKr2VEavV2vV/m8TVXIIAAggggAACCCCAQFkJxBOxb4vKJ8qqaZr1WuC+TCr7Cq+boD4CCCCAAAIzKcCQdSa1qYUAAggg4AuBvvbae0Xk5b5ohibKRMB+WFW3/kNl0ixtIoAAAggggAACCCAwJYFk8rhXu+IUnmatmNJGXBwqATVtTKdbV4QqNGERQAABBEItwJA11MdPeAQQQCB8Av1rF55k5l4fvuQknpJARBZWLejsmNIeXIwAAggggAACCCCAQBkJxJOxH4nIB8qoZVr1WsD0h5l0K3+c6vU5UB8BBBBAYMYEGLLOGDWFEEAAAQT8INC3dsGlYnauH3qhh7IRuKqqrvM9ZdMtjSKAAAIIIIAAAgggMA0CjU3H1qlF1kzDVmwRFgGVfwz07vXyVatW9YYlMjkRQAABBMItwJA13OdPegQQQCB0An3ttXeLyOGhC07gSQuoo8dWLuy4ddIbcCECCCCAAAIIIIAAAmUqkEjWX22i7yrT9mnbAwE1903p9M1/8KA0JRFAAAEEEJhxAYasM05OQQQQQAABrwT619QebyqrvapP3fITMJHfzKrr/K/y65yOEUAAAQQQQAABBBCYukA83lAvjmWnvhM7hEbA5MpMOntWaPISFAEEEEAg1AIMWUN9/IRHAAEEwiXQu6b2m6pyfrhSk3YqAqrOyZWL1t0wlT24FgEEEEAAAQQQQACBchaINzX8VsyWlnMGep9RgScH+ra+fNWqNZtmtCrFEEAAAQQQ8ECAIasH6JREAAEEEPBGoK+99k4RebU31alabgImkp5V15kst77pFwEEEEAAAQQQQACB6RRIJGKnmMqq6dyTvYItoCZvS6ezvw52StIhgAACCCAgwpCVuwABBBBAIBQC/e3zjzPRtlCEJeS0CDimSyqO7Giels3YBAEEEEAAAQQQQACBMhaIJ2MtInJaGUeg9ZkUUPllpjl7xkyWpBYCCCCAAAJeCDBk9UKdmggggAACMy7Q3z7/IhO9YMYLU7BcBW6uquusL9fm6RsBBBBAAAEEEEAAgekUiDc1vEXMfjOde7JXoAVy4sphmUz26UCnJBwCCCCAQOgFGLKG/hYAAAEEEAiHQF97baeIzA9HWlJOWUDtfVWL1v90yvuwAQIIIIAAAggggAACARGIN8XaxWRRQOIQo8QCavLudDp7dYnLsD0CCCCAAAKeCjBk9ZSf4ggggAACMyHQv3bh0WburTNRixqBELirctEhr1O9djAQaQiBAAIIIIAAAggggMA0CMSb6j8qppdNw1ZsEQYB1Wszza1vCUNUMiKAAAIIhFeAIWt4z57kCCCAQGgEetsXfFnFPh+awASdkoCKnl9Z13HJlDbhYgQQQAABBBBAAAEEAibQ1BSrHjS5XUReHLBoxCmJgHXbYOSwlpab/lWS7dkUAQQQQAABHwgwZPXBIdACAggggEBpBfraa9eKyMLSVmH3IAioyOMVFfY6rV2/IQh5yIAAAggggAACCCCAwHQKJJpiXzYT/oB1OlEDvJeqfiDd3PrjAEckGgIIIIBAyAUYsob8BiA+AgggEHSBvttqjxJH/hL0nOSbHgEV+1pl3frPTs9u7IIAAggggAACCCCAQLAETl1yzGERt6LwNOtewUpGmlIImFi6JdWWLMXe7IkAAggggIAfBBiy+uEU6AEBBBBAoGQCvWtql6nKhSUrwMZBEuipVOd1umjdfUEKRRYEEEAAAQQQQAABBKZTIJ6ov0JUz57OPdkrsAKDbkXFYSt+f+NDgU1IMAQQQACBUAswZA318RMeAQQQCL5A/9raW8zkmOAnJeGUBVSuqFrUec6U92EDBBBAAAEEEEAAAQQCLNC4JHaMunJLgCMSbToF1D6WaW773nRuyV4IIIAAAgj4RYAhq19Ogj4QQAABBKZdwDrnH94/oHdP+8ZsGEiBAXGP3rvu9j8HMhyhEEAAAQQQQAABBBCYRoF4MrZcRJqmcUu2CqqASirTnOVeCer5kgsBBBAIuQBD1pDfAMRHAAEEgizQt27Bx8S17wY5I9mmR0BVrq1c1PmW6dmNXRBAAAEEEEAAAQQQCLZAItFwuqn9PtgpSTc9ArqpwnFeunz56memZz92QQABBBBAwD8CDFn9cxZ0ggACCCAwzQL97bVpE4lP87ZsF0AB1yQ++8jOlgBGIxICCCCAAAIIIIAAAiURSCQb/mRibyjJ5mwaKAETWdqSyv4uUKEIgwACCCCAgIgwZOU2QAABBBAIpICtW/C8AdceNJG9AhmQUNMoYO1VdeuPnMYN2QoBBBBAAAEEEEAAgcALxJMNHxKxHwQ+KAGnQcAuz6TaPjwNG7EFAggggAACvhJgyOqr46AZBBBAAIHpEhhYO/8M1/Tn07Uf+wRXQEU/VVnXcWlwE5IMAQQQQAABBBBAAIHpF4jHY/uJI3eJyIHTvzs7Bkzgnkwqe3jAMhEHAQQQQAABnmTlHkAAAQQQCKZA39oFV4vZu4KZjlTTJaAimyok8iqtW/vYdO3JPggggAACCCCAAAIIhEWgMRH7nqp8JCx5yTkFAVden8lkb5vCDlyKAAIIIICA7wR4ktV3R0JDCCCAAAJTFbCHY7MHnt70oJk8f6p7cX3ABUyvrDqy46yApyQeAggggAACCCCAAAIlETgtWX+sI3pzSTZn04AJ2OcyqbaLAhaKOAgggAACIRdgyBryG4D4CCCAQBAFBjpqG91ByQQxG5mmV0BdfWPlUR3XT++u7IYAAggggAACCCCAQHgEEsnYDSZyYngSk3QyAiZyY0sqe9JkruUaBBBAAAEE/CrAkNWvJ0NfCCCAAAKTFuhvr/2OiXx80htwYTgE1P5UtWj9MeEIS0oEEEAAAQQQQAABBEojkEjUn22qV5Rmd3YNkMCgI+7BqdTNfFVLgA6VKAgggEDYBRiyhv0OID8CCCAQQIG+9gV3idgRAYxGpGkUcEU/Mbuu47vTuCVbIYAAAggggAACCCAQOoGmplj1oMldIvKC0IUn8IQETPTMllTrzyd0EYsRQAABBBDwsQBDVh8fDq0hgAACCExcoH/twqPN3FsnfiVXhEvAuvod51XPWdjxRLhykxYBBBBAAAEEEEAAgekXiCcbviVin5z+ndkxYAJXZVLZ9wQsE3EQQAABBEIswJA1xIdPdAQQQCCIAr1rapepyoVBzEamaRRQ/VHVoo4PTuOObIUAAggggAACCCCAQGgF4vHYUeLIX0ILQPDxCvxjwfzsS5ctE3e8F7AOAQQQQAABPwswZPXz6dAbAggggMCEBfrX1t5iJnzP5oTlwnWBOnp85cKO1nClJi0CCCCAAAIIIIAAAqUTiCdjq0TklNJVYOcgCJjqiS3NrauDkIUMCCCAAAIIMGTlHkAAAQQQCIyAdc4/vH9A7w5MIIKUSqCtqq4zVqrN2RcBBBBAAAEEEEAAgTAKNCbr36OiPw1jdjJPSOCrmVT28xO6gsUIIIAAAgj4VIAhq08PhrYQQAABBCYu0LduwcfEte9O/EquCJWAykeqFnX+IFSZCYsAAggggAACCCCAQIkFTj755OfM2qvvLhF5SYlLsX0ZC5jYn1tSbUeXcQRaRwABBBBAYKcAQ1ZuBgQQQACBwAj0ttf+TkXeFJhABCmFQL7S0cN1YccTpdicPRFAAAEEEEAAAQQQCLNAoqn+UjM9N8wGZC8uoKavSKdb7yu+khUIIIAAAgj4W4Ahq7/Ph+4QQAABBMYpYCZO39raf6nIc8d5CcvCKGDy06ojO98XxuhkRgABBBBAAAEEEECg1AKNS2LHqCu3lLoO+5e3gJqdnU63/aS8U9A9AggggAACIgxZuQsQQAABBAIh0L92YczMbQ1EGEKUTMBxtLFiYceKkhVgYwQQQAABBBBAAAEEQi4QT8RuEZVjQs5A/DEEVOzn6VTbmSAhgAACCCBQ7gIMWcv9BOkfAQQQQGBIoH9t7efM5CtwIDC6gN5eVdcxHyEEEEAAAQQQQAABBBAonUBjouFcVbu0dBXYuewFzB7KpNsOKfscBEAAAQQQCL0AQ9bQ3wIAIIAAAsEQ6G+vXWkii4ORhhSlEFDRL1bWdXy5FHuzJwIIIIAAAggggAACCGwTOO20Y17qVFT8TURmYYLAaAKO6FGpVOsahBBAAAEEEChnAYas5Xx69I4AAgggMCRgdx9R1f/srA0isi8kCIwmYDL4qll1d9yNEAIIIIAAAggggAACCJRWIJ6M/VpE3lraKuxezgKq8ql0c5Ynnsv5EOkdAQQQQIDvZOUeQAABBBAof4H+dQtONteuK/8kJCiVgKo0Vy7qXFKq/dkXAQQQQAABBBBAAAEE/iPQmIy9VUUKg1ZeCIwm0JxJZfk3GvcHAggggEBZC/Aka1kfH80jgAACCBQEetvnX6SiF6CBwGgCjtq7Khat/wVCCCCAAAIIIIAAAgggUHqBxYsXz6qY1fM3MXtp6atRoUwFns6ksvuXae+0jQACCCCAwJAAQ1ZuBAQQQACBshfoa69tE5Hjyj4IAUojoPJoZdXA4fraO58tTQF2RQABBBBAAAEEEEAAgd0FEk31l5rpucggMKqAq7FMprXw73leCCCAAAIIlKUAQ9ayPDaaRgABBBDYIfD4ugV77zdom0QlggoCIwmoyncqF3V+Eh0EEEAAAQQQQAABBBCYOYHGJbFj1JVbZq4ilcpNQFX+J92cXVZufdMvAggggAACOwQYsnIvIIAAAgiUtcDA2oWnuuauKOsQNF9SAY3IcZULOvnlTkmV2RwBBBBAAAEEEEAAgT0F4onYLaJyDDYIjCigdlOmue0EdBBAAAEEEChXAYas5Xpy9I0AAgggMCTQ2157sYp8Cg4ERhaw9qq69UeigwACCCCAAAIIIIAAAjMv0JhoOFfVLp35ylQsDwHre/yfW/bp6OjoL49+6RIBBBBAAIFdBRiyckcggAACCJS1QF977VoRWVjWIWi+ZAIm9uVZdeu/WLICbIwAAggggAACCCCAAAKjCiQSsUNN5X6IEBhNwBU9ZUWq9TqEEEAAAQQQKEcBhqzleGr0jAACCCAwJGD3Hj2nf9PWTXAgMJqAint0Zd3tf0YIAQQQQAABBBBAAAEEvBGIJ2IrRWWxN9WpWgYC38iksp8pgz5pEQEEEEAAgT0EGLJyUyCAAAIIlK1Az9r5Ccc0VbYBaLzUAuur6jprS12E/RFAAAEEEEAAAQQQQGB0gXhT/UfF9DKMEBhRQGVtpjlbhw4CCCCAAALlKMCQtRxPjZ4RQAABBIYE+tprvy0in4ADgZEEVOxrlXXrP4sOAggggAACCCCAAAIIeCfARwZ7Z18uldX6902n/7S5XPqlTwQQQAABBHYIMGTlXkAAAQQQKFuBvvbaThGZX7YBaLykAoNisb3q1reVtAibI4AAAggggAACCCCAQFEBPjK4KFGoF6hpMp1uTYcagfAIIIAAAmUpwJC1LI+NphFAAAEE7OHY7P4Nm7YigcCIAip/rVrU+Rp0EEAAAQQQQAABBBBAwHsBPjLY+zPwdwf67Uyq9Vx/90h3CCCAAAII7CnAkJW7AgEEEECgLAV61tS+0VH5Y1k2T9MlFzCRS2bVdZ5f8kIUQAABBBBAAAEEEEAAgaICfGRwUaKwL1iTSWWPCjsC+RFAAAEEyk+AIWv5nRkdI4AAAgiISH/7gi+Z2BfAQGAkARU7sbJu/Wp0EEAAAQQQQAABBBBAwB8CfGSwP87Br13Mrtq/4tprrx30a3/0hQACCCCAwMi/g8QFAQQQQACBMhToX1t7k5k0lGHrtFx6gXur6jpfWfoyVEAAAQQQQAABBBBAAIHxCvCRweOVCuc6V+y4Fam2W8KZntQIIIAAAuUqwJOs5Xpy9I0AAgiEXKCvvbZPRCpDzkD8kQW+U1XX+UlwEEAAAQQQQAABBBBAwD8CfGSwf87Cp518JpPKfsOnvdEWAggggAACIwowZOXGQAABBBAoO4He2+Yfro7eXXaN0/CMCLgii2fXdfJ9vTOiTREEEEAAAQQQQAABBMYvwEcGj98qbCtNLN2SakuGLTd5EUAAAQTKW4Aha3mfH90jgAACoRToXzf/XHP10lCGJ/SYAiby0Ky6zkNgQgABBBBAAAEEEEAAAf8J8JHB/jsTH3X0dCaV3d9H/dAKAggggAACRQUYshYlYgECCCCAgN8E+ttr/2AiS/zWF/34QMDkiqojO8/xQSe0gAACCCCAAAIIIIAAArsJLFlywmED7uB9wCAwksCgM/Dylctv/Ts6CCCAAAIIlIsAQ9ZyOSn6RAABBBDYKdDXXvtvEeEvXLkn9hAwtTfPWrT+99AggAACCCCAAAIIIICAPwXiiVhWVOr92R1deSqg8p5Mc/YqT3ugOAIIIIAAAhMQYMg6ASyWIoAAAgh4L2CtsYr+52zq974TOvCbhEWkRwAAIABJREFUgKpsqBisPFSPWrPJb73RDwIIIIAAAggggAACCGwTaEzEPq8qX8YDgd0FTPQnLanWs5FBAAEEEECgXAQYspbLSdEnAggggMCQQM+a2kZHJQMHAnsK2DVVdevfgQwCCCCAAAIIIIAAAgj4VyAejx0ljvzFvx3SmYcCd2dS2Vd5WJ/SCCCAAAIITEiAIeuEuFiMAAIIIOC1QF977fdF5MNe90F9/wk4Iu+pqOvko6X8dzR0hAACCCCAAAIIIIDALgLxZOxOEXk1LAjsLjDQt9fcVatW8elE3BoIIIAAAmUhwJC1LI6JJhFAAAEEdgj0tdf+XURehggCuwio9A4MDhy691F3/hMZBBBAAAEEEEAAAQQQ8LdAPNnwLRH7pL+7pDsvBNRkcTqd/aMXtamJAAIIIIDARAUYsk5UjPUIIIAAAp4K9LXXmqcNUNyXAirSUlnXGfdlczSFAAIIIIAAAggggAACuwg0JhtOVbEVsCCwh4DplzPp1i8igwACCCCAQDkIMGQth1OiRwQQQACBIQFb/7qX9fc7hSdZeSGwm4B+vKqu4zJYEEAAAQQQQAABBBBAwP8CixcvnlVRtfVBEXmB/7ulwxkWWJ1JZU+c4ZqUQwABBBBAYFICDFknxcZFCCCAAAJeCGy977yvRTa2vl1EXuRFfWr6V6AyIofrgs57/NshnSGAAAIIIIAAAggggMBwgXhT7CoxORMVBHYT2JpJZfdGBQEEEEAAgXIQYMhaDqdEjwgggAACQwK5XO4qETlTbKDL6Xvk/sott2yJbPrjHB14+hUisi9MoRW4uaqusz606QmOAAIIIIAAAggggEAZCsSb6s8Q05+XYeu0XGIBNbc2nb55fYnLsD0CCCCAAAJTFmDIOmVCNkAAAQQQmCmBXC63TkQWjFRP3S0PRXr+9s/IphsHK7bcfIBY/xEz1Rd1vBVQsS9U1q3/irddUB0BBBBAAAEEEEAAAQQmIvDG0499XtVgpPCRwXtN5DrWBl9Azc5Op9t+EvykJEQAAQQQKHcBhqzlfoL0jwACCIREYOPGjYe6rnuXiMwaZ2RX+5+8K9K97umKTddVVvTcc7CJHTTOa1lWTgIReX3Vgs7byqllekUAAQQQQAABBBBAAAGReDKWFpE4FgjsJnBFJpU9BxUEEEAAAQT8LsCQ1e8nRH8IIIAAAkMCuVyuSUSWT4nD+p52+h5+oHLLrc9GNt1Urf1PvlxU9pnSnlzstcAjVXWdB3vdBPURQAABBBBAAAEEEEBg4gKNiYZzVe3SiV/JFYEWUFmbac7WBToj4RBAAAEEAiHAkDUQx0gIBBBAIPgCuVzu8yLy5elOqoObHoz03P3Pis03upHudc+TwS2F73flVSYCZnbNrCPXv6NM2qVNBBBAAAEEEEAAAQQQGCaQSDQcbWq3goLAbgKDmVS2AhUEEEAAAQT8LsCQ1e8nRH8IIIAAAkMC+Xz+12b21lJzqEq/9j1xt9O9pqtic+vsip67X2Jmzy91XfafrIB+uKqu4/LJXs11CCCAAAIIIIAAAggg4KmAxpOxx0XkuZ52QXHfCZijr2tZ3nqH7xqjIQQQQAABBIYJMGTldkAAAQQQKAuBXC5X+D7WIzxp1u39t9P/0IOVW27ujmy5bZ72PXqYiOztSS8U3UWgssKO0Nr1f4MFAQQQQAABBBBAAAEEylMgnog1i0qyPLun61IJuOa+b0X65p+Wan/2RQABBBBAYDoEGLJOhyJ7IIAAAgiUVCCfzx9sZg+VtMgEN9fBTfdHtt75eMWWVtGtd77AGeg6dIJbsHyqAir3VC3qPHyq23A9AggggAACCCCAAAIIeCfQmKi/QFUv8q4DKvtRQEV+kE5lP+LH3ugJAQQQQACBHQIMWbkXEEAAAQR8L5DP599sZtf6uVFV65G+x++JPLsmV7HlL/tEeu5+sVjvgX7uuex7M72y6siOs8o+BwEQQAABBBBAAAEEEAixQCJR32CqN4WYgOgjC/wlk8q+ARwEEEAAAQT8LMCQ1c+nQ28IIIAAAkMC+Xz+K2b2ubLjsL7HnZ6/P1L57J96ne71+zu99xeedp1ddjl82rDj6DsqFnZc49P2aAsBBBBAAAEEEEAAAQTGIRCLxSrmzJV/i0h0HMtZEh6B3kwqy7+fw3PeJEUAAQTKUoAha1keG00jgAAC4RLI5XLNIsH4jh4d3HhPZOvtTzlbbquK9Pz1eU7/EweH6zSnL21lhR2gtes3TN+O7IQAAggggAACCCCAAAJeCMSTsVUicooXtanpYwFXX5XJtN7t4w5pDQEEEEAg5AIMWUN+AxAfAQQQKAeBXC73gIgcUg69TrxHe1b7/3VPZPOazZW9t+8b6bnrRTawaf+J7xOyK1Q6qxZ1LghZauIigAACCCCAAAIIIBBIgcZEbJmqXBjIcISatICJntmSav35pDfgQgQQQAABBEoswJC1xMBsjwACCCAwNYGurq4Xqeo/prZLmV1tfY9Gev7+qLO13Sq6b9/P6bn3ELHBqjJLUdJ2zeTiWUd2frqkRdgcAQQQQAABBBBAAAEEZkSgsem4k9Wc62akGEXKRsBUvtvSnP1E2TRMowgggAACoRNgyBq6IycwAgggUF4CuVxuiYj8oby6LkG37uY7K7o7upxn1+/tbL3zuZH+R19Ugipls6Wqc3LlonU3lE3DNIoAAggggAACCCCAAAKjCixevHhWRVV3l4juDRMCOwRU5JZ0KnscIggggAACCPhVgCGrX0+GvhBAAAEEhgRyudyXReTzcOwhsNHpf+Ju59n2wUjPHftW9Nz9Qul/uiYsTlV1nfw3TFgOm5wIIIAAAggggAACoRCIJ2M3iUhDKMIScrwCz2ZS2X3Gu5h1CCCAAAIIzLQAv6CcaXHqIYAAAghMSKCrq2ulqi6e0EUhXawy8KD2/P2Riq2dezvdt8+L9Nz7UnG3VgSQ489VdZ1HBzAXkRBAAAEEEEAAAQQQCK1AoqnhIjO7ILQABB9ZwJVXZjLZe+FBAAEEEEDAjwIMWf14KvSEAAIIILBTIJfLPSYiB0EyOQF1u9dFtt652dnaua/TfcdzI70PvGByO/nnKr6P1T9nQScIIIAAAggggAACCEyXQCIRO8VUVk3XfuwTFAF9RybVek1Q0pADAQQQQCBYAgxZg3WepEEAAQQCJdDd3f2C3t7efwYqlPdhunTgqTsi3XdEKrrX1zhb//pCHXhirvdtjb8DM10y68iO5vFfwUoEEEAAAQQQQAABBBDwu8DSpa/fq6dv1mYRifi9V/qbOQEVvTidav30zFWkEgIIIIAAAuMXYMg6fitWIoAAAgjMsEAul0uISGqGy4aunJp7r/Y/8q+K7sLHDHce4PTed7AO5B2/QlRWugfr/Nsf8Wt/9IUAAggggAACCCCAAAKTE4gnY7eKCF8NMjm+gF5lKzOpttMCGo5YCCCAAAJlLsCQtcwPkPYRQACBIAvkcrllInJhkDP6NZu63X9xeu7fGuleW+303Pm8SM/9zxPr80O791fVdR7mh0boAQEEEEAAAQQQQAABBKZXIJFs+KaJnT+9u7JbmQs8kkllDy7zDLSPAAIIIBBQAYasAT1YYiGAAAJBEOjq6sqoamMQspR7BlX9t/U/fU+k528W6V57YEXPXQdp7z/meJDrqqq6zvd4UJeSCCCAAAIIIIAAAgggUGKBRKLhNFNrKXEZti8zgd6tVftcf/31z5ZZ27SLAAIIIBACAYasIThkIiKAAALlKpDL5e4XkUPLtf/g921/jfQ9vkG3rq+KdK87KNJz70t0YENpYzv2saqF679X2iLsjgACCCCAAAIIIIAAAl4ILF0a26enTwrfy8oLgf8IuFaXybSthQQBBBBAAAG/CTBk9duJ0A8CCCCAwE6BXC5ncJSXgLp9a7T/oS2RZzvmON2dL4n0PnCAulumLcSgq8fvdVRH67RtyEYIIIAAAggggAACCCDgK4F4MlYYpi30VVM0462AynsyzdmrvG2C6ggggAACCOwpwJCVuwIBBBBAwJcCGzduPNR13cKTrLzKW+AJx93ygNNzX7/z7Np5ka23H+r0PvgcEXcyqfKVjr5MF3Y8PZmLuQYBBBBAAAEEEEAAAQT8L9DYVH+pmp7r/07pcKYEVPTidKr10zNVjzoIIIAAAgiMV4Ah63ilWIcAAgggMKMCXV1di1V15YwWpdiMCJjZPc7gM09Gtt7pVHSvfZ5uveswp//xorVV9IbKuo6Tiy5kAQIIIIAAAggggAACCJStwGmJ4xKOOqmyDUDjJRCwlZlU22kl2JgtEUAAAQQQmJIAQ9Yp8XExAggggECpBHK53EdF5LJS7c++/hFQ1QEx9w7pfWRjZOvtsyPd614S6bnv+TqY27VJk29XHdnJX7T75+joBAEEEEAAAQQQQACBaRdYvHjxvhVVWzdO+8ZsWM4Cj2RS2YPLOQC9I4AAAggEU4AhazDPlVQIIIBA2QvkcrnCgLUwaOUVToEN6vY8oH0PdFc8u26u073+5Trw1Kdn1173o3BykBoBBBBAAAEEEEAAgfAIxJOxThGZH57EJC0m0Lu1ap/rr7/+2WLreB8BBBBAAIGZFGDIOpPa1EIAAQQQGLdAPp9faWaLx30BCwMvoKo11dXVuz3eGvjYBEQAAQQQQAABBBBAIHQC8UTs26LyidAFJ/DoAq7VZTJtayFCAAEEEEDATwIMWf10GvSCAAIIILBTIJfL3S8ih0KCwA6BaDTKf7dwOyCAAAIIIIAAAgggEAKBRFPsnWbyixBEJeJ4BVTek2nOXjXe5axDAAEEEEBgJgT4ZeVMKFMDAQQQQGDCArlcziZ8ERcEWeDOaDT62iAHJBsCCCCAAAIIIIAAAghsE0gkjn2NaeQOPBDYIaCiF6dTrZ9GBAEEEEAAAT8JMGT102nQCwIIIIDAkMDGjRsPdV238CQrLwR2CHw/Go3yHb3cDwgggAACCCCAAAIIhEQgnoy5IsLvLkNy3sVj2spMqu204utYgQACCCCAwMwJ8B8qM2dNJQQQQACBcQp0dXUtVtWV41zOshAIuK77lnnz5l0bgqhERAABBBBAAAEEEEAAARFpTMbWq8jrwEBgu8AjmVT2YDQQQAABBBDwkwBDVj+dBr0ggAACCAwJ5HK5whOLl8GBwA4Bx3FeNnfu3AcQQQABBBBAAAEEEEAAgXAIxJtiV4nJmeFIS8rxCPRurdrn+uuvf3Y8a1mDAAIIIIDATAgwZJ0JZWoggAACCExIIJfLFQasfDTshNSCvTgajfLfLME+YtIhgAACCCCAAAIIILCLQDxZ/0kR/RYsCOwUcK0uk2lbiwgCCCCAAAJ+EeAXln45CfpAAAEEENgpkM/nV5rZYkgQKAiY2b01NTWvRAMBBBBAAAEEEEAAAQTCIxBfcvzx4rqrw5OYpMUETOS/WlLZ3xRbx/sIIIAAAgjMlABD1pmSpg4CCCCAwLgFcrnc/SJy6LgvYGGgBVT1iurq6nMCHZJwCCCAAAIIIIAAAgggsItAPB7bTxzZAAsCOwRU9b/Tza3fRAQBBBBAAAG/CDBk9ctJ0AcCCCCAwE6BXC5ncCAw7B/S51RXV1+BCAIIIIAAAggggAACCIRLIJ6M/VNEXhCu1KQdXcAuz6TaPowQAggggAACfhFgyOqXk6APBBBAAIEhgY0bNx7qum7hSVZeCAwJuK77+nnz5t0GBwIIIIAAAggggAACCIRLIJ6sXyGip4YrNWnHEFiRSWUbEUIAAQQQQMAvAgxZ/XIS9IEAAgggMCTQ1dW1WFVXwoHADoEtW7bs/cIXvnArIggggAACCCCAAAIIIBAugcamhovU7IJwpSbtGAJ3ZVLZVyOEAAIIIICAXwQYsvrlJOgDAQQQQGBIIJfLfVRELoMDge0CD0ajUb6fl9sBAQQQQAABBBBAAIEQCjQmY29VkV+HMDqRRxTQTZlU61xwEEAAAQQQ8IsAQ1a/nAR9IIAAAgjsGLIWBqyFQSsvBAoC10aj0bdAgQACCCCAAAIIIIAAAuETiMcbjhDH7gpfchKPJuAODNSsWHFrDiEEEEAAAQT8IMCQ1Q+nQA8IIIAAAjsF8vn8SjNbDAkCBQEz+3xNTc1X0UAAAQQQQAABBBBAAIHwCSxdujTS07dhIHzJSTyaQERlfnNz9naEEEAAAQQQ8IMAQ1Y/nAI9IIAAAgjsFOjq6rpLVY+ABIHtQ9Z4TU1NCxoIIIAAAggggAACCCAQToHGZP19KnpYONOTeg8BR5syy1tTyCCAAAIIIOAHAYasfjgFekAAAQQQ2CmQy+UKH/tTDQkCBQFVfWl1dfXDaCCAAAIIIIAAAggggEA4BeJNsWYxSYYzPan3FNCPZ1Ktha8Z4oUAAggggIDnAgxZPT8CGkAAAQQQ2CFgZs/J5/NbEEFgu0BvNBqdjQYCCCCAAAIIIIAAAgiEVyCejH1NRD4TXgGSDxdQtW+lm9vOQwUBBBBAAAE/CDBk9cMp0AMCCCCAwJDAhg0bXl5RUXEvHAhsF7g9Go3ORwMBBBBAAAEEEEAAAQTCK9CYbHiXil0dXgGS7ybw+0wq+2ZUEEAAAQQQ8IMAQ1Y/nAI9IIAAAggMCeTz+ePNbDUcCBQEzOzXNTU1b0MDAQQQQAABBBBAAAEEwivQ2HRsnVpkTXgFSL6bwLpMKrsIFQQQQAABBPwgwJDVD6dADwgggAACQwK5XO4MEfk5HAgUBBzHuXDu3LlfQgMBBBBAAAEEEEAAAQTCK5BIHD3HtHJTeAVIvouAyYZMOnsAKggggAACCPhBgCGrH06BHhBAAAEEhgS6urouUNWL4ECgIKCqb62urv4tGggggAACCCCAAAIIIBBugUQy9piJHBRuBdLvFHA3PyeT6ehGBAEEEEAAAa8FGLJ6fQLURwABBBDYKZDL5b4vIh+GBIGCgJm9tqam5k40EEAAAQQQQAABBBBAINwC8abY9WJyUrgVSL9DwHXcw1csv/keRBBAAAEEEPBagCGr1ydAfQQQQACB4UPW5SLSBAkCBYHq6uoqVe1HAwEEEEAAAQQQQAABBMItEE/Wf1dEPxZuBdLvEDB13tjSfNP1iCCAAAIIIOC1AENWr0+A+ggggAACw4esa0VkISQIiMiD0Wj0UCQQQAABBBBAAAEEEEAAgUSi/oOmejkSCBQETOy9Lam2n6GBAAIIIICA1wIMWb0+AeojgAACCAwfsj4uIs+DBAERaYlGo3EkEEAAAQQQQAABBBBAAIHGplhMTVqRQGBoyGryhZZ09itoIIAAAggg4LUAQ1avT4D6CCCAAAJDAmbm5PP5QTgQ2H4/XFJTU3M+GggggAACCCCAAAIIIIDA4tNjB1UMymNIIDAkoPrDTHPrh9BAAAEEEEDAawGGrF6fAPURQAABBIYEurq6XqSq/4ADge0C74tGoz9FAwEEEEAAAQQQQAABBBAoCMSTsa0iMhsNBEws3ZJqSyKBAAIIIICA1wIMWb0+AeojgAACCAwJPPPMM693HOfPcCBQEHBd9+h58+ZxP3A7IIAAAggggAACCCCAwJBAPBm7S0SOgAMBE+loSWUXIoEAAggggIDXAgxZvT4B6iOAAAIIDAnk8/k3m9m1cCBQEFDVmurq6hwaCCCAAAIIIIAAAggggEBBIN4UaxYTnl7kdhAVeSKdyj4fCgQQQAABBLwWYMjq9QlQHwEEEEBgSCCXy31CRL4NBwIi8lQ0Gn0uEggggAACCCCAAAIIIIDADoHGROwSVTkPEQQKAgvmZyPLlomLBgIIIIAAAl4KMGT1Up/aCCCAAAI7Bbq6ui5W1U9BgoCIZKPRaAMSCCCAAAIIIIAAAggggMAOgUSi/oOmejkiCBQEHHFflErd/BgaCCCAAAIIeCnAkNVLfWojgAACCOwUyOfz15jZ2yBBQER+GY1Gz0ACAQQQQAABBBBAAAEEEBg2ZD3JVK9HBIFtQ1Y9KpVqXYMGAggggAACXgowZPVSn9oIIIAAAjsFurq6blbVYyFBwMy+XlNTcwESCCCAAAIIIIAAAggggMAOgXj8uIPFcR5CBIGCgJq+KZ1u/QMaCCCAAAIIeCnAkNVLfWojgAACCOwUyOVyD4rISyFBwHGcD8+dO5ePAeNWQAABBBBAAAEEEEAAgV0E4snYgIhEYEFAVT6abs5+HwkEEEAAAQS8FGDI6qU+tRFAAAEEdgrk8/keM5sFCQIikoxGo2kkEEAAAQQQQAABBBBAAIHhAo3J+vtU9DBUEBCRr2dSWT4BiVsBAQQQQMBTAYasnvJTHAEEEECgIGBmc/L5/CY0ECgIDAwMLNh///070UAAAQQQQAABBBBAAAEEhgvEk/UrRPRUVBAQ0V9kUq3vQgIBBBBAAAEvBRiyeqlPbQQQQACBIYGtW7e+uKen5xE4ECgIVFRUHDBnzpwNaCCAAAIIIIAAAggggAACwwXiyfrviujHUEFARFZnUtkTkUAAAQQQQMBLAYasXupTGwEEEEBgSCCXy80XEZ5c5H4oCPRGo9HZUCCAAAIIIIAAAggggAACuwskmmLnmcklyCAgIvdmUtlXIoEAAggggICXAgxZvdSnNgIIIIDAkEA+nz/BzG6EAwEReTAajR6KBAIIIIAAAggggAACCCCwu0C8qf5tYnoNMgiIyOZMKrsvEggggAACCHgpwJDVS31qI4AAAgjsGLIuNbPfwoGAiGSj0WgDEggggAACCCCAAAIIIIDA7gKNTbGYmrQig0BBYPNG2SubzfaggQACCCCAgFcCDFm9kqcuAggggMBOgXw+/wEz+xEkCIjIL6PR6BlIIIAAAggggAACCCCAAAK7CyxZcsJhA+7gfcggUBBQizw3nV79FBoIIIAAAgh4JcCQ1St56iKAAAIIDB+yXmBmF0GCgJl9vaam5gIkEEAAAQQQQAABBBBAAIHdBRKJo+eYVm5CBoGCwKATefnK5av/jgYCCCCAAAJeCTBk9UqeuggggAACw4esF5vZpyBBwHGcD8+dO/dyJBBAAAEEEEAAAQQQQACBkQTiyVhhyDoHHQQkYnWZP7StRQIBBBBAAAGvBBiyeiVPXQQQQACB4UPWK83svZAgICLJaDSaRgIBBBBAAAEEEEAAAQQQGEmgMVl/n4oehg4CanZyOt12AxIIIIAAAgh4JcCQ1St56iKAAAII7BTI5XLLRaQJEgQGBgYW7L///p1IIIAAAggggAACCCCAAAIjCcSTsVYRiaGDgIksbUllf4cEAggggAACXgkwZPVKnroIIIAAAsOHrG0ichwkCFRUVBwwZ86cDUgggAACCCCAAAIIIIAAAiMOWRMN14ja29BBQFTOyjRnr0QCAQQQQAABrwQYsnolT10EEEAAgeFD1r+KyKsgCb3AQDQarQy9AgAIIIAAAggggAACCCAwqkBjInaJqpwHEQJmel5LuvVbSCCAAAIIIOCVAENWr+SpiwACCCAwfMj6LxF5PiShF3g6Go3uH3oFABBAAAEEEEAAAQQQQGBUgURT7DwzuQQiBETsS5lU24VIIIAAAggg4JUAQ1av5KmLAAIIILBTIJ/PbzWz2ZCEXuCBaDT6stArAIAAAggggAACCCCAAAKjCsSb6t8mptdAhICIXZZJtX0cCQQQQAABBLwSYMjqlTx1EUAAAQSGBMxs73w+/ywcCIjIumg0uggJBBBAAAEEEEAAAQQQQGA0gcamWExNWhFCQFSuzjRn340EAggggAACXgkwZPVKnroIIIAAAkMC3d3dB/X29j4GBwKqemN1dfVJSCCAAAIIIIAAAggggAACowk0NcVeN2iyHiEERKQ5k8ouQQIBBBBAAAGvBBiyeiVPXQQQQACBIYEtW7a8pr+//w44EFDV31VXVy9FAgEEEEAAAQQQQAABBBAYTSAeP+5gcZyHEEJARFozqezxSCCAAAIIIOCVAENWr+SpiwACCCAwJJDL5WKFfxjBgYCq/m91dfX7kUAAAQQQQAABBBBAAAEERhN449LX11T1zXoGIQREZH0mla1FAgEEEEAAAa8EGLJ6JU9dBBBAAIEdQ9bTReT3cCCgqpdUV1efjwQCCCCAAAIIIIAAAgggMJrA0qVLIz19GwYQQkDMHsqk2w5BAgEEEEAAAa8EGLJ6JU9dBBBAAIEhgXw+f5aZ/QQOBETkC9Fo9CtIIIAAAggggAACCCCAAAJjCcSTsU0iMgel0As8k0ll9wu9AgAIIIAAAp4JMGT1jJ7CCCCAAALbh6yfNrNvoIGAmX20pqbm+0gggAACCCCAAAIIIIAAAmMJJJKxx0zkIJRCLzCQSWUrQ68AAAIIIICAZwIMWT2jpzACCCCAwPYh61fM7HNoIGBmZ9TU1PwSCQQQQAABBBBAAAEEEEBgLIF4MnaXiByBEgKzqzbMuvbau/uQQAABBBBAwAsBhqxeqFMTAQQQQGCnQC6Xu1REzoUEATOL19TUtCCBAAIIIIAAAggggAACCBQZst4qIkejhIBa/77p9J82I4EAAggggIAXAgxZvVCnJgIIIIDAToF8Pn+5mX0QEgTM7NiamprCL0t4IYAAAggggAACCCCAAAKjCsST9StE9FSIEBjoGzxg1apbNiCBAAIIIICAFwIMWb1QpyYCCCCAwE6BXC73MxF5NyQImNmra2pqCh/7xQsBBBBAAAEEEEAAAQQQGFUgnmi4RtTeBhECjrgvSqVufgwJBBBAAAEEvBBgyOqFOjURQAABBHYK5PP5X5vZWyFBwHXdF86bN++fSCCAAAIIIIAAAggggAACYwnEmxouFz4RiZtERNTkZel09gEwEEAAAQQQ8EKAIasX6tREAAEEENgp0NXVlVbVOCQI9Pf3zznggAO2IIEAAggggAACCCCAAAIIjDlkTca+JiKfQQkB15FXr1ie5RORuBUQQAABBDwRYMjqCTtFEUAAAQR2CORyuRtE5ES7HXLSAAAgAElEQVREQi/gRqPRSOgVAEAAAQQQQAABBBBAAIGiAomm+i+Y6ZeKLmRB4AUiqgubm1s7Ah+UgAgggAACvhRgyOrLY6EpBBBAIDwCuVzuVhE5OjyJSTqKQHc0Gn0OOggggAACCCCAAAIIIIBAMYHGZOwzKlJ4mpVXyAXU9Jh0uvVPIWcgPgIIIICARwIMWT2CpywCCCCAwDaBXC5X+IvTWjxCL9AVjUbnhV4BAAQQQAABBBBAAAEEECgqkGiKnWcmlxRdyILAC5jqiS3NrasDH5SACCCAAAK+FGDI6stjoSkEEEAgPAL5fP5vZvbK8CQm6UgCZvZ4TU3NC9BBAAEEEEAAAQQQQAABBIoJxJMNHxOx7xZbx/vBFzDR01pSrSuDn5SECCCAAAJ+FGDI6sdToScEEEAgRAK5XO5hEXlJiCITdWSBh6LR6CHgIIAAAggggAACCCCAAALFBBJN9R8008uLreP94Auo6ZvS6dY/BD8pCRFAAAEE/CjAkNWPp0JPCCCAQIgE8vn8k2Z2YIgiE3Vkgbuj0eirwEEAAQQQQAABBBBAAAEEignEk7GzROQnxdbxfggE1N6eaW77vxAkJSICCCCAgA8FGLL68FBoCQEEEAiTQC6X2ygi+4YpM1n3FFDVjurq6oXYIIAAAggggAACCCCAAALFBBKJ2JmmclWxdbwffAETe29Lqu1nwU9KQgQQQAABPwowZPXjqdATAgggECKBfD7fZ2aVIYpM1JEF/hSNRo8BBwEEEEAAAQQQQAABBBAoJhBPNrxdxH5VbB3vB19AzT6UTrf9MPhJSYgAAggg4EcBhqx+PBV6QgABBEIisG7duspDDjmkLyRxiTm2wOpoNHoiSAgggAACCCCAAAIIIIBAMYFEon6pqf622DreD4GAyiczzdnvhCApERFAAAEEfCjAkNWHh0JLCCCAQFgEnnnmmX0dxyl8XDAvBFZEo9FGGBBAAAEEEEAAAQQQQACBYgLxpliTmCwvto73gy9gIhe0pLJfD35SEiKAAAII+FGAIasfT4WeEEAAgZAIPPXUUwdWVVU9GZK4xBxb4PfRaPTNICGAAAIIIIAAAggggAACxQQSiYbTTK2l2DreD76AmfxPSzq7LPhJSYgAAggg4EcBhqx+PBV6QgABBEIikMvlXiIiD4ckLjHHFvhVNBp9J0gIIIAAAggggAACCCCAQDGBxqbjT1Zzryu2jveDL8CQNfhnTEIEEEDAzwIMWf18OvSGAAIIBFzg6aeffmUkEvlbwGMSb3wCV0aj0bPGt5RVCCCAAAIIIIAAAgggEGaBRKK+wVRvCrMB2bcJMGTlTkAAAQQQ8FKAIauX+tRGAAEEQi6Qz+drzawj5AzEH/qHsf2gpqbmI2AggAACCCCAAAIIIIAAAsUEGptiMTVpLbaO94MvwJA1+GdMQgQQQMDPAgxZ/Xw69IYAAggEXKCrq+toVb014DGJNz6BS6PR6KfGt5RVCCCAAAIIIIAAAgggEGYBhqxhPv1dszNk5V5AAAEEEPBSgCGrl/rURgABBEIukMvljhORtpAzEH/bk6xframp+TwYCCCAAAIIIIAAAggggEAxAYasxYTC8z5D1vCcNUkRQAABPwowZPXjqdATAgggEBIBnmQNyUGPI6brul+eN2/eF8exlCUIIIAAAggggAACCCAQcgGGrCG/AYbFZ8jKvYAAAggg4KUAQ1Yv9amNAAIIhFxg48aNR7mu+5eQMxB/25OsX6upqfksGAgggAACCCCAAAIIIIBAMQGGrMWEwvM+Q9bwnDVJEUAAAT8KMGT146nQEwIIIBASgY0bNy5yXbc9JHGJOYaAmV1cU1PzaZAQQAABBBBAAAEEEEAAgWICDFmLCYXnfYas4TlrkiKAAAJ+FGDI6sdToScEEEAgJAL5fL7WzDpCEpeYYwt8OxqNngsSAggggAACCCCAAAIIIFBMgCFrMaHwvM+QNTxnTVIEEEDAjwIMWf14KvSEAAIIhEQgl8u9VkRuD0lcYo4t8L1oNPoxkBBAAAEEEEAAAQQQQACBYgIMWYsJhed9hqzhOWuSIoAAAn4UYMjqx1OhJwQQQCAkAl1dXa9S1b+GJC4xxxAwsx/W1NR8CCQEEEAAAQQQQAABBBBAoJgAQ9ZiQuF5nyFreM6apAgggIAfBRiy+vFU6AkBBBAIicDTTz/9ykgk8reQxCXm2EPWn9TU1JwNEgIIIIAAAggggAACCCBQTIAhazGh8LzPkDU8Z01SBBBAwI8CDFn9eCr0hAACCIREYNOmTYcNDg7eF5K4xBxb4GfRaPS9ICGAAAIIIIAAAggggAACxQQYshYTCs/7DFnDc9YkRQABBPwowJDVj6dCTwgggEBIBPL5/CFm9kBI4hJzbIFfRKPRd4GEAAIIIIAAAggggAACCBQTYMhaTCg87zNkDc9ZkxQBBBDwowBDVj+eCj0hgAACIRHI5XIvEZGHQxKXmGMIqOr/VVdXvx0kBBBAAAEEEEAAAQQQQKCYQCJR32CqNxVbx/vBF2DIGvwzJiECCCDgZwGGrH4+HXpDAAEEAi7wzDPPvNBxnEcDHpN44xO4NhqNvmV8S1mFAAIIIIAAAggggAACYRZobDr+ZDX3ujAbkH2bAENW7gQEEEAAAS8FGLJ6qU9tBBBAIOQCGzZseH5FRcW/Qs5A/G0Cy6PR6OlgIIAAAggggAACCCCAAALFBBKJhtNMraXYOt4Pg4BemEm1fikMScmIAAIIIOA/AYas/jsTOkIAAQRCI/DUU08dWFVV9WRoAhN0LIFMNBpNQIQAAggggAACCCCAAAIIFBOIN8WaxGR5sXW8H3wBVf3vdHPrN4OflIQIIIAAAn4UYMjqx1OhJwQQQCAkAo8//vh+e+2114aQxCXmGAKquqq6uvpUkBBAAAEEEEAAAQQQQACBYgKJRP1SU/1tsXW8HwYB/Xgm1XpZGJKSEQEEEEDAfwIMWf13JnSEAAIIhEYgn89HzawrNIEJOqqAqt5QXV19MkQIIIAAAggggAACCCCAQDGBxkTsHaryy2LreD8UAudkUtkrQpGUkAgggAACvhNgyOq7I6EhBBBAIDwCzzzzzL6O42wMT2KSjiHQGo1Gj0cIAQQQQAABBBBAAAEEECgmEG+KvVtMflZsHe8HX0BN3p1OZ68OflISIoAAAgj4UYAhqx9PhZ4QQACBkAg8+eSTz5k1a9aWkMQl5hgCqrqmurr6KJAQQAABBBBAAAEEEEAAgWICjYn696vqj4ut4/3gC7gmb1uRzv46+ElJiAACCCDgRwGGrH48FXpCAAEEQiLw8MMPz66urt4akrjEHFvg7mg0+iqQEEAAAQQQQAABBBBAAIFiAvFkw4dE7AfF1vF+CARUlmSas80hSEpEBBBAAAEfCjBk9eGh0BICCCAQFoF169ZVHnLIIX1hyUvOMQUejUajL8YIAQQQQAABBBBAAAEEECgm0JiIfVxVvlNsHe8HX0BNFqfT2T8GPykJEUAAAQT8KMCQ1Y+nQk8IIIBASASWLVvmfPzjHx8MSVxiji3QFY1G54GEAAIIIIAAAggggAACCBQTiCdjnxKRi4ut4/3gC6jZ8el0W2vwk5IQAQQQQMCPAgxZ/Xgq9IQAAgiESCCfz281s9khikzUkQX6otHoLHAQQAABBBBAAAEEEEAAgWICiab6C8z0omLreD/4AubYG1qWt/0l+ElJiAACCCDgRwGGrH48FXpCAAEEQiSQz+efNLMDQxSZqKMIVFdXz1JVPj6aOwQBBBBAAAEEEEAAAQTGFIgnG74oYv8DEwJqbm06ffN6JBBAAAEEEPBCgCGrF+rURAABBBDYKZDP5+8zs8MgQcBxnHlz587tQgIBBBBAAAEEEEAAAQQQGEsgnowVPiq48JHBvEIu4EjkiFRq9d9CzkB8BBBAAAGPBEI3ZE0kTjjQdDArIq8oYl74jsB/ilqHus7VZvvcmMlkuj06pymVjcfje2tky0dM3Dea6Y9bUtnfiohNaVMunpJA45KG16prN4rIfts3GjSxpS2ptuWT3TiRqG8w1ZUisvNjV13RU1akWq+b7J5ch8BMCOTz+XYzWzQTtajhbwEze3FNTc2j/u6S7hBAAAEEEEAAAQQQQMBrgUSy4ccm9n6v+6C+9wJuRcUhK35/40Ped0IHCCCAAAJhFGDIOv5Tf9LUObOl+aYbym1A2ZiIvUNVrhaRiIjk1eSkdDq7bvzRWTndAiMMWUVUrx3onX3GqlWreidaLxaLVczZV34kKu8bfi1D1olKst4LgXw+f4OZnehFbWr6S6CiouKIOXPm8BfI/joWukEAAQQQQAABBBBAwHcC8aaG34rZUt81RkMzLmCDzkEtLTf9a8YLUxABBBBAAAERYcgqUvh/wltGuBsqRORFIlL5n/esWxx9a2Z5tqWc7p5EU/0HzfTy7T0PmuobW5pbV5dThqD1OuKQVexxcfWETCZ770TzNjYe9zKNOIUzfeHwaxmyTlSS9V4I5PP535nZm7yoTU1/CQwODh613377rfFXV3SDAAIIIIAAAggggAACfhOIJ+uvE9GT/dYX/cy8QIUT2W/58tXPzHxlKiKAAAIIIMCQVcYaQp199oLKx5+ak1SR74nIc4duGJM7zHVOK6e/kFp8euygigH5P1F5valdPdi79ydXrVq1iR8A7wRGHrIO9fOZTCr7jYl2Fm+KvU9M/nf36xiyTlSS9V4I5PP5K83svV7Upqa/BFT1xOrqav4IyF/HQjcIIIAAAggggAACCPhOIJ6M3SYiR/quMRqacYHefav2uf4X1z8744UpiAACCCCAAE+yyphD1h13SDweO0ocWSUi1YX/nYksbUllf8cdhMBkBUYdsqp1DlS6p6y69pYN49178eLF+1bM6l4upsfvfg1D1vEqss5LgY0bN37Ldd1PetkDtX0j0BSNRlO+6YZGEEAAAQQQQAABBBBAwJcC8WTsHhF5hS+bo6kZFdi8USqz2ezAjBalGAIIIIAAAtsFQv9xweMZQi1dGtunp89+P+xjSL6RSWU/w12EwGQFdhuy3i0ie4vIwSIyqCaN6XT2j+PdO5GobzDVlSIyW0QKH4/SveNjg8dzf4+3DusQKJXAM888s8xxnAtLtT/7lo+Amb2zpqbmV+XTMZ0igAACCCCAAAIIIICAFwLxROwJ0e2fOudFA9T0i0BPJpXdyy/N0AcCCCCAQPgEGLKKnrIi1XpdsaNPJGM/NJFzCutU5EfpVPaDxa7hfQRGE9h1yGqFAentIvrZofUmV27eJOeM86/wNJ6s/76IfmjbtfZjUS18l/Aphf+RISv3YDkI5HK5T4jIt8uhV3osrYCqnlNdXX1FaauwOwIIIIAAAggggAACCJS7QDwZK/yBOcO1cj/Iqff/VCaV3fYVb7wQQAABBBDwQIAh6ziGrLFYrGLfuXalib6rcEYjDVl3ezLxaXP0xJblrXeMdqanJRve6Ihtf1rRVvZunfWW668f+fsDEomj55hWnSFi7xKxV4to4anHQRF5WEQzg47zo5XLV9+/7ZOM93ztWkvuVYvE0unVTw1fOXyIvGMwd9ppx0S1ouIDKnaGiL5cRCIi9m8xyYpFvpHJ3LR+tJrD947FYrPnVOtpYvZhETtyW//WLaJ/FdGfq/X9Ip3+0+Zi9//OfcT9kJkuUJG526/5l6ldp4PyowULGjqWLVvmFttrqqbF9i/2/m73y13i6EfEda8R0eeL2OPi6gmZTPbeovs0nvgiJ9J/g4keJiJ5NTvdVD4loqcWrh3HkFUblzS8Rl33bBFNisgLCteZyEYRu9sx/Z7ZnHQmkyn842XEVynvnaam2EsGRM9Ws6Xbn/Qt3IPdYnq/OHal2z/4yxUrbs0Vcyq8v2zZMqezs/UEc/R8MTt6+H1oIt/eslFSs/aftXdVf+8fxWSRiBT9Of7PfeSeKaLzRaSyYKdqHSLO5ZvztiKbzfaM1F8iccKBpoPZ7R9vNPRzWVt77IZtPco5ZnrC9nt8UMTuM9FfONb/g+E/K9v3OEvE3r7jZ3RnfdVvL3htbOV4fh7G41fKNblc7j0i8tNS1mDvshH4VDQavbRsuqVRBBBAAAEEEEAAAQQQmHGBpUuXVvX0beid8cIU9J2Aiv09nWor/M6SFwIIIIAAAp4IMGQdx5D11FNjz41U2moRPbxwSmry7nQ6e/XwEyvRkFUbm44/Sc0t1Brrr7IKQ5grxN33/JGGYRMdsoroh9XsIVP5hYjsN8qd2S+in8ikWn841qC1cUnsGHXtVyJDT1eO9nrSVN/Z0ty6erQFpzbFXhcx+bmIvLrIT0qmwqk6a/ny6/89yrppMZ3qT+tu98u9NljxRq0YvES2DRMLr89kUtlvFKsTb4q9T0z+d2id2h9kUD8gjl09niHrkiUnHzDo9n3LRP5r2wB9tJc9ao6+o2V59taRVgwfsk7XvROPx/cWZ/MXReTcwuBy1M6GhsHygZZU9rdj3YeFrANuX8EpPobpX9XsPFO9bPvgc6whqzYmY28RkSuGDftH2vqvriNvX7E8e9fub+42ZH3MVN4lJp9TkRPH6PE+15E3r1ievXuc9X8/0LfXe1etWrWp2L3k5fu5XO50Efm9lz1Q2x8Cruv+z7x585b5oxu6QAABBBBAAAEEEEAAAT8KLFnyhgMG3KpdHh7wY5/0NAMCJmsz6WzdDFSiBAIIIIAAAiMKMGQtMmQ9++wFlY//e87FavLxgmDhL6TcwcqTWlpufHS4aCmGrPElsUZx7Tfbn1wtzJCGnuBT1XYTe82wp1qHWjGV7z7/gM3n//jHHf3De5v4kFXWDNu7sFch64CIRUX0gP/sbd1q+qbRvj90z/6lX8TWqzh3mNhR2wdZQwO0wtN3JvrWkT66OZE4br6ptmx7ynPoVejpQRH9i6j74t2eai28nxno2+udIw2Wpst0qv/3ZPcha+EpRlcH3qCi125/Yvjm2VWViWuvvbEwRBzxtXjx4n0rZnUvF9PjC082m9jSvaoqb+rp60+L6HGFi0Z7knXx6bGDKgclYyKv27750NOSKnrztvOw4/7z9PLQ/+ZxNWtMp28uPL28y2vXIevU752hXFVbf7nbQLTw1HbW1J5Vs7odT41ua8S6xdG3ZpZnW0aCGmW/Yfe17LPjCd7C06sitvf2n7nRhqwab6r/iJgWPt52+3B66MnsNSL6iIgd+5+nbof6e1Rc59RMprXw3bs7X7sNWQv+gyJatf0p9X+KSOEJ2AoRKfyBwrBBs7WrOVeYut8b9lT7jvWF7+U9aPjQXNW+tSmv/z3Oj5+e6q09qevz+fwJZnbjpC7mokAJmNkVNTU1Qx/NzwsBBBBAAAEEEEAAAQQQGEmgsfG4l2nE+Ts6CIjKDZnm7MlIIIAAAggg4JUAQ9ZRhqyLFy+eVVGxdb6ofF1U6rcd0OjDnOkesi5eeuz+Ff3OH8W0dltp+WXEkY82N2fzO26WwkeVulJ5oaoUvs+wMOwZGrS1pNqWD7+hJjFkLVzer6qft8F9vj/s6VhNJOpjpvLLnQNP1WsHemefsWrVql0+pmWPwajJL8Xkk5lM9un/9H/S8037r9zx/aEi1i6unjZ8zbaPCLZfiWnhSbcCxM2O2DtTqZsf27FPYc2++8oHTO2i/wyk93wSdDpNp/oDO9KQtX9WnzvszHvU7NR0uq11tFqJRGyhqdwgItU7hv+OY73DPoJ2xCHrkOlcuUpE3rp97/tc1XesaG7tHPY06J5nPcp3xe42ZJ3qvaONTQ1fVbMLtvf2tImeuXB+/R+Hf+xtMnnC4a4M/kZEXjW0Tu2mgd69l4wwWN99v0Ez+Y4NDnx1+McMJxKxQ03kMlFZPMx7xCHrboP6QVP9pg7u85XhT5Hv0Z/IbzZvlHcP/+jg3Yas23/M5deOVZ6XTt/w+PCfc9HKb5rI+3d74nhQRX4yODDw2V2z7PFzNe6Pn57qfT3Z6/P5/EIzWzvZ67kuUAKpaDTaFKhEhEEAAQQQQAABBBBAAIFpFdj++xD+DTmtquW5mYr8Lp3K7vhUuPIMQdcIIIAAAmUtEPoh6wRO76+OOOekUjf9eaRrpnvImkgcf5ype52IzBazhwYrIsev/MNN/9i9duFJ2yeemvNjEXn30HsjDD0nPmS1bnGdt2cyremRPoI1kYj9l6n831A5sb9XRNzYH/5wyxM7ehthiDfqk6V7PFGpclamOVsYvA69tv91YuFjhF8oIpsd0ZNSqdY1I5yBxpMNF4jYV7c5yNq+ylmnXHftdV071k6n6QTumxGXjjRkLXxPbjwZ+28R+frQRaMMNbdvqIlkwzdM7PxtcfXidKr1vxOJEw4oNmQdPpwtfI+ruLI4k8neNlKjiUT9UlMtnHVktPtw1yHr1O6dxl2/Y3ZQzd6WTrcVnu7d4xWPx44SR1YVhsyj3RvxeOwV4gx91PfQU9CjPe1deG+EJ173GLLG47H9xLEVIjr0UTRj7bfbHxrsMTQfYch61fMO3Hz27k+iF+qcfPLJz5m1V+9vd3wM9DYMu/x5B275xEjrC99lO2hSeDL0kG23kixtSWV/N9X7tlTXb9y48WWu6/JXyKUCLqN9VXVNdXV14ZMOeCGAAAIIIIAAAggggAACIwo0Nh1/strQ78x4hV3A5MpMOntW2BnIjwACCCDgnQBD1vHZ95jZZY5UfKswCBvpkukesu46GLUxPzo2kWg4zdS2f1TqnmsnMWQddXhTyL7b4HOPQdRuQ7yxvtdyiHLX7xXd9cnYXVzHGDYX9tn+va2FwdK8kQaC02k6vttm9FXDcw0fVO86FLRRn0DcbRiZV5OT0unsut0HdyN9XPD2YXNhMF943T7Qt9fZo31n56mnH//iyMDgTaL60tEGmf/P3p2Ax1lVjx8/ZyZt2drOhPWHiAICiuBSFWWRTNgLmaQFq0iBdpKiKIqKgID6ty74kx8qgj8QhCQtivoTLZ2ZQKFQMmXfkb0tqwUqBTrvtKV0y7zn/7xpUqbTLJNkJpnl+z6Pjw/NXc753HcK7Zl7b1aRdUjvzomTj/iYz/W1dhVOl3X45Yx5cxLeUbhbPVOmHD0+82jkngqJ9fWhaaadu3Z7Peo7c+At3iGRrd7duoaayZuPdDZ50lzfiW1td73Ry0pvUQgXkUvj0cSF3W2z1qqvLxB0dqmfVPMNM726q//mNe9p7lAoVDVuvDWb6Bnez83kx22xxC+G+t4Wqv/q1at36ejo4D6dQgGX1rhLg8Hgh0orZKJFAAEEEEAAAQQQQACB4RQITwpNFxPv7w54KlzAuyIpNnfh9yucgfQRQAABBEZQgCKriFcgebeXNci+3/AdNTs1FlvoHdG6xZPvImtDQ+3nXTFvnrGdxxT3sbO0v/dn4EVW/U482n5lb+P2VxwKN9SeI2JXdPZXm7M6pVMzj0nNHjersLXIu5+0u5idVeRLq8n3J0wI/T7z6Nj+8u/+eT5Nc52zt3a9vS9bHY+ctbO3e7zM4mGmcS5F1oHEnst4WxZZh/buDCS2rXd3bjl3dqHR2/kZjy78Vk+7s7vn7edzrOGGmv8V0W92vtpdu4f7Gi/rCxC3rl875svz589f4/XPsu33ywi5fI4z/TLXRUWuiUUT3xiI73C2NbMxqVTKu4OWB4ENwWBwDAwIIIAAAggggAACCCCAQG8C9ZNqLjLTXyKEgIj+JB5t/xkSCCCAAAIIjJRAxRdZe9rpt0Whov6Y3V3d+BsVOWXTr9syNauLxe5+IrNdvousPRy5mxaRB83kDz7x3xmLLXirr+JOZmy5FGeGUCjb4t7Pweyg66fYlH2nppfa06J2nV80/qlPhZbmWnDNp+lQP7B9vS9b7Jbs4a7R7EJs5g7OXIqiA4k9l/Hy9e4MJC6vbX9F1uyfq9o3Y3MX/qGvefpal1x2zmaP3dux0F47iqxbaqVSqbVm5n2xhafCBXw+347jx4/ffNR7hXOQPgIIIIAAAggggAACCGQJ1NWHfq8q3peoeSpeoO8v+1c8DwAIIIAAAgUXoMgqevwt0fY+73HYqjjXw+7MfBdZvZU/6aQv/teGtP8GFTk6+00wkZWqtkBd32yzHe6Mx+Pv9fa2DGeRtee7Iwf0Hm+1o8+7K9M/5r3L1XRa592gWzz2nog+ZCbNlu649ZZb7nX6mi1fpgPKqIfGfb0vE6d8ceeqjb7bxHSCiPRwl2fos6bi7XIOeEcNu+lRx7S13bnUmyYcrv34pjtIZVfvn/v7EkE4HN5O9d2jRd2TTbRGRPbY2vj9BHo8frgh9AcTOWtTqwHtZO0zPu++4WVvjT1MXf2yqNV23S86qnf7LefOpUCcPVZf69LDHaoDfQ222KVNkXVLvlQq9aaZdb63PJUtUFVV9fGxY8c+V9kKZI8AAggggAACCCCAAAK9CYQbQv8QkZMRQkBNpsdiidlIIIAAAgggMFICFFlzKLJ6i1NfX1NrqreKiLfTarm4elQ83v5s98IVosjqjT1z5kzfY48tDIvPfi4iB/X0ongFVzG5XG3sZT0VW0usyLpOzXdcLHbX3Vm5at3kmi9oWv9bVA7vpRC4UcSuq/KN+enNN8/3dvr2+OTDdKgf2P7el3BD6Aci8qvOeUyaV6+SsxKJRIdXxaxvqL3UxM73fpR9ZG3WuL0WMT2DRx9vbxLVy1RkfK75DFORVesmHXmMmuv9R/JuucaWXeAtwiLra5Z2j2pru/uFTb+nHLWraTohIh+VHu5/zc47l89xZp9SOi7YizuVSi02s/1yX29alquAqh4dCAS8L4vwIIAAAggggAACCCCAAAJbCYQbQveLyCHQICAqk+NzE3ORQAABBBBAYKQEKLLmWGTNuht0q+JVf0WzvgsmtsVdjb29DN4Ox1HrfSFR3zEm5u1u3WvLtnb3KL97ypw59/wn89dzKc7k68jXrXayqkRN5NWBvCO8RbsAACAASURBVOCmcv0tNyee6dVh4sRxvtHrDvGZHS9qx4ro/llF18WuT77U1xjdYw/WdCD59NS2v/cl8+eZu1VPOCG0m3+Ut1NVD/DqUmpyTCyWeLR7jlyKrN4O0Tff2uFXZvqdDLenRSQmKo+aWdpn9rrIqGVm7k7iM+8/Vj/izTEMRVYNN9R+Q8R+JyLdu1b/LSY3m8p9IrbeL/4VZvqSz5feNm1yvYgctSn/LXeydu4I3uC/S0QO7C327LUZwE7WdSI2x1TfzvVdUJO1PnGvjkbvfs3rQ5F1S7lUKvWwmX0uV0/ala+AmZ1WXV19Y/lmSGYIIIAAAggggAACCCAwFIFwQ+gVEfnwUMagb3kIqNmRsdjC9vLIhiwQQAABBEpRgCJrjkXW/nbF9Vc0y345tix85lZk3aogVHfkB3xV6XPN9NvvF6T096tX2rldux47uwxnkdU7flZ8q//mnVzrzT0cx3aceOLhQfX7Z4jqD9/flVlY06F+2Pt7X7LvXRWVGfG5ieas+1rnrE7p1EQisa47nlyKrOHJtTXiureK6HYi9p64vlPj8fZYT3f89vfee/Pmq0DfOVZ97f6m7nwR3VNE0mry/QkTQr/v6d7dAd/JmsMRMv0e4/x+0ba3Hdc5vxoUWbekSqVSt5t5X5rgQUDOCwaDv8EBAQQQQAABBBBAAAEEEOhJINxQs15ER6ODgJo7IRa7+wkkEEAAAQQQGCkBiqw5Fln73clad8S+6vd5xxt+cOBHf25ZENx0nG2iWtXv3zhmg/vB4HupP/7xsY29vCRaXx86x1S8nX/e80zH6PSR8266Z/MOu+EssnoBhBtC3jG33nG3Xt3u6nh04bd6KuDl8NLrcVOOC45Z39G5o3HjxtGpefPmre+tXzhc2yA+8wq8Wx3pnG/THGLvs0l/RVavc1ZB9S51q041X8fVYnpSp6zIlLZowruHZPOTU5E1Y32yjxvODnr4i6yhaaYyqzOOHu4+zoyvvyJr19HK15rYmbm+i30WWSdOHFM1Zt2fxGzKpvH6vn+2v3eEIuuWQo7jeMdDn9GfGz+vCIHfBIPB8yoiU5JEAAEEEEAAAQQQQACBAQlMnnzUjh1u+p0BdaJx2Qq4VVX73PLPO18u2wRJDAEEEECg6AUosuZYZN2i4NXD/YlZBZO0qR7XNre91zvl6hpCX1KRm7qKP1scF5x9zKma1sVi7bf09jZlFYa2ui92uIus9fWh402lreso2pf8KkfPnZsY0JHBXq7Zu2JF7Nx4dOHlvTn0tQb5Nh3qJzuXImtnzBt9t4npBBHxdqvOFJELRSSQeYRwZiz9FVknDrBQeNJJX/yvjrQvYaKdd2UW+rjgzAK9ilwTiya+0Zv1lCmhHdZtsH+KaNfux62LnvX17xdtezPLHP+ESaFP+U3uFJEde/qyRLih9hwRu6Kzj8lCN90x+ZZb7nUG8z5QZN1SLZlMXqqqFwzGkj5lJ3BjMBg8reyyIiEEEEAAAQQQQAABBBAYssAJDUcc5BffU0MeiAHKQqDK59/p5psXrCiLZEgCAQQQQKAkBSiy5lBknXhSaI9RaYmbyKc6V1ntro71202eN2/equ5Vz95V19cOwa3Gky13soZCoapx463ZRLt3dc36r11Xf6233az19TW1pnpr1w7ORWr+UCy2YHl3bMNdZA2HQ949nreI6MFdMcQ7Nmx7WqZX1qdF6+pDX/epHCi28aJY7L7V3T+vqw/9SFV+3vnP/RS1wuHQR8XXeV/p7tkFsnybDvXTnkuR1Zsj3BDydgR7O4O3eHp7v/orsm69u1N6fbe8u1uXvTX2MjXx7m7tfApfZK35noj+Nof11vCkmm+JqVd092+Kbusia13d0Xv6/Bvv6C4Sm8oVu++y+vyePksTJ04cVzV67Z+7j7ruqciadZyx9DWeF1Hn/bfLx10iastXpeSqzKOdKbJu+U47jvNdEen1SxRD/czRv6QEFgSDQe/ecR4EEEAAAQQQQAABBBBAYAuBuklHHqvm3g4LAp7A6pUyKvPKNFQQQAABBBAYbgGKrH0XWTUcrvms+OWart2E3vqk1eyrsdjCrl2o7y/ZlgUxe89Mv/bZCaG/dt8n2Xlk7ZMLvyiu/V5EDnq/59b3h255b6akVeQ6sY0XZBYgvarSiZNDH/e58lcRObBzPJPm1avkrJG6k7U7p/DkUJ249n+b7v3sjGueipwTiyVezHzJvftU/VVVvzQR70hXr1gW32a0nHrTTYl3vXbZRS3v52qjzorF7liWOY5XTFN/x7Uicnznr/dQCM+XaVcR+UYR/dCmqXxfi8XuunsgH95ci6z19aHPmsod3u7VjPFTanJMLJZ4NHvOHIqsEp4UahKT67v6ps3kdz7Z+NPud2vT0crtnxHVy0SlJnOOQhdZs74w4B2J/Defjfp+xnrrCZOP2tfnpn+qIt6xvV0F1s6V+E482n5llomGG2ovErFLMvO1dMclmTtQ6+tDHzGRK0VlYkb/d8ynR7fd3P5kxq9lF3fTItKq5v9R5hcbvPZd7+T/vl+0tSu3Gb3LuTfddJPXR0a6yOrd+zsuID80kylicm+Vf/TFN988/63uXL1dzBvSvmtUdG8zu2H33d79XXdxur++A/ksdLdduXLlKa7rer+X8SDwbDAY3PTvNB4EEEAAAQQQQAABBBBAIEMgPCk0XUxaQUHA+3J8PJrYGQkEEEAAAQRGUqDii6wi8oaIdBb0sh8T2U1Fxmf+el871yZNCn04vemo0X3e72NviaijYmoie2wuOm4x2dZFVq9itPVOPfHuZV2kIveZ6XhRO0JEPpAx1zKf2PHR6N1PZw4/3DtZu+buKX6vuPSKiN6zqY0d0mXVeeeqiC1Ts7rsC+u3KtiKZI/zRRHZ6/2Cm72npifHYonbstY0L6a53FPa34c61yKrV8waG7Abu+9h7Ry3j7tKcyqybr3T2BvVM31dxdZnvafeMcXe491zKz0dXV3fEPqDiZy1qVnf95T2Z9eZ7/jOO1m/kmXY+TnN+kx6n4cOEdm26/3p8TjpHnaoes29vku7+u/w/ufINoioV7j1/tdTkbVzd2r2Dt+u8TI/m4dK5+d9UxFYRf610S/heXMSr3fnNdJF1rpJtUepmfft3+5C9YXxaOLS7vjCDbVXiti3u/55nZrvuO4vE/TXt7/3v6efO44TEpH2wfSlT9kJJIPBoHdkNw8CCCCAAAIIIIAAAgggsIVA/aSai8z0l7AgICpPxucmNp06yIMAAggggMAICVBkzRHeRFb6TH60226rr+3t2F5vqPr6mmNM9S8islPvQ9vDJuLtELt6U/GqxyKreDsKH328vcnbUZhd7N1qbLXHrcNOaWu7+4Xsn41QkdULQ8Ph2nrx2TUisluf1H3E741TN+nIY9Tc2f2OI7bUfDq17ebEvT3Nlw/T/gqFubxSuRZZvbGy7gMWNZkeiyU8i62eXIqsXqeGhiM+6Ir+WUS9Qn0vjy0VlbPE5FsieoLXyEx+3BZL/CKzQz6LrN64kyaFAmlXfi8qvd7J6H0eReTrKlLr/X/nyyZ2w6qV2tTTMTGdY276puukPtbnaRP9tYr9puvz22OR1evfeQzwm2O/7qr8ot/Ppki8yjd6RuYu0U2/Vxy1q2k6ISIf7a2gmxlrLp/j3talp/tts8bzul4ajya8O387n76KrP31zeUzkN1m1apV+6fT6UWD6Uuf8hMIBALbqera8suMjBBAAAEEEEAAAQQQQGAoAvUNtX80Me80NJ5KFzCZF48lOv++igcBBBBAAIGREqDI2qe8vSUqz6j4/i+9ceNNmceL9tXNK56IL/0tMzmle4elVxRStce8o1l33/Xd25a9Pe4Adc3b9bpTb0XW7jm8I3V9VaO+KmJniNhBGbth3xC1h1zz/fEDu666q7fiby7FmXwXyjJ9wuHwdqqrTjSfnGWmn8koSnXGr65cM2FC7YLuY5V7s+19nK51cuUas3G3xOPx9/r7QA3FdKDFsZ5iGUiRdeKUL+5ctdF3m3dktYotcdOjjmlru9PbhbnVk2uR1eu4aZesnihmZ4vY57veq40i9oSo/lHSY//qWW5RbOvhGOZCvDteMfzxx9uP6npnjup6Z9IitthE/2QdHdd6n8f6STXfMOv8soJXZO3T5v0x9XwxO2xTvvaeiD5tIpe/u1KiOwR1/+7PpTdeld8NzZlzz396e596eY86dwWb2gJN+6+Kx+96ovPA7KxnoO9RLp/jzCky16WnImvnDt9R710nqieLyQMdVfLVzJ22Xe/SP0TEOxa7Zf3a0d+fP3/+Gm+O/vr29/nr6efJZHK8qqYG05c+5SdgZp+srq5+qvwyIyMEEEAAAQQQQAABBBAYikC4IXSXbPrCNQ8C18ejCQruvAcIIIAAAiMqUHFF1hHVZvKyEKirO2Jf9fsWiMgHRey59EY96tZbE2+WRXIVnkR9/ZFHmLreEbre8ciL1Pyh7LtWK5yooOknk8n3VLXr+OeCTsXgxS9wcjAYnFP8YRIhAggggAACCCCAAAIIDKdAuCHkfen8g8M5J3MVp4Cq/DQ2NzGzOKMjKgQQQACBShGgyFopK02eeRMITwo1icn1nQOaNK9eJWf1dERt3iZkoCELhEKhqlzWKNwQ+oGI/Kprwri4Y0/JZWf0kANkgE4Bx3Fe7tr9j0iFC6jqDwKBwP9UOAPpI4AAAggggAACCCCAQIbAlClTRq/b8PZ6UBDwBFT167G57X9EAwEEEEAAgZEUoMg6kvrMXXICncfD+qtuFpUaEUmJKxPj8cSDJZdIBQXsHW07avTaq8Vsdiy28I7eUt90T63vVhE5sKvNhfFo4tIKohrxVB3HuU9EDh3xQAigGASuDwaDHPtUDCtBDAgggAACCCCAAAIIFIlAQ8NRB7iSfrZIwiGMERZQ07pYrP2WEQ6D6RFAAAEEKlyAImuFvwCkPzCBuvqaM1X1DyLiN9X/bpvb/sOe7tsc2Ki0LpTAscceu/02226YZSJfEpGNZna5Tzp+EYvdtzpjTj1xcujjPrPZ3r23nb9u8qS5vhPb2u56o1CxMe7WAo7j/FNETsIGARFJBINB7lniVUAAAQQQQAABBBBAAIHNAifW19b71KKQIOAJqLkTYrG7n0ADAQQQQACBkRSgyDqS+sxdcgKhUGibcePk66a6j7g7XMhRskW/hBqeFGoUsytFdLuuaDd23rcqcp+Zjhe1I0TkA92ZmMhKn+lUvg05/GubTCavUtVvDv/MzFhsAmb2RnV19R7FFhfxIIAAAggggAACCCCAwMgJhBtqvieivx25CJi5mASqfBt2vfnm+98qppiIBQEEEECg8gQoslbempMxApUmoHWTQ4epK1eLyEH9JL/YJ77GaPSu+ysNqRjyXbly5Y9c1/15McRCDCMvEAgEtlPVtSMfCREggAACCCCAAAIIIIBAMQiEG2quEuGLucWwFiMdg6psjM1NjB7pOJgfAQQQQAABiqy8AwggUBECX/vaZ0Yte2vsYSJ2upoe9/7uVXtLVJ4R8V29OmW3JBKJdRUBUoRJplKpGWZ2XSFDe/nll2X58uWyceNGqa6ulr333lu22657k3MhZ2bsgQqY2Serq6ufGmg/2iOAAAIIIIAAAggggEB5CoQbam4X0WPLMzuyGqDAv+PRxIcH2IfmCCCAAAII5F2AImveSRkQAQQQQGAwAslksk5V44Ppm0ufBx54QN58880tmo4aNUoOPfTQzoIrT9EJnBwMBucUXVQEhAACCCCAAAIIIIAAAiMiEK6veUlU9x6RyZm0qARM7P626MLDiioogkEAAQQQqEgBiqwVuewkjQACCBSfwNtvv/3ZqqqqRwoRmbeD9cknn+xx6J133lkOP/zwQkzLmEMQUNUfBAKB/xnCEHRFAAEEEEAAAQQQQACB8hHQcEPILZ90yGRIAqo3xee2f3lIY9AZAQQQQACBPAhUTJH1/PPPf0NEds+DWUkMoapPlESgBIkAAkUhYGafLopAChTEnnvuKdtvv32vo59wwgkyZsyYAs3OsIMUuD4YDJ45yL50QwABBBBAAAEEEEAAgTISqKs7Yl/1+5aUUUqkMgQBU7mibW7iu0MYgq4IIIAAAgjkRYAia14YGQQBBBBAoJgF9tprL9lmm216DfGYY46RHXbYoZhTqMTYEsFgsLYSEydnBBBAAAEEEEAAAQQQ2FKgrqH2BBW7BRcEPAEzu6AttvAyNBBAAAEEEBhpgYopsp577rllvUtrpF8k5kcAAQTyIdDU1LTA7/cH8zFW5hivvvqqLFu2rMdht912Wzn++OPzPSXjDVHAzN6orq7eY4jD0B0BBBBAAAEEEEAAAQTKQKB+Uuj7ZvLrMkiFFPIioFPj0fa/5GUoBkEAAQQQQGAIAhVTZB2CEV0RQAABBIZJwHEc7+LUT+R7unfffVfuuusuSafTWw190EEHyUc+8pF8T8l4eRAIBALbqeraPAzFEAgggAACCCCAAAIIIFDCAuH60PWi0lTCKRB6HgVMpbZtbiKRxyEZCgEEEEAAgUEJUGQdFBudEEAAAQQKIZBMJuepakG2la5YsUKeffZZ8f7fe7zjg/fdd18KrIVYyDyNaWafrK6ufipPwzEMAggggAACCCCAAAIIlKhAuCF0r4gcVqLhE3a+BVx373j87lfyPSzjIYAAAgggMFABiqwDFaM9AggggEDBBFKp1FVm9s2CTSAia9eulY6ODhk7dmwhp2HsPAio6lcCgcDf8zAUQyCAAAIIIIAAAggggEAJC4QbaleIWHUJp0DoeRTYZvTOVTfddNPWR1XlcQ6GQgABBBBAIBcBiqy5KNEGAQQQQGBYBBzH+b4I9+wMC3YJTGJml1RXV/+oBEIlRAQQQAABBBBAAAEEECiQQH39Ubuapt8s0PAMW2ICKvJ6LJr4YImFTbgIIIAAAmUqQJE1Y2HNTFtbWw9R1Z+Y2c6u6x49Y8aM5EDW/rrrrvuY3+/3/kL4GBHZUUR8IuKKiPcfg7f7fL5Lpk+f/tJAxuypbXesInKBiByaMddGEXlLRObnOldzc/NYVb1IRCIiskvXfEtF5PKlS5dePXPmzI6hxkt/BBBAIBcBx3Emi8icXNrSpiIEYsFgsKEiMiVJBBBAAAEEEEAAAQQQ6FGgblIopCbt8CDgCZjY/W3RhRwdzeuAAAIIIFAUAhRZRaS1tXUbMztNRH4gIh/pWpknXdc9Mtcia9cYvxWRr3cVVntb4HXeLq1IJPL/VNUG8xY0Nzfvrqo3isgR/cy1UVWvEpGLIpGIN+9Wzw033LBLR0dHm4h8rpdYYt5xjb31H0z89EEAAQR6E3Ac51Mi8gRCCHQJvBIMBvdGAwEEEEAAAQQQQAABBCpXoL6+5humenXlCpB5poCJ/K0tmvgqKggggAACCBSDQEUXWWfPnv0B13XPM7MmEcm+nC/nIqu3q3TWrFm/NbNzMoqeXoHzdTN7UUQ+LiK7ZfzM29n608bGxp8N9CXoKoreJiKfzuj7roi8JiLe7tMDu3ajjur6uauqV06fPv3c7KJu127Yv4rIV0Rko5ldIyLefYijfD6fF1v37qFfNDY2/mSgsdIeAQQQGKjAihUrxvl8vpUD7Uf78hUIBALeaQvev+d4EEAAAQQQQAABBBBAoAIFwg01V4io93duPAh4ApfGo4kLoUAAAQQQQKAYBCquyJp1JPDRfewEzbnI2tzcfKyqesdbbt+1qHeIyNTGxsa3uxe5tbX1o2bW3HW0r/fL74jIcY2NjY/n+iJceeWVY7bffvu/qeqkrj7e7tRfLF269NLMI31bWlp2FpFru4qk3nHFa1X1tEgkssURnLNnz/5EOp2+U0S89i2RSGRGdyG2a2fuPBEJicjzVVVVoTPOOMM7hnjz09zcvL+qtorIFZFI5O+D3Zmba/60QwCByhBwHMf7vXOnysiWLPsTcF33sB133PH+/trxcwQQQAABBBBAAAEEEChPgfCk0Hyxzmu5eBAQET07Hm1nZzPvAgIIIIBAUQhUXJF11qxZ+7iue5+I7JqxAt7O0hdUdaWZHdz16zkVWbt2sd5kZid39XvMdd1jezpmuLW19cNm5t0h8WGvrZld19TU9LVc34Tm5ubDVfUWERknIh2qel4kErmip/5d96wu6D4GWFX/OX369CmZhdDW1tZTzWy2iGxQ1ZMjkYi3Q3bz09ra+k0z844bTpnZCU1NTQ90/zBrF+xSMzu2qalpca650A4BBBDoTSCVSj2U8XsxUBUuYGZnVVdXe18c4kEAAQQQQAABBBBAAIEKFKhvCL1mIntUYOqk3IOAmtbFYu3e34/yIIAAAgggMOIClV5kfU9E5qbT6V+ceeaZz7e0tPxORL7TtSo5FVlnz569XzqdXth1HHCHd/RwU1PTDb2tbHNz8yWqevFA5ugeq6Wl5TIROc/7ZzNb4vP5aiKRyJu9zdXS0uK19fp4zzN+vz80bdq0FRnjzRCR60RkjZmd1NTUND9zrJaWll5/3traepKZ/VlERvVV7B3xN5wAEECg5ARSqdRfzeyUkgucgAslcFUwGPxWoQZnXAQQQAABBBBAAAEEEChegfr6w8aajlpVvBES2XAL+MT9RDR699PDPS/zIYAAAggg0JNAxRVZr7vuur38fr93xO2fVfXPkUjEO3K38xlMkbW5uXmyqnr3mo4RkbfN7It97ehsbm6uVdVo1x2wW+0Q7es1bWlpiYtIXVeb2xsbG4/vp313kdRrttzn8x02ffr0lzLyHVSRteteWO+Y4YNEJKGqEzMd+aghgAACQxFIJpO/VNWLhjIGfctK4O5gMFhTVhmRDAIIIIAAAggggAACCOQkUDfpiwer+R/KqTGNKkKgY8O24+fNm0fhvSJWmyQRQACB4heouCJrX0syyCLrTFX9Sde4/e5+bWlp+aCI3CMiH+o68ndaJBL5SyFelYydqN7wy9Lp9OFnnnnmK91zDeC44NVm1tDU1OQddewVo38tIt8TkZU+ny88ffp07/hlHgQQQCAvAqlUaoZ3nHpeBmOQchBIBYPBYDkkQg4IIIAAAggggAACCCAwMIH6+tpGU2seWC9al7FAKh5N8OfDMl5gUkMAAQRKTYAia8aKDabImtWn392l119/fbXP57tLRD7pTa2qZ0cikbxf1u7dmdrS0jJbVU/35jGzBWvWrDnxnHPOWd+d8uzZsz+RTqe9Hak7e7XTSCQyo/vO1tbW1m3MbJ6IhDKPJp41a9Zhrut6O2rHi8gvGhsbuwvMpfbuEy8CCBSpQCqVOtL7PatIwyOsERBwXXfPHXfc8bURmJopEUAAAQQQQAABBBBAYAQF6ieFfme2+WqvEYyEqYtCQOXJ+NzEp4oiFoJAAAEEEEDAq/Gh8L7AIIust4nIcV2jDLjIKiJXNDY2fjff69Da2hruujN1nIisVdXTIpHInMx5vEJsa2urd9TxV0Rko5ldIyJXmdkon8/3MxFp6GrfWUzNLLyKyGOu6x47Y8aMZL5jZzwEEKhsAcdxPiwim3fdV7YG2XsCZnZidXX1rWgggAACCCCAAAIIIIBAZQmEG0LeRoXaysqabPsQiMejiXqEEEAAAQQQKBYBiqwZKzEcRVZvupaWlszCbN6KrDNnzqzaY489DvL5fOeLyGQR2UZEXFW9cvr06ed271LNfPm67ldtE5HP9fJSxlT1K96dq62trd8xM++o4PWq+uVIJMJfeBfLJ5k4ECgzgVQqlTYzX5mlRTqDFFDVCwOBwKWD7E43BBBAAAEEEEAAAQQQKFGBcEPoHRHZsUTDJ+w8C6jK/8bmJr6d52EZDgEEEEAAgUELUGTNoCvFImtWwTb7RVitqj+ePn36lT0VWLsbNzc3j1XVi0QkIiK7dP36UhG5fOnSpVfPnDmzo7W19SAz84rDu2cfLTzot4+OCCCAQC8CjuO8KCL7AISAJ2Bmf6murp6KBgIIIIAAAggggAACCFSOQF3dkR9Qv/t65WRMpv0JmNkFbbGFl/XXjp8jgAACCCAwXAIUWTOky6zImhaROX6//3vTpk17Yygv1JVXXjlm++23/5uqThKRV1W1NhKJvDqUMemLAAII9CXgOM58ETkGJQS6BJ4OBoOfQAMBBBBAAAEEEEAAAQQqRyA8qWaimHKKWuUseb+ZmsgpbdHE//XbkAYIIIAAAggMkwBF1gzoEi2y/qj7qF8z21FVDxCR8SLSfczmajM7p6mpadZg36nm5uapqtrq9VfVsyORyHWDHYt+CCCAQC4CqVTqGjP7ei5taVMZAsFgkP9mqYylJksEEEAAAQQQQAABBDoFwg2hH4jIr+BAYLOAawfH4wsfQQQBBBBAAIFiEeAvLDNWohSLrD29SLNnz/5EOp3+g4gc2vXzVWZ2SlNT07yBvnizZ8/+QDqdXiAi+4vIPFU9ybuftaWlxRv7tyIyQURGici7ItKuqhdEIpFFA52H9ggggECmQCqVusDMuIOT12KzgM/nO3j8+PH8YZp3AgEEEEAAAQQQQACBChGobwj92US4NqRC1juXNNevHb3D/Pnz1+TSljYIIIAAAggMhwBF1gzlcimyeim1trZuY2ZeUTXUleIjZnZUU1PT6lxfLDPTlpaWK1TVu1D+HRE5LhKJPDFr1qxzzMy7/8ArrmY/joh8tbGx8fZc56EdAgggkC2QSqW+ZGY3IYNAt4CZfau6uvoqRBBAAAEEEEAAAQQQQKAyBOobQk+ZyEGVkS1Z5iDwajya2CuHdjRBAAEEEEBg2AQosmZQD0eR9frrr6/2+Xx3icgnu6a+orGx8buFWPGWlpY6Efm7iGwrIt6xwQ1NTU3tuc41a9aso1zXnSMiO4jILxobG3+S8WvjRORFMzvb7/e/ZGbHmdlPRGQX7m3NVZh2CCDQm0AqlfqMmT2KEAIZArODweB0RBBAAAEEs6gtVAAAIABJREFUEEAAAQQQQKAiBDTcEHIrIlOSzFHAbo1HF56YY2OaIYAAAgggMCwCFFkzmAdZZP2diHyna5g7IpHIcapqva1edpG1647Tqwux2i0tLR8UkXtE5ENd45/Z2Nh4fS5zNTc3j1VVbzfqISLygFdE9XbBtrS0eEXbKSKyTFWPj0QiT3eP19raepKZ/VlExqjqWdzdmos0bRBAoCeBVCoVNLMkOgh0C5jZ89XV1d694zwIIIAAAggggAACCCBQ5gJ1k2s/qa79q8zTJL0BCKjoZbFo+wUD6EJTBBBAAAEECi5AkTWDeJBF1vNExDs613uedF33yBkzZvRaGLjuuuv28vv994rI7iLSoarTIpHIX/pbae/o3uuvv/4Do0aNGuO17ejocPqax2vTw67ZgRRZz1fVX3l3rfp8vpOmT5++4Nprrx0/atQobyfsp0Xk9sbGxuMz425tbd3Ndd2Fqrqfqs6KRCKR/vLi5wgggEBvAo7jvCkiuyKEQLdAIBDwvgDk3QHOgwACCCCAAAIIIIAAAmUsEJ5Uc7qY3lDGKZLaQAVUIvG5iVkD7UZ7BBBAAAEECilAkTVDdzBF1ubm5smq+ldv96aIrOi69/TJ3hatubn5WFX1juDdXkRSZnZCU1PTA/0t8mCOGc4q6HpT5FRkbWlpmeAVUUVkJzP7fWNj43e83blZMWx1zHHWz7cqwvaXIz9HAAEEMgUcx5kvIseggkC3gKoeFQgEvCP3eRBAAAEEEEAAAQQQQKCMBcL1octFpSDXa5UxW3mn5trB8fjCR8o7SbJDAAEEECg1AYqsGSs2mCJr1pG83l0R5zU2Nl7e24vQ3Nx8iape3PXzfne+do/j7WRtbW31Cp/dBYd5kUjkxL6OJs4q6OZ0J2tra+s2ZuYVgSeKyGK/33/UtGnT3vDioMhaah9v4kWgtAUcx/m1iHy/tLMg+nwKqOqFgUDg0nyOyVgIIIAAAggggAACCCBQfALh+prHRNXbBMCDQKfA+rWjd5g/f/4aOBBAAAEEECgmAYqsGasxmCKrV/ycNWvWTWZ2ctdQWxQmMxe7ubl5f1X1dmbt2fXrW+0G7evlaGlp+Z6IeEUHn4isUdUvRyKRW3vqk1Us9Zo80rXLdnVfc7S2tp5pZld5bcws0tTUdGN3e44LLqaPLrEgUP4CjuOcISKzyz9TMhyAwJxgMNj979sBdKMpAggggAACCCCAAAIIlIpAff1hY01HrSqVeIlzWARejUcTew3LTEyCAAIIIIDAAAQosmZgDabI6nWfNWvWYa7rxkUk2DXcPWZ2SlNT07Lu4VtbWz9qZn8XkYO6fu1tv99/9LRp057KXK/W1tZTzax7J+xbqhqORCKvem1mz579gXQ6vUBE9u/q44jI95YuXXrjzJkzO7rHaWlp2VlErhWRhq6C7EZVPTsSiVzX17vR2tr6YTPz7lz1/n/umjVrTjnnnHPWZ/ZpaWnxcpgiIstU9fhIJPJ0Ro4nmdmfu45O7nNH7wDeUZoigECFCjiO8ykReaJC0yftngVeCwaD3V9UwggBBBBAAAEEEEAAAQTKUCA8qWaimPa4qaAM0yWlnATs1nh04Yk5NaURAggggAACwyhAkTUDe7BF1q7drL81s3O6ipreqF5h83UzW9JVFPX+Utjbgdr5MzP7XlNTU+eO0cynpaVlhoh0F0OX+3y+w6ZPn/5Sd5vm5uaJqvo3ERmX0e9dEXlBVb2i7gFmtoeIjOr6uauqV06fPv3cvo4W7h6rpaXlSyJygao2ZRZQu38+a9aso1zX9Y4T9uZ/0czO9vv9L6XT6cNU9TIR2UVEXlXV2u7i8DC+z0yFAAJlJDBz5kzfd77znXQZpUQqeRDo6OjYfeedd/5PHoZiCAQQQAABBBBAAAEEEChCgXBD6L9F5MIiDI2QRkhARS+LRdsvGKHpmRYBBBBAAIFeBSiyZtAMtsjqDTFz5syqD33oQz83s++KyDZ9vHPrVHXm9OnT/6enomd/RVZv3NbW1s+Z2Z8ydrT2Np031+/+/e9//zhzp+tQPw/Nzc1nq6q327a7kJs5pLe79quNjY3e/bE8CCCAwJAEHMfxdvt3nwAwpLHoXDYCDcFgMFY22ZAIAggggAACCCCAAAIIbCFQ11Bzn4oeCgsCmwVUIvG5iVmIIIAAAgggUGwCFFkzVmQoRdbuYWbNmrWP67o/FJHjRGS3rt2rroi8KSK3+3y+SzJ3pma/EFlF1idd1z1yxowZyex2XlF3zz339I7J8HbPfkZExne16d5BO8fv918+bdq0Nwrx0rW0tHj/sfsbEfGO8/SKyt5u2nZVvSASiSwqxJyMiQAClSfgOI53BPnUysucjHsTMLNLqqurf4QQAggggAACCCCAAAIIlJ/Ascceu/2YbTd4f8fEg8D7Aq4dHI8vfAQSBBBAAAEEik2AImuRrUhzc/NMVf1JV1jzIpHIibkc81tkaRAOAgggkBeBVCp1gZldmpfBGKQsBMxsfnV1tfdFJh4EEEAAAQQQQAABBBAoM4G6SbVHqdmdZZYW6QxRYP3a0TvMnz9/zRCHoTsCCCCAAAJ5F6DImnfSwQ/Y3Nw8VlUXiMjnRMTb/XpeY2OjdywvDwIIIFCRAitXrjzedd15FZk8SfcmkAoGg0F4EEAAAQQQQAABBBBAoPwE6upDP1GVmeWXGRkNQeDVeDSx1xD60xUBBBBAAIGCCVBkLRjtwAdubW09ycy8ozG3FZHFfr//qEId9zvw6OiBAAIIDL/A22+/vXtVVVVBjj0f/myYMV8CPp9vv/Hjx7+Qr/EYBwEEEEAAAQQQQAABBIpDIDypdoGYHVkc0RBFcQjYrfHoQu/KNB4EEEAAAQSKToAia5EsybXXXjt+1KhRd3TtYt1oZpGmpqYbiyQ8wkAAAQRGTMBxnLdFZKcRC4CJi1EgEgwGZxVjYMSEAAIIIIAAAggggAACgxMITQ9tM9aR1SJSNbgR6FWOAip6WSzafkE55kZOCCCAAAKlL0CRtYjWsLW19aNm9gcRmR+JRH7FXaxFtDiEggACIybgOI53jDrfZB6xFSjKiW8IBoPTijIygkIAAQQQQAABBBBAAIFBCdRNCoXUpH1QnelUxgI6NR5t/0sZJ0hqCCCAAAIlLECRtYQXj9ARQACBShBwHMe7m/q7lZArOeYmYGavVVdX75lba1ohgAACCCCAAAIIIIBAKQjUNYQuVJH/LoVYiXEYBVz5WDyeWDSMMzIVAggggAACOQtQZM2ZioYIIIAAAiMh4DhORERaRmJu5ixeAb/fv/+4ceOWFG+ERIYAAggggAACCCCAAAIDEQjXh24VlYkD6UPbshdYE48mdij7LEkQAQQQQKBkBSiyluzSETgCCCBQGQKpVOozZvZoZWRLlrkKqOqZgUDg+lzb0w4BBBBAAAEEEEAAAQSKV2DKlI+PXrdh5xUiQkGteJdp2CNTkXti0cQRwz4xEyKAAAIIIJCjAEXWHKFohgACCCAwMgKPPvroqH322WfDyMzOrMUqoKp/CQQCU4s1PuJCAAEEEEAAAQQQQACB3AXq6488wtRdmHsPWlaCgKlc0TY3wfVBlbDY5IgAAgiUqABF1hJdOMJGAAEEKkkgmUw+p6ofq6ScybVvATP7T3V19e44IYAAAggggAACCCCAQOkL1E+qvcDMLi39TMggnwImOq0t2n5DPsdkLAQQQAABBPIpQJE1n5qMhQACCCBQEIFUKvVXMzulIIMzaCkLTAgGg0+UcgLEjgACCCCAAAIIIIAAAiL1DaE5JjIZCwS2EHD1wHi8/VlUEEAAAQQQKFYBiqzFujLEhQACCCCwWSCVSl1kZr+EBIFMATP7dnV19f+iggACCCCAAAIIIIAAAqUrEAqFqsaOlzdFZMfSzYLICyCwPh5NbFOAcRkSAQQQQACBvAlQZM0bJQMhgAACCBRKYOXKlSe6rttWqPEZtzQFzOzv1dXVXynN6IkaAQQQQAABBBBAAAEEPIG6utDh6pd70EAgS+CBeDRxKCoIIIAAAggUswBF1mJeHWJDAAEEEOgUWL169S4dHR3L4UAgS+DtQCCwq6oaMggggAACCCCAAAIIIFCaAuGG0HkicllpRk/UhRJQkati0cS3CjU+4yKAAAIIIJAPAYqs+VBkDAQQQACBggs4jvOyiOxV8ImYoKQEzOyL1dXV95ZU0ASLAAIIIIAAAggggAACmwXCDaF/iMjJkCCQKeCa23RL7O4WVBBAAAEEEChmAYqsxbw6xIYAAgggsFkgmUz+VVVPgQSBTAFVvTAQCFyKCgIIIIAAAggggAACCJSkgIYbQq+JyAdKMnqCLpiA+fRTbTe3P1mwCRgYAQQQQACBPAhQZM0DIkMggAACCBRewHGc74jI7wo/EzOUmEA8GAzWl1jMhIsAAggggAACCCCAAALefayTaw5RV+8HA4EsgXQ8mqhCBQEEEEAAgWIXoMha7CtEfAgggAACnQIrV678guu6D8CBQJaAs3Hjxj132WWXd5FBAAEEEEAAAQQQQACB0hIIN9R8T0R/W1pRE23BBVQeic9NHFzweZgAAQQQQACBIQpQZB0iIN0RQAABBIZHwMw0lUq5wzMbs5SSgM/nmzh+/PjbSilmYkUAAQQQQAABBBBAAAGRcEMoJiJhLBDIErg2Hk2chQoCCCCAAALFLkCRtdhXiPgQQAABBDYLpFKpB83s85AgkCVweTAYPBcVBBBAAAEEEEAAAQQQKB2B40764n+NTvtfEpFtSydqIh0OATX7Wiy28LrhmIs5EEAAAQQQGIoARdah6NEXAQQQQGBYBRzHuUJEzhnWSZmsFASeDQaDB5ZCoMSIAAIIIIAAAggggAACmwTCk2pOF9Mb8EAgW0DNnRCL3f0EMggggAACCBS7AEXWYl8h4kMAAQQQ2CyQTCZPVdUbIUEgW8Dv9x8xbty4e5BBAAEEEEAAAQQQQACB0hAITwrNEpNppREtUQ6jwNp4NLHdMM7HVAgggAACCAxagCLroOnoiAACCCAw3ALLly/fZ/To0S8O97zMVxICvwgGgz8uiUgJEgEEEEAAAQQQQACBCheYOHHimKrRa72jgj9Q4RSkv7XAgng0cTQwCCCAAAIIlIIARdZSWCViRAABBBDYLJBKpd4ys50hQSBL4OFgMMh9vbwWCCCAAAIIIIAAAgiUgEBdQ+0JKnZLCYRKiMMtYPrzeKz9/w33tMyHAAIIIIDAYAQosg5GjT4IIIAAAiMm4DhOXETqRiwAJi5aAVX9TCAQeLxoAyQwBBBAAAEEEEAAAQQQ6BQIN9T+VsS+BwcC2QJqMjEWS9yGDAIIIIAAAqUgQJG1FFaJGBFAAAEENgs4jvMjEfk5JAhs9Ydx1YsCgcCvkEEAAQQQQAABBBBAAIHiFgg3hJ4SkYOKO0qiGwmBjg3bjp83b96qkZibORFAAAEEEBioAEXWgYrRHgEEEEBgRAVSqdTRZnbHiAbB5MUq0B4MBo8s1uCICwEEEEAAAQQQQAABBETC4dAXxCcPYIFADwLPxqOJA5FBAAEEEECgVAQospbKShEnAggggECnwNtvvz22qqqKb7XyPvQo4Pf7Pzpu3LjF8CCAAAIIIIAAAggggEBxCtTVh36kyulExbk6IxuViV7XFm3/2shGwewIIIAAAgjkLkCRNXcrWiKAAAIIFIlAMpl8VlUPKJJwCKO4BM4JBoO/L66QiAYBBBBAAAEEEEAAAQS6BcL1oYSo1CCCwFYCKpH43MQsZBBAAAEEECgVAYqspbJSxIkAAgggsFkglUo1m1kjJAj0INAWDAbDyCCAAAIIIIAAAggggEDxCUyefNR+HW6ak2eKb2mKIqK0r2P/W2++d0lRBEMQCCCAAAII5CBAkTUHJJoggAACCBSXQCqV+pqZXVtcURFNkQhsGDNmzD7bbbfd60USD2EggAACCCCAAAIIIIBAl0B4Us23xfRKQBDoQeCdeDSxMzIIIIAAAgiUkgBF1lJaLWJFAAEEEOgUcBznkyLyLzgQ6EWgKRgMtqCDAAIIIIAAAggggAACxSUQrg/dKioTiysqoikGAROLtUUXNhRDLMSAAAIIIIBArgIUWXOVoh0CCCCAQFEJJJPJtaq6TVEFRTBFIWBm/1ddXX1KUQRDEAgggAACCCCAAAIIINApUF8f+oipvAAHAr0IXBiPJi5FBwEEEEAAgVISoMhaSqtFrAgggAACmwUcx2kXkRAkCPQg4Pj9/n3HjRu3Ah0EEEAAAQQQQAABBBAoDgGOCi6OdSjWKFyxI26JLrynWOMjLgQQQAABBHoSoMjKe4EAAgggUJICjuP8WER+VpLBE/RwCEwPBoOzh2Mi5kAAAQQQQAABBBBAAIH+BTgquH+jSm6xzeidq2666aZ0JRuQOwIIIIBA6QlQZC29NSNiBBBAAAERSSaTh6nqvWAg0IvAP4LB4BR0EEAAAQQQQAABBBBAYOQFOCp45NegyCN4KB5NfKHIYyQ8BBBAAAEEthKgyMpLgQACCCBQsgKO46wTkTElmwCBF0zAzLx3Y//q6uqlBZuEgRFAAAEEEEAAAQQQQCAnAY4Kzompghvp5fFo+7kVDEDqCCCAAAIlKkCRtUQXjrARQAABBDp3s96qqhOxQKAnATM7u7q6+mp0EEAAAQQQQAABBBBAYGQFOCp4ZP2LfXYTq2+LLowXe5zEhwACCCCAQLYARVbeCQQQQACBkhVYsWLFeT6f77KSTYDACypgZvOqq6tPKOgkDI4AAggggAACCCCAAAJ9CnBUMC9IfwLr147eYf78+Wv6a8fPEUAAAQQQKDYBiqzFtiLEgwACCCCQs0AqlfqsmT2ScwcaVpxAOp0+YKeddnq+4hInYQQQQAABBBBAAAEEikSAo4KLZCGKN4z74tHE4cUbHpEhgAACCCDQuwBFVt4OBBBAAIGSFkilUkkzC5Z0EgRfMAEzu6C6uprdzgUTZmAEEEAAAQQQQAABBPoW4Khg3pC+BFTlp7G5iZkoIYAAAgggUIoCFFlLcdWIGQEEEEBgs0AqlfqHmZ0MCQK9CNwdDAZr0EEAAQQQQAABBBBAAIHhF+Co4OE3L7UZ1Xw1sdhdd5da3MSLAAIIIICAJ0CRlfcAAQQQQKCkBZLJ5Nmq+r8lnQTBF1Sgo6PjczvvvPOjBZ2EwRFAAAEEEEAAAQQQQGArgbr62nNV7TfQINCLwPrVK2WHRCLRgRACCCCAAAKlKECRtRRXjZgRQAABBDYLpFKpCWb2GCQI9Cbguu5Pd9xxR46f4hVBAAEEEEAAAQQQQGCYBcL1oXtEhfs2h9m9hKa7JR5N1JVQvISKAAIIIIDAFgIUWXkhEEAAAQRKXsBxnDdEZPeST4QECiKgqo8GAoHPFWRwBkUAAQQQQAABBBBAAIEeBeomhw5XV+6BB4HeBMz0+22x9t8ihAACCCCAQKkKUGQt1ZUjbgQQQACBzQKO4/xJRE6DBIE+BGqCwSD3/PCKIIAAAggggAACCCAwTAL1k2p+Y6bnDtN0TFOKAq4cEo8nHizF0IkZAQQQQAABT4AiK+8BAggggEDJC6RSqbPM7A8lnwgJFExAVS8LBAIXFGwCBkYAAQQQQAABBBBAAIHNAhMnThxTNWbdc2K2NywI9CKwPB5N7IYOAggggAACpSxAkbWUV4/YEUAAAQQ6BRzH+aSI/AsOBHoTUNXnA4HAAQghgAACCCCAAAIIIIBA4QXqGkJfUZG/FX4mZihdAftLPLpwaunGT+QIIIAAAgiwk5V3AAEEEECgTAQcx3lRRPYpk3RIowACZnZidXX1rQUYmiERQAABBBBAAAEEEEAgQyDcEPIKrF8BBYHeBEzkW23RxFUIIYAAAgggUMoC7GQt5dUjdgQQQACBzQKO47SKyHRIEOhDoDkYDM5ACAEEEEAAAQQQQAABBAoncOKJh+/tq6p6TkTGFG4WRi51ATV3Qix29xOlngfxI4AAAghUtgBF1spef7JHAAEEykYgmUx+TVWvLZuESKQQAs6oUaMO2GGHHd4sxOCMiQACCCCAAAIIIIAAAiJ19bXnqtpvsECgD4HF8WjiowghgAACCCBQ6gIUWUt9BYkfAQQQQKBTYPXq1Qd2dHQ8DQcCfQmY2dnV1dVXo4QAAggggAACCCCAAAKFEQjXh+4RlcMLMzqjloeAtsaj7Y3lkQtZIIAAAghUsgBF1kpefXJHAAEEykzAcZxnReSAMkuLdPIrsCAYDB6d3yEZDQEEEEAAAQQQQAABBDyBusmhw9WVe9BAoB+BM+PRxPUoIYAAAgggUOoCFFlLfQWJHwEEEEBgs4DjON4f0pogQaAvAZ/Pd8j48eMfRAkBBBBAAAEEEEAAAQTyK1A/qeY3ZnpufkdltHITUNOPxmLti8stL/JBAAEEEKg8AYqslbfmZIwAAgiUrYDjOGeIyOyyTZDE8iKgqpcFAoEL8jIYgyCAAAIIIIAAAggggECnQDgc3k58q73ThT4MCQK9CZjY/W3RhYchhAACCCCAQDkIUGQth1UkBwQQQACBToEVK1bs4ff7XzKz0ZAg0IfAS4FA4ABV3YASAggggAACCCCAAAII5EegrqH2DBXjS6/54SznUS6JRxM/KucEyQ0BBBBAoHIEKLJWzlqTKQIIIFARAslkcp6qHl8RyZLkoAV8Pt9Xx48f/7dBD0BHBBBAAAEEEEAAAQQQ2EIg3BCKeRtaYUGgLwFTPbptbvsClBBAAAEEECgHAYqs5bCK5IAAAgggsFkglUqdZ2aXQYJAXwKqelMgEPgySggggAACCCCAAAIIIDB0gXD4yAnicx8b+kiMUOYC//7MpxN7z5wpbpnnSXoIIIAAAhUiQJG1QhaaNBFAAIFKEUilUhPMjD/cV8qCDz7PtN/vP2DcuHFLBj8EPRFAAAEEEEAAAQQQQMATqJ9U+0szuwgNBPoRmBWPJiIoIYAAAgggUC4CFFnLZSXJAwEEEEBgs4DjOF6RdQIkCPQloKoXBQKBX6GEAAIIIIAAAggggAACgxeYMuXjo9dt3PkZMdl38KPQsxIETHRaW7T9hkrIlRwRQAABBCpDgCJrZawzWSKAAAIVJZBMJi9T1fMqKmmSHbCAqj4SCAQOHnBHOiCAAAIIIIAAAggggMBmgXBD7akidiMkCPQjkPaJu1c0evdrSCGAAAIIIFAuAhRZy2UlyQMBBBBAYLPAypUrj3dddx4kCPQnoKrHBQKB+f214+cIIIAAAggggAACCCDQs0B9Q2iOiUzGB4G+BEzkzrZo4hiUEEAAAQQQKCcBiqzltJrkggACCCDQKfDss8+O3n333V8SkT0gQaAvAVW9NhAInIUSAggggAACCCCAAAIIDFygoeGIg1zxPTXwnvSoPAH7YTy68JeVlzcZI4AAAgiUswBF1nJeXXJDAAEEKljAcZzZInJGBROQeg4Cqvp2VVXVQTvssMPyHJrTBAEEEEAAAQQQQAABBDIEwvW1PxO1H4OCQL8CrhwSjyce7LcdDRBAAAEEECghAYqsJbRYhIoAAgggkLuA4zhegdUrtPIg0KeAqp4fCAR+DRMCCCCAAAIIIIAAAggMSEDDDaFnReRjA+pF40oUeD4eTRxQiYmTMwIIIIBAeQtQZC3v9SU7BBBAoGIFVqxYsYff73/JzEZXLAKJ5yrwVCAQ+LSqurl2oB0CCCCAAAIIIIAAApUuUF9fM8VU/17pDuSfi4BdHY8uPDuXlrRBAAEEEECglAQospbSahErAggggMCABJLJ5DxVPX5AnWhcqQLTgsHgDZWaPHkjgAACCCCAAAIIIDBQgfqG0BwTmTzQfrSvPAETmdIWTfyj8jInYwQQQACBchegyFruK0x+CCCAQAULpFKp88zssgomIPXcBe4MBoPH5N6clggggAACCCCAAAIIVK5AfX3tYaZ2b+UKkHnuArqqyufb++abF6zIvQ8tEUAAAQQQKA0BiqylsU5EiQACCCAwCIFUKjXBzB4bRFe6VKCAz+ebOH78+NsqMHVSRgABBBBAAAEEEEBgQALhhtA1IvL1AXWicWUKqETjcxOTKjN5skYAAQQQKHcBiqzlvsLkhwACCFS4gOM4XpF1QoUzkH4OAmb2l+rq6qk5NKUJAggggAACCCCAAAIVK1BXd8S+6td/ieh2FYtA4rkLqJ0Tn7vw97l3oCUCCCCAAAKlI0CRtXTWikgRQAABBAYhkEwmL1PV8wbRlS4VKKCqnwsEAo9WYOqkjAACCCCAAAIIIIBATgLh+tqfidqPc2pMowoXUNevut/cuXe9VOEQpI8AAgggUKYCFFnLdGFJCwEEEEBgk8DKlSuPd113Hh4I5CLg8/kuHz9+/Lm5tKUNAggggAACCCCAAAKVJjBx4sRxVaPXPikiH6603Ml3EAIqbfG5ifAgetIFAQQQQACBkhCgyFoSy0SQCCCAAAKDFXj22WdH77777t63ZvcY7Bj0qxwBVX3HzD4XDAZfrZysyRQBBBBAAAEEEEAAgdwE6upD31IVjn7NjYtWomfHo+1XA4EAAggggEC5ClBkLdeVJS8EEEAAgc0CjuPMFpEzIEEgFwFV/WEgEPhlLm1pgwACCCCAAAIIIIBAJQmEG2oeEtGDKylnch20wEa/yn5z5yb4AuugCemIAAIIIFDsAhRZi32FiA8BBBBAYMgCyWTyVFW9ccgDMUClCDwXCAQ+r6rvVkrC5IkAAggggAACCCCAQH8C9fU1U0z17/214+cIdAqoRONzE5PQQAABBBBAoJwFKLKW8+qSGwIIIIBAp0AymRzv8/kWm9mukCCQi4Cqfj0QCPwxl7a0QQABBBBAAAEEEECgEgTCDaGYiHC/ZiUsdh5y9P5MFZvbzp+p8mDJEAgggAACxStAkbV414bIEEAAAQTyKOA4TrOINOZxSIYqb4GFwWAwVN4pkh0CCCCAAAIIIIAAArmPssUEAAAgAElEQVQJhCfX1ohridxa06rSBcxknV/d/aLRu1+rdAvyRwABBBAobwGKrOW9vmSHAAIIINAl4DjOSSLyT0AQyFXgnXfeOHPffQ+8Ptf2tEMAAQQQQAABBBBAoFwFwvWh60WlqVzzI688C6jNic9deHKeR2U4BBBAAAEEik6AImvRLQkBIYAAAggUQuCFF14Ys9NOOy0WkQ8VYnzGLB+B1e8mly5a9NDLb694Y/3UU84/vnwyIxMEEEAAAQQQQAABBAYucOKk2s/4zB4deE96VKyAyoz43IR3mhQPAggggAACZS1AkbWsl5fkEEAAAQQyBVKp1FVm9k1UEOhJIOm8uXjRogffXOH859MiMs5ro6oTTz/1otsQQwABBBBAAAEEEECgUgXC9TXXiurXKjV/8h6wwLuj/On95sy55z8D7kkHBBBAAAEESkyAImuJLRjhIoAAAggMXiCZTJ6gqrcMfgR6lqPAm8tfeWrxC4+uXLXqncO9umpWjnPOmHoxx1yV48KTEwIIIIAAAggggEC/Auxi7ZeIBtkCpn+Px9q/AgwCCCCAAAKVIECRtRJWmRwRQAABBDYLpFKpRWa2PyQIvPb6okdeePGxjjXvrTqkLw0TPWba1IvuRAwBBBBAAAEEEEAAgUoTYBdrpa14HvJVicTnJmblYSSGQAABBBBAoOgFKLIW/RIRIAIIIIBAPgUcx/mNiJybzzEZq7QEXnzlyftfeumJ0Rs2rP1sLpGbyd+nnXYx38TOBYs2CCCAAAIIIIAAAmUjwC7WslnKYUvERFaO8m3Y7+ab739r2CZlIgQQQAABBEZQgCLrCOIzNQIIIIDA8AukUqkjzWzB8M/MjCMp4Lrp9AsvPnrfK/9+JrBx44ZPDDSWtJuujZz+48RA+9EeAQQQQAABBBBAAIFSFWAXa6mu3AjGbfrXeKz91BGMgKkRQAABBBAYVgGKrMPKzWQIIIAAAsUg4DjOv0Tkk8UQCzEUVmDDhrWp55c8/K83Xl+8e9pN7zeE2W48Y+rFpw2hP10RQAABBBBAAAEEECgZAXaxlsxSFVWgqnJ6bG7iz0UVFMEggAACCCBQQAGKrAXEZWgEEEAAgeIUSKVSl5jZxcUZHVHlQ+Ddd1PLFi95ePGy5S9/RMw+mI8xTd0vTjv1R/fmYyzGQAABBBBAAAEEEECgmAXYxVrMq1O0sb2zzegx+9900+3Joo2QwBBAAAEEEMizAEXWPIMyHAIIIIBA8QusWLHiUJ/Pd1/xR0qEAxVwVr714qJFD73+TvL1T4hJ9UD799VeTWafftrF0/M5JmMhgAACCCCAAAIIIFBsAuxiLbYVKY14TK2lbe7CptKIligRQAABBBDIjwBF1vw4MgoCCCCAQIkJJJPJB1X18yUWNuH2IvDOO689/fySh5Kp1NuHiMjogkH55AtnfPXihwo2PgMjgAACCCCAAAIIIDDCAuxiHeEFKNHp1bQhFmuPlWj4hI0AAggggMCgBCiyDoqNTggggAACpS7gOM6PReRnpZ5Hpcf/+rIljy154bF1a9akDhsmi+Yzpl48Y5jmYhoEEEAAAQQQQAABBIZVgF2sw8pdTpMtikcTHyunhMgFAQQQQACBXAQosuaiRBsEEEAAgbITSKVSE8zssbJLrEISenXp0w+88OITvnXr1gz7bmS/6GenTr2Id6dC3jXSRAABBBBAAAEEKkmgrqH2jyp2ZiXlTK55Ebg0Hk1cmJeRGAQBBBBAAIESEqDIWkKLRagIIIAAAvkVcBwnISI1+R2V0QolYGbywouP3fPyq0/tsHHj+k8Xap7+xjWR1mlTL27srx0/RwABBBBAAAEEEECglATqJtccoq7eX0oxE2txCJjPDm27eeEDxRENUSCAAAIIIDB8AhRZh8+amRBAAAEEikwgmUyer6r/U2RhEU6WwIYN69cseeGRR5a+sWiXdMfGA4oBKO2mayOn/9gr0vMggAACCCCAAAIIIFAWAuFJoT+JyWllkQxJDJuAitwTiyaOGLYJmQgBBBBAAIEiEqDIWkSLQSgIIIAAAsMrsGLFigN8Pt+zwzsrs+UqsHbd6uXPL374uf/856UPu256r1z7DUc7VfnH6adePGU45mIOBBBAAAEEEEAAAQQKLRCefOSR4roLCj0P45elwPnxaOLXZZkZSSGAAAIIINCPAEVWXhEEEEAAgYoWSCaTt6nqcRWNUGTJr1r1ziuLXnj4lbeWLz3QxHYpsvDeD0d99WecemG8aOMjMAQQQAABBBBAAAEEchQIN4T+ISIn59icZgh0C6Qt7X6sre3uFyBBAAEEEECgEgUoslbiqpMzAggggMBmgWQy+U1VvQqSkRd4Z8Wy5xYteegtx3nzYBHZbuQj6jsCM5k/7bSLKdAX+0IRHwIIIIAAAggggECfAvX1tSeaWhtMCAxUwERubosmThpoP9ojgAACCCBQLgIUWctlJckDAQQQQGBQAqtWrdrJdd1nzGzXQQ1ApyELvLn8lccXL3n43VWrkyV3j4+Knnb61ItuHDICAyCAAAIIIIAAAgggMEIC4YbaW0TshBGanmlLWEBNpsdiidklnAKhI4AAAgggMCQBiqxD4qMzAggggEA5CDiOc6WIfLsccimlHP699PmHXnz58fR77606tJTizor1gTOmXlzK8ZcwPaEjgAACCCCAAAIIDFWgriH0JRW5aajj0L8iBZb7VT46d24iVZHZkzQCCCCAAAIiQpGV1wABBBBAoOIFVq1adXg6nb6n4iGGCeCll/91z4sv/2vbDRvWfnaYpizsNKbfOOO0i64p7CSMjgACCCCAAAIIIIBA/gXCDaF2EQnlf2RGLHsBsz/GYwu/XvZ5kiACCCCAAAJ9CFBk5fVAAAEEEEBARBzHuUNEjgajMAKum163+IVHHnz138/s1NGx8cDCzDJCo6o8s3bshs9/PTzzvRGKgGkRQAABBBBAAAEEEBiwQP2k0Glm8qcBd6QDAiJioie2RdtvBQMBBBBAAIFKFqDIWsmrT+4IIIAAApsFVqxYcabP5/sjJPkVWLfuvRWLX3j4ydeXLdnTTac/kt/Ri2c0Vb3g9FMvuqx4IiISBBBAAAEEEEAAAQT6Fgg3hB4QkS/ghMAgBJ6JRxMHDaIfXRBAAAEEECgrAYqsZbWcJIMAAgggMFiBZDI5XlWfEZE9BjsG/d4XePddZ+nzix96cfnyVz9mYv9V9jYmS6t8dvCpp/5wednnSoIIIIAAAggggAACJS9w2VU/+f3d8xd+q+QTIYERErBfxqMLfzhCkzMtAggggAACRSNAkbVoloJAEEAAAQRGWsBxnN+IyLkjHUcpz59a+dai559/cNk7yTe8+1bHlXIuA41dRX55+tSL+YuGgcLRHgEEEEAAAQQQQGBYBR56/s4dO3zugtTbztrb5962zSsvvPKpYQ2AyUpfwLWD4/GFj5R+ImSAAAIIIIDA0AQosg7Nj94IIIAAAmUksHLlys+7rvtgGaU0bKm89da/n1y05OHUylXvHCEilfrfF2vEb18445QfejuieRBAAAEEEEAAAQQQKEqB+xfP/38i+tPu4N549fV7bv3nLbu9s/ydfYsyYIIqLgGTtngsES6uoIgGAQQQQACBkRGo1L8EHRltZkUAAQQQKHqBVCp1i5mdUPSBFkmAr7+x+OElLz6+cc2a1GFFEtKIhqGi158+9aIzRzQIJkcAAQQQQAABBBBAoBeB+567/UDx610quvMWTczeW/Lckodv/fstH1u7du2uACLQq4DaGfG5C/+EEAIIIIAAAghU7k4T1h4BBBBAAIEeBRzHmSYis+DpW+ClV5667+VX/jVq3bo1B2O1pYBrdvT00364ABcEEEAAAQQQQAABBIpN4P5F8/8gqmf1Fpebdpc9/uDjL9wRve0QER1dbPETz4gLvNixYdsD582bt37EIyEABBBAAAEEikCAnaxFsAiEgAACCCBQPAJmtu3KlSufMbO9iyeq4ojEzNJLXnzsnpdffbK6Y+OGTxRHVMUXharETj/14obii4yIEEAAAQQQQAABBCpZ4N7nbj/G5/fNz8Vg/foNi++/6563H2x/8PBc2tOmYgQuiUcTP6qYbEkUAQQQQACBfgQosvKKIIAAAgggkCWQTCZ/pao/AGaTwMaN61OLljz8+GuvP79HOp3eD5f+BVxXT51++kV/7b8lLRBAAAEEEEAAAQQQGB6B+5bcEVWT+oHMtmb1u4/f2bag47knnuEEm4HAlWlbNf8nY7EFT5VpeqSFAAIIIIDAgAUosg6YjA4IIIAAAuUukEqlJpjZY+WeZ3/5vffe6jcWLXlo0X/efHk/101/sL/2/DxDwOShM067+AuYIIAAAggggAACCCBQDAL3L77jDBGZPdhY3ln+9gO333z7Dktf/vdBgx2DfiUv8M94NPGlks+CBBBAAAEEEMijAEXWPGL+f/buBLrK+tr7+N7nhEHrUO3VVu1tva0ScLa0KokDYALigMN95WpCgra+TteqtXUg6Gt6S4JW761z1Wo1oxavSBLGJJAAkoCzIJAEcEQZRMKkgSTn7HcdQKrIkOEMz/A9a3V1LfP8//u3P/8ntLp9nsNWCCCAAALeEWhubp4oIr585evGTV8sXdxQ/8nnaz85RUwO9c6pxrcTE7t1VOaYh+NblWoIIIAAAggggAACCHxboGbR+AN69Th0lpj9ors2H3/w8eypL03+8bq16/h6le5ium296n9UTKwZ77bY5EUAAQQQQCCWAgxZY6nL3ggggAACrhVYt25dhqqWuLaBLgT/Yt2nCxY3zG/esH71ABPp2YUtWPJNAZMPJNzjjOzs29cAgwACCCCAAAIIIIBAogTqGqvuEpFx0atvGxsWNLw19eUpJ2xp2fIv0duXnRwssKiirPYEB+cjGgIIIIAAAgkRYMiaEHaKIoAAAgg4XcDMkjZs2PCemSU7PWt383226v3XG5vmb928ef2Z3d2L9d8WUJH8rMycMbgggAACCCCAAAIIIJAIgVmLK49NCspcFT0s2vVD7aFP3qh78/2ZkyrPEtFAtPdnPycJ6L0VZTX/5aREZEEAAQQQQMAJAgxZnXAKZEAAAQQQcKRAc3Nz5G8i73FkuCiE+njFkrlNTW8mtWzZdHoUtmOL3Qt8KUE7I/uKMe8BhAACCCCAAAIIIIBAvAXmNlY9riI3xrJu69ati2dXzW5+ffZrqbGsw94JEwhJWE6oqKhtSFgCCiOAAAIIIOBQAYasDj0YYiGAAAIIJF5g06ZNJ7S3ty9MfJLoJli67K1Z73/w7sGtbVtOie7O7LZbAdW/Z2eM/g06CCCAAAIIIIAAAgjEU2DOkqqBwYDUxKvmxvWb3pwxqSrcsGDJr+JVkzpxEDB9oaK8JiMOlSiBAAIIIICA6wQYsrruyAiMAAIIIBBPgfXr1483s8vjWTMWtdpDbZsbG19//eNPFv+oPdTWLxY12HOvAv+enZkzASMEEEAAAQQQQAABBOIlMLepqkxNhser3td11qxcXTf95ekHr/j4k+PjXZt6MRAI6CUVr9SUxWBntkQAAQQQQMD1AgxZXX+ENIAAAgggEEuB5ubmy0Tk5VjWiOXeW1tbVi1uqF/82WfLfhYOh46OZS323qvA6+u/WHnWzTc/uhUnBBBAAAEEEEAAAQRiLTC3oeoGVXki1nX2tv+Hyz6cNfXlKUev/6L5p4nMQe1uCKi+VTGxpn83dmApAggggAACnhZgyOrp46U5BBBAAIFoCDQ3N88XkdOisVe89ti0ef37DY31H65a89GJYnZYvOpSZy8CKvdmZ+REvueXDwIIIIAAAggggAACMROY01T9sySTWSb245gV6eDGFg43L35n8bvTXpl6SuvW1u93cBmXOUfgroqy2vudE4ckCCCAAAIIOEuAIauzzoM0CCCAAAIOFGhubr5ZRB52YLTvRFq3btWiJU3zPl+3bmVkKLy/GzL7KGNLWPSsqzJHv+mjnmkVAQQQQAABBBBAIM4CdY3Vz4jYb+Jcdq/l2tvbP3x9zmsf106tOdtJuciyNwH9SsKhEyoqZn+AEwIIIIAAAgjsXoAhK3cGAggggAAC+xBYv379IWa2UESOcirW6s8/frOhcf5XGzeuPcupGcklYib/O2pkjuu/45ezRAABBBBAAAEEEHCmQF1D5eWiOt6Z6US2tGx5b/b02o1v1r2Z4tSM5NohYPJsRXntNXgggAACCCCAwJ4FGLJydyCAAAIIINABgfXr199vZnd04NK4XvLJisZ5TUtfl69aNp0R18IU67JAQOWqkRk5BV3egIUIIIAAAggggAACCOxGYN7SKQeFwkmzVfRkpwNtWLfh9epJVYGm9xr5vk+HHpZa4Jzy8pmzHRqPWAgggAACCDhCgCGrI46BEAgggAACThdYt27diaq6wCk53/9gwZxl77/1va1bW37hlEzk6LBAQ5K2npWRkbu2wyu4EAEEEEAAAQQQQACBfQjUN1XfZ2Z3uglq1aer5lZOnHbopx992s9NuT2fVaWsYmLtJZ7vkwYRQAABBBDopgBD1m4CshwBBBBAwD8C69atK1HVjER1bBbe0tj0+rwPPnzvsPZQ6/GJykHdKAiY/Xf2yDF/iMJObIEAAggggAACCCCAgMxbVj0oHLKZbqQwsdD7jR+8Ov3lKT/fsH7Dj93Yg9cyq+m/l5fXTPBaX/SDAAIIIIBAtAUYskZblP0QQAABBDwrsGHDhvPC4fDUeDfY2rplbUPT/IUrPm36SSjU/vN416debAQ0oIOyrhxdG5vd2RUBBBBAAAEEEEDATwJ1jVXVInKum3s2s88XvrFgUWXZ9F+2tbYd4OZeXJ59bkVZ7Zku74H4CCCAAAIIxEWAIWtcmCmCAAIIIOAVgebm5shQ7Jx49PPVVxs/Wtww7/1Vq9/va2ZHxKMmNeIqMD07M+e8uFakGAIIIIAAAggggIDnBOoaqm4XlT97pbH2tvbl82bVfzancvZZXunJTX2o6nXlE2uedlNmsiKAAAIIIJAoAYasiZKnLgIIIICAKwXWr19/jZn9LZbhN2z4vGFJw7xVa79Y8QsTOSiWtdg7wQImv8semfNQglNQHgEEEEAAAQQQQMClAnXLq06UkMwWk++7tIU9xm75quXdWdNqWt6e9/YZXuvNwf00/uAQOeX552u3ODgj0RBAAAEEEHCMAENWxxwFQRBAAAEE3CBgZsH169c3ikjUX9u7du2n7yxurN+0YcPnkVcz8b/Rbrghup9xfUhs0NWZY97p/lbsgAACCCCAAAIIIOA3gbmNVS+qyH94ue/1X6yfX1VW2WtZw9JTvNynM3rTMRVlNfnOyEIKBBBAAAEEnC/AP8B1/hmREAEEEEDAYQJffPFFbiAQuDdasT5buey1xqbXQpu/3DAgWnuyj6sEJmZn5lzqqsSERQABBBBAAAEEEEi4wNyGqqtV5e8JDxKnAJ9+/NmrlROnHb5qxco+cSrpqzImti4odkpZ2exPfNU4zSKAAAIIINANAYas3cBjKQIIIICAPwWam5t/qqoNZta7OwIffLiwbvn77/Rs2bL5l93Zh7UeEOC1wR44RFpAAAEEEEAAAQTiJ1C/ZOrRFuhRI2JHx69q4iuZ2NZli5fNq3xlavLGDZt+lPhEHkpg8lBFee3vPNQRrSCAAAIIIBBzAYasMSemAAIIIICAFwWam5sj38t6TRd6CzUtfX3uBx8uPKS1beuJXVjPEm8K8Npgb54rXSGAAAIIIIAAAjERqG+qfs7MrorJ5i7YNBwOr1rw+rsNVWWVp7e3t+/ngsiOj6gW/kV5+ey3HR+UgAgggAACCDhIgCGrgw6DKAgggAAC7hFYt25dqqq+2tHE7aG29Q2N89/9+OMlR4bC7cd2dB3X+UqA1wb76rhpFgEEEEAAAQQQ6JrA3CWVV2lAn+vaam+tamtra5pXU7/61eo5Z3mrszh3Y1JcUV6bFeeqlEMAAQQQQMD1AgxZXX+ENIAAAgggkCiBdevWTVXV8/ZWv2Xrl582LKlf+tnK5ceELfzjRGWlrksEeG2wSw6KmAgggAACCCCAQGIE/Pqa4H1pf7n5q7drp9a0LXj9ndP2dS0//66Amg0pL59VhQ0CCCCAAAIIdE6AIWvnvLgaAQQQQACBnQLr168fYWb/2B3Jpk3rli1urF+xZs0nJ4vYIbAh0EEBXhvcQSguQwABBBBAAAEE/Cjg99cE7+vM161dV19dVvm95Y3LT9rXtfx8p8C0irLaYXgggAACCCCAQOcFGLJ23owVCCCAAAII7BRobm5eICI7v1v1i3WfvbekYX5z8/pVZ4hID6gQ6IIArw3uAhpLEEAAAQQQQAABrwvwmuCOn/CKjz6dXfnK1KNWf7b65x1f5dMr1TIqJs56wafd0zYCCCCAAALdEmDI2i0+FiOAAAII+F2gubn5NhH571WrP3izoXH+1k2bm1P8bkL/URDgtcFRQGQLBBBAAAEEEEDAOwK8JrgLZ2nyZeN7Da9XlVcet2nDpsO7sIMflrxRUVb7Kz80So8IIIAAAgjEQoAhayxU2RMBBBBAwDcCs2ZN6Lf6ixUFW1o28zemvjn1uDTKa4PjwkwRBBBAAAEEEEDAHQK8Jrjr52Th8Iq35r31/oyK6gGhUIi3DX2D0kxumFRe+2TXdVmJAAIIIICAvwUYsvr7/OkeAQQQQCAKAoUl+X8SkbujsBVbIPBNgSnZmTkXQIIAAggggAACCCDgbwFeExyd829tbV1SP6N+XV3Nq6nR2dH1uyz87Ieb+r/59Jttru+EBhBAAAEEEEiQAEPWBMFTFgEEEEDAOwKFhX/6NwkEXxeVH3inKzpxgoCK5mZljv6jE7KQAQEEEEAAAQQQQCD+ArwmOPrmmzdtfrN2ak144RsLfP02IjO5dVJ57cPRF2ZHBBBAAAEE/CPAkNU/Z02nCCCAAAIxFCgozvuzqt4ewxJs7V+BC7Izc6b4t306RwABBBBAAAEE/CvAa4Jjd/Zr13wxt6p8+vc/bPrg+NhVcebOJta0uaf2r32pdrMzE5IKAQQQQAABdwgwZHXHOZESAQQQQMDhAkVF9ydbIPS6iBzo8KjEc5uAyrtJ0jMtI+MPa90WnbwIIIAAAggggAACXRfgNcFdt+vMyk/e/3hW5cTpP12zas3RnVnn5mvN9M5J5TV/dnMPZEcAAQQQQMAJAgxZnXAKZEAAAQQQ8IRAUcm4h0zsFk80QxPOElD5W3ZGzrXOCkUaBBBAAAEEEEAAgVgJ1C2vOlHbtdLEfhSrGuz7LYENDQuWvF05cfpJX27+8lAv25jIR209e/1i+kvT13m5T3pDAAEEEEAgHgIMWeOhTA0EEEAAAV8IFJTmnaSmkadZe/qiYZqMr4DJtdkjc/4W36JUQwABBBBAAAEEEEiEQF1D1TRRGZqI2n6uGQ6FPnqz/s2PaibPPDMUCgW8aGEm90wqrx3rxd7oCQEEEEAAgXgLMGSNtzj1EEAAAQQ8LVBYkvdXEb3e003SXIIEbK2Gg2lZWXe9m6AAlEUAAQQQQAABBBCIg0B9U/V9ZnZnHEpRYg8CrVu2vjd35txN82rrB3gMaWVrMNR/+oQ5Kz3WF+0ggAACCCCQEAGGrAlhpygCCCCAgFcFCl8Y+0sJByJPs/JBIBYCU7Izcy6IxcbsiQACCCCAAAIIIJB4gbqmyivFtDTxSUgQEdi0cdNrtVNqgu+9tbC/F0RMZeykibX3eKEXekAAAQQQQMAJAgxZnXAKZEAAAQQQ8JRAQUn+31Xkak81RTOOEbCw/XFU1phcxwQiCAIIIIAAAggggEBUBGYvmnJcj6Se003sx1HZkE2iJvD5ys9frZpU9YOPln7QL2qbxnkjE1sXDgZ/MWXCzI/iXJpyCCCAAAIIeFaAIatnj5bGEEAAAQQSJfB8cX5qQOXVRNWnri8ELsjOzJnii05pEgEEEEAAAQQQ8IlAXWPVJBHhrSUOPu+Pln84q3LitJ+tXf3Fvzo45m6jmdqfJ02cxWuo3XZw5EUAAQQQcLQAQ1ZHHw/hEEAAAQTcKlBYkl8sIpluzU9uxwss0LCdl5U1hu9ScvxRERABBBBAAAEEENi3QH1T1VgzGbPvK7ki4QImXyxesGRh1cRpp3715VcHJzxPxwJsDgWC/ae8MqOpY5dzFQIIIIAAAgh0RIAha0eUuAYBBBBAAIFOChSU5A1S0ZmdXMblCHRG4B/ZmTlXdGYB1yKAAAIIIIAAAgg4T6CuofJyUR3vvGQk2ptAqL39/Tfq3vi0ZvLMs8zM0Vim8vCkibW3Ojok4RBAAAEEEHChAENWFx4akRFAAAEE3CFQVJr/kpn8H3ekJaUrBVTuzc7I+S9XZic0AggggAACCCCAgMxZUt0nGJDpInY0HO4U2Nqy9d25M+a0zJ89/wyHdtAWknD/KWWzFzo0H7EQQAABBBBwrQBDVtceHcERQAABBJwuUFhy31CR8DSn5ySf2wV0RHbm6Jfc3gX5EUAAAQQQQAABPwrUNVZNFJGL/di713reuH7j/JopM3otfmfxKU7qzUSenFRWe4OTMpEFAQQQQAABrwgwZPXKSdIHAggggIAjBYpK88vMZLgjwxHKIwK6QkLhYdnZY97zSEO0gQACCCCAAAII+EKgvrEq10Tu9UWzPmpyzcrVc6rKKg//+P2Pkx3QdkiCgdMqJsx8ywFZiIAAAggggIDnBBiyeu5IaQgBBBBAwEkCxcV5w8KqU5yUiSyeFKh6f2nrebm5uWFPdkdTCCCAAAIIIICAxwReXVJ1WSAgL3usLdr5WsCk/cPlH8ytnDjt2C/WrDsycTD6aEVZzc2Jq09lBBBAAAEEvC3AkNXb50t3CCCAAAIOECgsyS8RkQwHRCGCtwUeyc7MucXbLdIdAggggAACCCDgfoH6pqp+ZjpVxH7q/m7oYG8CZrZm8WMpSz0AACAASURBVDuLFleVVf6q5auW78VZa5OE5bSKitqGONelHAIIIIAAAr4RYMjqm6OmUQQQQACBRAkUlOYPUJO6RNWnrn8EVOX6rIycp/zTMZ0igAACCCCAAALuE6hrqJomKkPdl5zEXRVob29b+ubcN1fNnDzjrK7u0YV191eU1d7VhXUsQQABBBBAAIEOCjBk7SAUlyGAAAIIINAdgaLivMdN9cbu7MFaBDog0BKWwHlXZd41uwPXcgkCCCCAAAIIIIBAnAXqmqr+Iia3xrks5RwisKVlyzuvVs3e+vqrr58e40irQ8HA6VMmzPwoxnXYHgEEEEAAAV8LMGT19fHTPAIIIIBAvARKS/P7tpvMF5GD4lWTOv4UUJE327bKsF//OudzfwrQNQIIIIAAAggg4EyBuqbqa8WMt44483jimmpD84Z5MybP2K9xwZKTY1NY760oq/mv2OzNrggggAACCCDwtQBDVu4FBBBAAAEE4iRQWDpurJiNiVM5yvhboCQ7M2ekvwnoHgEEEEAAAQQQcI7A/Mbqs0JmkdcE7++cVCRJtMDqz1bNqSyr+tGKDz4+NopZPmjvGTp96ktz+Jcuo4jKVggggAACCOxOgCEr9wUCCCCAAAJxEnjuuT//KNijfb6o/CROJSnjYwEVzc3KHP1HHxPQOgIIIIAAAggg4AiBNxpr/qVVQ9PErL8jAhHCWQKqLR82vT9/+itT+61b2/zDKIS7vaKs9sEo7MMWCCCAAAIIILAPAYas3CIIIIAAAgjEUaCoJP8PJvJAHEtSyscCKjoyK3N0iY8JaB0BBBBAAAEEEEi4QH1jdZGJ8ZaRhJ+EswOY2WeL317UVFk2/YwtLVt6dzHte717yoCXXqrd3MX1LEMAAQQQQACBTggwZO0EFpcigAACCCDQXYEpUx7ptXb95vliEqPv3uluQtZ7ScDE1mlIz8/Ozol8HzAfBBBAAAEEEEAAgTgL1DdW55hYXpzLUs7FAu3t7Y2vz3nt89qpNWd2vg39z4qymic6v44VCCCAAAIIINAVAYasXVFjDQIIIIAAAt0QKCjKu0YD+rdubMFSBDouoDK/d1Lv80eMuG1dxxdxJQIIIIAAAggggEB3BV5dUnVZICAvd3cf1vtToOWrlrdfrZrd+sbcN07vmIC91v/UQQNyc3PDHbueqxBAAAEEEECguwIMWbsryHoEEEAAAQS6IFBYkl8rIud0YSlLEOiKQEl2Zg6vqOuKHGsQQAABBBBAAIEuCNQ3VfUz06ki9tMuLGcJAjsFNjSvr59RMeN7je81nLQ3FhP79aSyWc9BhwACCCCAAALxE2DIGj9rKiGAAAIIILBToKh03L+b2f9CgkC8BFQ0Nytz9B/jVY86CCCAAAIIIICAnwXqGqqmicpQPxvQe3QFVn26anblxOlHffrRip/vZufairLaQdGtyG4IIIAAAgggsC8Bhqz7EuLnCCCAAAIIxEigsCT/FRG5JEbbsy0C3xFQ0ZFZmaNLoEEAAQQQQAABBBCInUBdY/VjIvafsavAzn4VMJPNHzQtf6Ny4vTjm79oPuxrBxO5YlJZ7T/86kLfCCCAAAIIJEqAIWui5KmLAAIIIOB7geeL884NqFb7HgKAuAmY2DoN6fnZ2Tnz41aUQggggAACCCCAgI8E5jZW/l5FH/RRy7SaAAGz8IoFby5YPqO8OmVry9bqivLa8xMQg5IIIIAAAgj4XoAhq+9vAQAQQAABBBIpUFiS95yIXpXIDNT2mYDK/N5Jvc8fMeK2dT7rnHYRQAABBBBAAIGYCtQ3VV1mJi/HtAibI/ANgbbW9oYFb7zz0m+vHv3/gEEAAQQQQACB+AswZI2/ORURQAABBBDYKVDwwrhTNWx1ItIbFgTiKPBidmbOlXGsRykEEEAAAQQQQMDTAnVLq06VsLzl6SZpznkCJqUpfdMznReMRAgggAACCPhDgCGrP86ZLhFAAAEEHCxQVJKfZyI5Do5ING8KPJ6dmXOTN1ujKwQQQAABBBBAIH4Cb39Q8/2W1vZ3ROSn8atKJb8LqErYQnJKSr/0hX63oH8EEEAAAQQSJcCQNVHy1EUAAQQQQGCHQEFB/g+0h9SJSR9QEIingIn9aVTmGF4tFk90aiGAAAIIIICA5wTqGquqRCTNc43RkNMF7ktJTh/t9JDkQwABBBBAwMsCDFm9fLr0hgACCCDgGoGi0vzrzORJ1wQmqGcEVOzWrMwxD3umIRpBAAEEEEAAAQTiKFDfWPW4idwYx5KUQkBU9MMeSXbKL3+evgEOBBBAAAEEEEicAEPWxNlTGQEEEEAAgW8JFJbk82/Ac08kREBVLs3KyJmYkOIURQABBBBAAAEEXCpQ11B1q6j8xaXxie1iATW5cUDf9L+6uAWiI4AAAggg4AkBhqyeOEaaQAABBBDwgkBBcd4wVZ3ihV7owW0C2qY95LisEaOXuS05eRFAAAEEEEAAgUQIzG2qukBNJiWiNjV9LqA6O6VP2jk+V6B9BBBAAAEEHCHAkNURx0AIBBBAAAEEtgsUFuc9K6q/xgOBBAiszs7M+VEC6lISAQQQQAABBBBwlcC85ZXHhtu1yVWhCesZAVO5MLVP+mTPNEQjCCCAAAIIuFiAIauLD4/oCCCAAALeE3i+9L+OD1hSnYgc5L3u6MgFAouzM3OOd0FOIiKAAAIIIIAAAgkTqGussoQVp7CvBVS0eEByWpavEWgeAQQQQAABBwkwZHXQYRAFAQQQQACBiEBBybh7VSwXDQQSIaCiU7MyR5+fiNrURAABBBBAAAEEnC5Q11j1lYjs5/Sc5POggMoWCclpKf3SF3qwO1pCAAEEEEDAlQIMWV15bIRGAAEEEPCywLPP3n9gj16hOlE5wct90ptzBVT1gayM0Xc4NyHJEEAAAQQQQACB+AvUNVZ+IqI/jn9lKiIgogHNH3Bs2hgsEEAAAQQQQMA5AgxZnXMWJEEAAQQQQGCnQGHJuKtE7DlIEEiUgErg1qzMux5OVH3qIoAAAggggAACThKY21j5joqe7KRMZPGPgIo09UiS03758/QN/umaThFAAAEEEHC+AENW558RCRFAAAEEfCpQVDpukpld4NP2adsJAmaZ2SPHlDohChkQQAABBBBAAIFECdQ1Vs8QscGJqk9dBET1+pQ+aU8hgQACCCCAAALOEmDI6qzzIA0CCCCAAAI7BQpLxw0WsxmQIJBIARNNH5U5ujqRGaiNAAIIIIAAAggkSqCuqXq8mF2eqPrURUBVqgf0SU9HAgEEEEAAAQScJ8CQ1XlnQiIEEEAAAQT+OWgtyX9CRG6ABIFECmg4cEpW1l3vJjIDtRFAAAEEEEAAgXgL1DVV/VVMro93Xeoh8E0BDQbOH3DMuVNRQQABBBBAAAHnCTBkdd6ZkAgBBBBAAIGdAkVF446xgNWJyGGwIJBIAQ3bkVlZY1YmMgO1EUAAAQQQQACBeAnUN1WNNZMx8apHHQR2K6Dy95Q+6b9BBwEEEEAAAQScKcCQ1ZnnQioEEEAAAQR2ChSV5P/BRB6ABIFEC7y/tLVHbm5ue6JzUB8BBBBAAAEEEIilQH1j1e9M5H9iWYO9EdiXgKpsDGow5bRjBy/a17X8HAEEEEAAAQQSI8CQNTHuVEUAAQQQQKBTAgUl+TNVZFCnFnExAlEWMJGtozJzekd5W7ZDAAEEEEAAAQQcI1DXWJUtIgWOCUQQ3wpYOPzH1H5Dc30LQOMIIIAAAgi4QIAhqwsOiYgIIIAAAggUlealm2klEgg4QOCT7MycnzggBxEQQAABBBBAAIGoCtQtmX6hBAIVUd2UzRDoioBJ/dbkpLMH6SDeItMVP9YggAACCCAQJwGGrHGCpgwCCCCAAALdFSgszv+LqNza3X1Yj0C3BUzeyh6Z07/b+7ABAggggAACCCDgEIE5S6oGBgNS45A4xPC5gKlcmNonfbLPGWgfAQQQQAABxwswZHX8EREQAQQQQACB7QKFhbmHS7DXbBFLxgQBBwjMzM7MOdcBOYiAAAIIIIAAAgh0S4ABa7f4WBxlATV7ZEDfIbdEeVu2QwABBBBAAIEYCDBkjQEqWyKAAAIIIBArgcKSvKtE9LlY7c++CHRSYEp2Zs4FnVzD5QgggAACCCCAgGMEGLA65igIsl2gwYLhc1KPGboGEAQQQAABBBBwvgBDVuefEQkRQAABBBD4lkBRaf4/zGQELAg4QUBVX8nKGH2ZE7KQAQEEEEAAAQQQ6IwAA9bOaHFtPAQCAc0649i04njUogYCCCCAAAIIdF+AIWv3DdkBAQQQQACBuAoUFIw7NZBks03kgLgWphgCexZ4MTsz50qAEEAAAQQQQAABtwgwYHXLSfknp5kVp/YdkuWfjukUAQQQQAAB9wswZHX/GdIBAggggIAPBYpK8nNMJM+HrdOyQwXUpCBrZM5VDo1HLAQQQAABBBBAYKcAA1ZuBgcKrBEJn5OSPLTBgdmIhAACCCCAAAJ7EGDIyq2BAAIIIICACwVyc3MDPz+2Z+Rp1lQXxieyZwXs6ezMMdd5tj0aQwABBBBAAAHXCzBgdf0RerIBU70ltU/aI55sjqYQQAABBBDwsABDVg8fLq0hgAACCHhboOiF+y6wcHiSt7ukOxcKPJKdmXOLC3MTGQEEEEAAAQQ8LsCA1eMH7N72Jqckp1/o3vgkRwABBBBAwL8CDFn9e/Z0jgACCCDgAYGi0rzHzfRGD7RCCx4SUNMHskaOvsNDLdEKAggggAACCLhcgAGryw/Qq/FN2i2oZ6cem1bv1RbpCwEEEEAAAS8LMGT18unSGwIIIICA5wX+/vex/5rUKzBbRI72fLM06DaBsdmZOfe4LTR5EUAAAQQQQMB7AgxYvXemXunIwuE/pvYbmuuVfugDAQQQQAABvwkwZPXbidMvAggggIDnBIpKxl1rYk95rjEacr2Amdw3amTOaNc3QgMIIIAAAggg4FqBuQ3TB6sGZri2AYJ7V8Ckfmty0tmDdFC7d5ukMwQQQAABBLwtwJDV2+dLdwgggAACPhEoLMmbKKIX+6Rd2nSRgJk9MWrkmP90UWSiIoAAAggggIBHBOqWVZ8nIZvqkXZow2MCpnJhap/0yR5ri3YQQAABBBDwlQBDVl8dN80igAACCHhV4PmScf0DYrUicoBXe6Qv9wqYafGokaOz3NsByRFAAAEEEEDAbQJzG6ouVpWJbstNXn8IqNkjA/oOucUf3dIlAggggAAC3hVgyOrds6UzBBBAAAGfCRQW598hKvf7rG3adYmAqZSPysjhaWuXnBcxEUAAAQQQcLNAXUPl5aI63s09kN3TAg0WDJ+TeszQNZ7ukuYQQAABBBDwgQBDVh8cMi0igAACCPhHoLAkv1JE0v3TMZ26SkClNjsjZ5CrMhMWAQQQQAABBFwlUL+0OtPCVuyq0IT1lUAgoFlnHJvGPeqrU6dZBBBAAAGvCjBk9erJ0hcCCCCAgC8Fioryz7KARF4bHPAlAE27QeCt7Myc/m4ISkYEEEAAAQQQcJdAXUPVr0XlWXelJq2fBEzs+dTkIVf7qWd6RQABBBBAwMsCDFm9fLr0hgACCCDgS4GikrxcE73Xl83TtCsETGz5qMwxx7giLCERQAABBBBAwBUC9Q2V15vqX10RlpB+FXjfQq2DU4+74CO/AtA3AggggAACXhNgyOq1E6UfBBBAAAHfC4wfPz7Y0rZsloqk+h4DAMcKmMjnozJzDndsQIIhgAACCCCAgGsE6puqbzazh10TmKC+FDCx7NTkIUW+bJ6mEUAAAQQQ8KgAQ1aPHixtIYAAAgj4W6CwJG+oiE7ztwLdO13ARLaOyszp7fSc5EMAAQQQQAAB5wrUNVX9QUwecG5CkiEQEbBnU5KHXIMFAggggAACCHhLgCGrt86TbhBAAAEEENgpUFQ67s9mdjskCDhdIGDBfx058s4VTs9JPgQQQAABBBBwlsDchqoxqjLWWalIg8C3BVRl6ZaWtsGDTj6f/7/LzYEAAggggIDHBBiyeuxAaQcBBBBAAIGvBYqL7z0orL1qReRUVBBwuoCppIzKyKl3ek7yIYAAAggggIAzBOoaqh4QlT84Iw0pENiLgEpmSp/0UowQQAABBBBAwHsCDFm9d6Z0hAACCCCAwE6BguJxl6raBEgQcIeAjsjOHP2SO7KSEgEEEEAAAQQSJVDXVDVNTIYmqj51EeiEwNMpyenXdeJ6LkUAAQQQQAABFwkwZHXRYREVAQQQQACBrggUFOc9rqo3dmUtaxCIv4Delp05+i/xr0tFBBBAAAEEEHCDQF1DVZOoHOuGrGT0vUBDeyg0+OzjzlvpewkAEEAAAQQQ8KgAQ1aPHixtIYAAAggg8LXAc8/l/ijYM/LaYEtGBQF3CNhfsjPH3OaOrKREAAEEEEAAgXgIzFtafVwobHNV5PvxqEcNBLoroKJXDEhO+0d392E9AggggAACCDhXgCGrc8+GZAgggAACCERNoKhkXKaJFUdtQzZCIPYCL1m73DBqVM4XsS9FBQQQQAABBBBwskB9Y/V/mNiLTs5INgS+KWAqf03tk87bhLgtEEAAAQQQ8LgAQ1aPHzDtIYAAAggg8LVAYUnecyJ6FSIIuEigXoOBG7KuuOtdF2UmKgIIIIAAAghEUaC+qWqMmYyN4pZshUBsBVQXWUtocOrJQ9fEthC7I4AAAggggECiBRiyJvoEqI8AAggggECcBP7+wth/DYZ1horyHVZxMqdMVARWmMkNo0bmTIrKbmyCAAIIIIAAAq4RqGuofkjUbnFNYIIiICIW0MtTj037XzAQQAABBBBAwPsCDFm9f8Z0iAACCCCAwE6BotK8EWbK9wJxT7hPwPSG7JGjn3RfcBIjgAACCCCAQFcE6hqqSkQloytrWYNAAgUeS0lO/20C61MaAQQQQAABBOIowJA1jtiUQgABBBBAwAkCBSV5D6koTwQ44TDI0DkBtbzsjDF3d24RVyOAAAIIIICAmwRmLZz+rz16BJ4RlSFuyk1WBMRk4Vemg9L6pX2BBgIIIIAAAgj4Q4Ahqz/OmS4RQAABBBDYKTB+fO4BW9p6zhCR02BBwH0CVti7x37XjxhxW4v7spMYAQQQQAABBPYm8Fpj9a/axZ4SkVORQsB9AoHLUpLPfcV9uUmMAAIIIIAAAl0VYMjaVTnWIYAAAggg4GKBotK8dDOtdHELRPe3wExrlxtGjcpp8jcD3SOAAAIIIOAdgfqGqhGm8piIHOadrujENwKmD6f0TbvVN/3SKAIIIIAAAghsE2DIyo2AAAIIIICATwUKSsbdq2K5Pm2ftt0uoNIkojdkZ4ye6fZWyI8AAggggIDfBeobKu801fv87kD/bhXQ18LWO+3MvmducmsH5EYAAQQQQACBrgkwZO2aG6sQQAABBBDwhEBhSf40ERnqiWZowo8CLSqB67My7yr0Y/P0jAACCCCAgNsFampqknodEXpM1K5zey/k97OApaUkD4l8HQsfBBBAAAEEEPCZAENWnx047SKAAAIIIPBNgcIX7v+lhEORfyBwEDIIuFbA9O7skaPzXJuf4AgggAACCPhQYN7iymPDAX1MVIb4sH1a9oyA5qQkp43zTDs0ggACCCCAAAKdEmDI2ikuLkYAAQQQQMB7AoUl+TeLyMPe64yO/CVgT2ZnjrnBXz3TLQIIIIAAAu4UmLukcojqtgHrse7sgNQIRAT0lZTktMuwQAABBBBAAAH/CjBk9e/Z0zkCCCCAAAI7BQpL8l8QkSsgQcDlAtMlGPxd9hV3LnF5H8RHAAEEEEDAswJ1Syqvk+0D1iTPNkljfhD4VCQpLSV5UIMfmqVHBBBAAAEEENi9AENW7gwEEEAAAQQQkBdf/PPPW9vbZ4rKT+BAwOUCH6uGb8vKuPtll/dBfAQQQAABBDwnMLeh+j5Vu9NzjdGQHwVGpSSnF/qxcXpGAAEEEEAAgX8KMGTlbkAAAQQQQACBbQKFJflZkf+CAwGPCNyTnZkz1iO90AYCCCCAAAKuFpj91pTDkvbvEXl6dYSrGyE8AtsE7PGU5CE3gYEAAggggAACCDBk5R5AAAEEEEAAgZ0ChSX5T4gI32vJPeEVgdIktdsyMsas9kpD9IEAAggggIDbBOqWTE8xDTykKr9yW3byIvBdAX0tbL3Tzux75iZ0EEAAAQQQQAABhqzcAwgggAACCCCwU6CgIP8HGpQZonIyLAh4QcBE3gkE9HdZV46u9UI/9IAAAggggICbBCLfv2qqD6rKAW7KTVYE9ixgaSnJQ2YghAACCCCAAAIIRAQYsnIfIIAAAggggMC3BApKxqWp2HQRCUCDgCcEVLZaWG8bNXJ05EltPggggAACCCAQY4GaD2p692oNPShi/xnjUmyPQBwFNCclOW1cHAtSCgEEEEAAAQQcLsCQ1eEHRDwEEEAAAQQSIVBYkvc7Ef2fRNSmJgKxEjCRx7Zs/vC26657ui1WNdgXAQQQQAABvwu81lj9q3aRyID1bL9b0L+XBPSVlOS0y7zUEb0ggAACCCCAQPcFGLJ235AdEEAAAQQQ8KRAYem4Z8Xs155sjqZ8K6AiM8Jqt43KGLPAtwg0jgACCCCAQIwE6hqm/8Y08KCKfD9GJdgWgUQIfCqSlJaSPKghEcWpiQACCCCAAALOFWDI6tyzIRkCCCCAAAIJFSgpGXdIaPtrg3+V0CAURyD6AqtF5PbszJyi6G/NjggggAACCPhPoKamJqnXEaEHRe0W/3VPxz4QGJWSnF7ogz5pEQEEEEAAAQQ6KcCQtZNgXI4AAggggICfBJ4vGXt2UALTTGQ/P/VNr/4QMJEHR2Xm3O6PbukSAQQQQACB2AjULa06VcIaeT3w4NhUYFcEEilgj6ckD7kpkQmojQACCCCAAALOFWDI6tyzIRkCCCCAAAKOECgoHXejmj3uiDCEQCDKAipSGVa7ndcHRxmW7RBAAAEEfCHw6pLpowKBwAMicpgvGqZJnwnoa2HrnXZm3zM3+axx2kUAAQQQQACBDgowZO0gFJchgAACCCDgZ4HC4ry/iur1fjagd08L8PpgTx8vzSGAAAIIxEKgvrH6QRP7fSz2Zk8EnCFgaSnJQ2Y4IwspEEAAAQQQQMCJAgxZnXgqZEIAAQQQQMBhAhUVufs3b+w1XcTOdFg04iAQNQFeHxw1SjZCAAEEEPCwQN2S6SkSCP6J1wN7+JBpTVTl5gF90h+FAgEEEEAAAQQQ2JsAQ1buDwQQQAABBBDokEBhYf7pFpTpKnJwhxZwEQIuFOD1wS48NCIjgAACCMRNYG5j5e9VdKyI9I5bUQohEGcBE3k0NTn95jiXpRwCCCCAAAIIuFCAIasLD43ICCCAAAIIJEqgsCT/NyLyTKLqUxeBOAnw+uA4QVMGAQQQQMAdAvVNVf3MJDJcvcwdiUmJQFcFdGpKctr5XV3NOgQQQAABBBDwlwBDVn+dN90igAACCCDQbYGCknEPqdgt3d6IDRBwuoDKQ6GtrX+8+urc9U6PSj4EEEAAAQRiJVDXMP03ooE/icgRsarBvgg4Q8CWSbDHsJRjBi1zRh5SIIAAAggggIDTBRiyOv2EyIcAAggggIDDBMaPHx/c2rZsuomc67BoxEEg6gIq8o6o/DErI2di1DdnQwQQQAABBBwsMHvxtCOSgkmR716NvMmEDwKeF1AJnz8geehUzzdKgwgggAACCCAQNQGGrFGjZCMEEEAAAQT8I/BcSd4pQdHpInK4f7qmU18L8FSrr4+f5hFAAAG/CdQ3VV224/XA/fzWO/36U0BVbh7QJ/1Rf3ZP1wgggAACCCDQVQGGrF2VYx0CCCCAAAI+FygszssQ1RKfM9C+jwR4qtVHh02rCCCAgE8Faj6o6d27NTTWxH7vUwLa9qGAiTyampx+sw9bp2UEEEAAAQQQ6KYAQ9ZuArIcAQQQQAABPwsUlo4bLWb5fjagdx8K8FSrDw+dlhFAAAHvC8xtmD5YNRh5PXCK97ulQwS+FtCpKclp5+OBAAIIIIAAAgh0RYAha1fUWIMAAggggAACOwUKS/KeEtFrIUHATwI81eqn06ZXBBBAwNsCixaN77k+eMg9qnK3tzulOwR2FbBlEuwxLOWYQcuwQQABBBBAAAEEuiLAkLUraqxBAAEEEEAAgZ0C48ePD25pWzZZRIbCgoDvBHiq1XdHTsMIIICAlwTmNVaeHxK9R0XO8FJf9IJARwRUwucPSB46tSPXcg0CCCCAAAIIILA7AYas3BcIIIAAAggg0G2B55//088DPYKTRKRvtzdjAwRcJrD9qdbw2KyMu192WXTiIoAAAgj4VKBu0bRDJRi8R1Ru9SkBbftcQFVuHtAn/VGfM9A+AggggAACCHRTgCFrNwFZjgACCCCAAALbBQpLxw0Ws8igdT9MEPCjgJk8FZStY0eO/OMKP/ZPzwgggAAC7hCob6gaYSKRAesJ7khMSgSiK2Aij6Ymp98c3V3ZDQEEEEAAAQT8KMCQ1Y+nTs8IIIAAAgjESKCoNP9qM/l7jLZnWwTcIPC+iP4pO3P0824IS0YEEEAAAf8IzFle9ZNAu92jotf4p2s6RWBXAZ2akpx2Pi4IIIAAAggggEA0BBiyRkORPRBAAAEEEEBgp0BRSV6uid4LCQI+FyiVYHBs9hV3LvG5A+0jgAACCDhAoG5p1a8lbPeI6NEOiEMEBBIkYMsk2GNYyjGDliUoAGURQAABBBBAwGMCDFk9dqC0gwACCCCAgBMECorzn1eVUU7IQgYEEiag8rmYjM3OzHkkYRkojAACCCDga4F5S6uPC4XDkadXr/A1BM0jICIq4fMHJA+dCgYCCCCAAAIIIBAtAYas0ZJkHwQQQAABBBDYKVBRkbt/84aek0VlICwIICCTJCBjs6/MmY8FAggggAAC8RKob6q+OWyR1wPLv8SrJnUQcKyA6TUpfdOeziCouQAAIABJREFUdWw+giGAAAIIIICAKwUYsrry2AiNAAIIIICA8wX+Xpx/XJLKJBH5N+enJSECMRZQ2brjqdaxMa7E9ggggAACPheoa6w810TuVNF0n1PQPgI7BMI5KclDx8GBAAIIIIAAAghEW4Aha7RF2Q8BBBBAAAEEdgoUFOcNU9XIoDUACwIIiIhZnYk9OGrk3a/ggQACCCCAQDQF6horjjLrdYeq3hzNfdkLAZcL/CUlOf02l/dAfAQQQAABBBBwqABDVoceDLEQQAABBBDwikBh8bjrRe2vXumHPhCIjoAWhkwfvHrkXQujsx+7IIAAAgj4WaC+qfJ6Mb3DeIOIn28Det9FQEWLBySnZQGDAAIIIIAAAgjESoAha6xk2RcBBBBAAAEEdgoUFOePU5W7IEEAgX8KmMmmgOoDvXr0enDEiNtasEEAAQQQQKCzAnVLK8+RsNwposM6u5brEfC2gM7e+llw6KBBg7Z4u0+6QwABBBBAAIFECjBkTaQ+tRFAAAEEEPCRQEFxXpGqjvRRy7SKQEcF3lbVB7IyRr/Q0QVchwACCCDgb4G5y6YfLiGNfO8qr0H1961A97sX+CIpGD71tGOGfgIQAggggAACCCAQSwGGrLHUZW8EEEAAAQQQ+JZAYXF+jagMhAUBBHYr8JJJ+MFRmXe/hg8CCCCAAAJ7EqhvrLzGVO8Qk2NRQgCB7wpoINB/wLHnvoUNAggggAACCCAQawGGrLEWZn8EEEAAAQQQ2ClQXHz/j8MaqhGRY2BBAIHdCrSL6gOtSVsfvGZE7jqMEEAAAQQQ+FqgvqEyVQJ6h5kMRwUBBPYgYDospW/aNHwQQAABBBBAAIF4CDBkjYcyNRBAAAEEEEBgp0BB6dgz1QJVItIbFgQQ2L2AiTQEVP87K2P0MxghgAACCPhbYP6S6j6hQPi3InqTvyXoHoG9C5hYdmrykCKcEEAAAQQQQACBeAkwZI2XNHUQQAABBBBA4J+D1uK8karKPwDhnkBgXwIqtWLyaHZmzoR9XcrPEUAAAQS8JbDte1fbA79Vlchw9fve6o5uEIiugKqMHdAn/Z7o7spuCCCAAAIIIIDA3gUYsnKHIIAAAggggEBCBJ4vyb87IPKnhBSnKALuE5gQCocevTrrnlr3RScxAggggEBnBBYtGt9zY9KhN5lse3r16M6s5VoE/Cmgr6Qkp13mz97pGgEEEEAAAQQSKcCQNZH61EYAAQQQQMDnAkXF+U+aynU+Z6B9BDosYGLPSLs8OmrUmAUdXsSFCCCAAAKuEahbWvVrCctvReQU14QmKAIJFDCRptTk9OQERqA0AggggAACCPhYgCGrjw+f1hFAAAEEEHCCQFHpuElmdoETspABAZcItEReIWw9w4+MGnH3py7JTEwEEEAAgb0I1DdVXWaR4arKQKAQQKDjApUvzA3m5uaGO76CKxFAAAEEEEAAgegJMGSNniU7IYAAAggggEAXBQpLx70jZid3cTnLEPCngMmnEpBHeif1fnTEiNta/IlA1wgggIC7BeY2zBisGnktsFzi7k5Ij0D8BcJmR53Zd8hn8a9MRQQQQAABBBBAYLsAQ1buBAQQQAABBBBwhEBBSd4XKnqoI8IQAgE3CagsULPHszLHPO2m2GRFAAEE/CwwZ8n0/oGA3qSiV/nZgd4R6LqApaUkD5nR9fWsRAABBBBAAAEEui/AkLX7huyAAAIIIIAAAlEQGD8+94AtbT03RWErtkDArwKvqcqTWRk5z/kVgL4RQAABpwvMW1p9XDgcvlFEbxCRgNPzkg8BJwqELTzyzL5DS5yYjUwIIIAAAggg4C8Bhqz+Om+6RQABBBBAwNEChYV5J0hQFzo6JOEQcLiAisw1kaeyM3OKHB6VeAgggIBvBF5vqv5Zq4VvVNMbRGV/3zROowhEWUBFfz8gOe1/orwt2yGAAAIIIIAAAl0SYMjaJTYWIYAAAggggECsBJ4vHjckoDY9VvuzLwI+EpglYk9mZ4550Uc90yoCCCDgKIFXGyqPVLEbVQKR4Spfi+Co0yGM6wRUHkjpk36H63ITGAEEEEAAAQQ8K8CQ1bNHS2MIIIAAAgi4V6CoNG+Emf7DvR2QHAFHCVSr6pNZGaNfdlQqwiCAAAIeFqhbNO1Q7dHjBrPIq4HlSA+3SmsIxEugKCU5PTtexaiDAAIIIIAAAgh0RIAha0eUuAYBBBBAAAEE4i5QVDLuWhN7Ku6FKYiAVwVMppkGnhyVeVeZV1ukLwQQQCDRAm98VrF/+6b9bghte3pVfpboPNRHwAsCJlaVmjxkiBd6oQcEEEAAAQQQ8JYAQ1ZvnSfdIIAAAggg4CmBwuL8O0Tlfk81RTMIJF5gkkn4mVGZdzNsTfxZkAABBDwiYJYbqG86M/JK4BvE7HiPtEUbCCRewGRhSt/0kxIfhAQIIIAAAggggMB3BRiyclcggAACCCCAgKMFCkvH5YvZaEeHJBwCbhRQmaaiz/AaYTceHpkRQMApAm8srzq4LSTZIjrKzPo7JRc5EPCCgIl9npo85HAv9EIPCCCAAAIIIOBNAYas3jxXukIAAQQQQMBTAoUl+U+IyA2eaopmEHCIgInMULFnsjPHvOiQSMRAAAEEHC9Qt2jaMRIMZIsGskTsaMcHJiACLhRISU7nn1u68NyIjAACCCCAgJ8E+D8rfjptekUAAQQQQMDFAkWl+aVmcqWLWyA6Ak4XmBVQe2ZkxphipwclHwIIIJAogXlLq84ImWRrWLJF5XuJykFdBLwuEAi0HXzGsedv9Hqf9IcAAggggAAC7hZgyOru8yM9AggggAACvhIoLM6fKirn+appmkUg3gJmdeGAPnNVRs5z8S5NPQQQQMCpAnVN1ReKSLaYXe7UjORCwCsCwbAmn94vrckr/dAHAggggAACCHhXgCGrd8+WzhBAAAEEEPCkQEFJXr2KnuHJ5mgKAWcJvCYBeSa0pbXo6qtztzgrGmkQQACB2AuMt/HBoxoPydbIcFVlYOwrUgEBBEzD56T2GTobCQQQQAABBBBAwA0CDFndcEpkRAABBBBAAIFvCRSU5C9Rkb6wIIBA7AVUdKmZvaAWLM3KurMx9hWpgAACCCRWYN771T8Mt1v29idX5YTEpqE6Av4RUJP/GNA3fbx/OqZTBBBAAAEEEHC7AENWt58g+RFAAAEEEPCpQGFx/kpR+ZFP26dtBBIh0KomL2iSlo68YnRlIgJQEwEEEIilwJxF008PBvVKUY18B/zhsazF3ggg8G0Bs/AtqX2HPoILAggggAACCCDgJgGGrG46LbIigAACCCCAwLcECkvyW0SkNywIIBBnAZVaNXuhV4+20hEjcjfHuTrlEEAAgagK1DdW/4eJRQarF0d1YzZDAIEOCth/pSQPubeDF3MZAggggAACCCDgGAGGrI45CoIggAACCCCAQFcECkvyrSvrWIMAAt0XMJEPAyKlFrIXsrPHvNf9HdkBAQQQiI/AG8urftIWDlwpYbvSxE6OT1WqIIDArgIa0PwBx6aNQQYBBBBAAAEEEHCjAENWN54amRFAAAEEEEBgp8BTTz3VY78DvmiFBAEEEioQ+ZcdSjVsL2RljZmc0CQURwABBPYiULek8hxR+fqVwAeBhQACCRRQeSClT/odCUxAaQQQQAABBBBAoFsCDFm7xcdiBBBAAAEEEHCCQGHhA9+TYBuvLHXCYZABAZG3RWRCwGTCyJE5iwFBAAEEEi2waNH4nhuTDr3S1K4Uk6GJzkN9BBAQEZWHUvqk/w4LBBBAAAEEEEDAzQIMWd18emRHAAEEEEAAgZ0Czz2X+/1gz57NkCCAgHMEVPUVlfCEgw9sm3DRRblfOScZSRBAwA8CcxqnnRwI66WigStVpY8feqZHBNwhYI+nJA+5yR1ZSYkAAggggAACCOxZgCErdwcCCCCAAAIIeEZg/Pj8w7a0yRrPNEQjCHhH4CMRnWCqE0Zl3PWqd9qiEwQQcJpA3aJph0ow6VJRu1RELnBaPvIg4HcBE3k6NTn9Or870D8CCCCAAAIIeEOAIas3zpEuEEAAAQQQQGCHQEHB2KM0KbACEAQQcKzArO2vEw5OGDnyTn5XHXtMBEPAXQJ1S6qGbhusqkaGq4e7Kz1pEfCJgMrfU/qk/8Yn3dImAggggAACCPhAgCGrDw6ZFhFAAAEEEPCbwHMvjDs6GLYP/NY3/SLgMoFNIjIxHLZJ+/far2LEiNtaXJafuAggkGCBeUurjzOLDFXtUjPrn+A4lEcAgb0LFKUkp2eDhAACCCCAAAIIeEmAIauXTpNeEEAAAQQQQGCnQEFBfh9NkkZIEEDA+QIm8knArEICgYqsjNHTnJ+YhAggkCiBeUunHGThnpeabHsd8MWJykFdBBDouICKvTggeciVHV/BlQgggAACCCCAgDsEfDdkHT783B+ahmpFpG8Xj6hBLTiwvHzG6i6uj/uyCy8ZfJpK6E4Jy9oeSeHcCRPmrIx7CJcWxM6lB0dsBBBAYIfA86X3HR+w8HuAIICAqwQWiUpFOCyTrhqZM9dVyQmLAAIxE6hvnD7MRC8Q2fY64CNjVoiNEUAgqgJm8nJq3/T/E9VN2QwBBBBAAAEEEHCIAEPWzh+Eq4asF1xw5iGBpKQpInLGtlZNnt20Ua6vra1t73zr/lqBnb/Om24RQMC7AiUleaeERN/2bod0hoB3BcxsnqhWBC1QMXLkXQu92ymdIYDA7gQig9WwBIap2DARPQYlBBBwnUBZSnL6Ja5LTWAEEEAAAQQQQKCDAgxZRT4Vkc0d9IpMKT+SsGZWVNSu7fiaxF057PKzDktqDc4UkRN2pKiQ8IFXVFRUfJW4VO6ojJ07zomUCCCAQEcECkrGnqYSmN+Ra7kGAQScKaAilWG1SYGkwNSsEaOXOTMlqRBAoLsCDFa7K8h6BJwhoCJTBiSnX+CMNKRAAAEEEEAAAQRiI+D7IWtY9LzJZTXTY8PriF31wuEDr1O1/xbRjaY6ctLEmhmOSOb8ENg5/4xIiAACCHRYoLg4PzWs8mqHF3AhAgg4VkBFp4Y1PJWBq2OPiGAIdEqAwWqnuLgYAccLmFhVavKQIY4PSkAEEEAAAQQQQKCbAgxZvT9k7eYtwnIEEEAAAQS8I/B8ydizAxKY5Z2O6AQBBBi4cg8g4E4BBqvuPDdSI7BPAZPalL7pg/Z5HRcggAACCCCAAAIeEGDIypDVA7cxLSCAAAIIINBxgYLSvJPU9N2Or+BKBBBwiwADV7ecFDn9KDB78bQjkpKCg8R0sIgNFpF/86MDPSPgcYGJKcnpl3q8R9pDAAEEEEAAAQR2CjBkZcjKrwMCCCCAAAK+EygouO8nmhT+yHeN0zACPhKIDFzNrDKkVnt15ph3fNQ6rSLgGIG6pVWnWtgGB0QHm0hksNrbMeEIggACURawZ1OSh1wT5U3ZDgEEEEAAAQQQcLQAQ9ZuDlmHDz/3h6ahWhHpKyINasGB5eUz1lx88bn9Qtr+ezW5UEQPF5GQiHygKi9KOPhYefmM1R24M/SiiwafKhq601SHqsjBItIWqSNqf9Nw+/NtbQe1JvXaUiRml0f22/U7ZocMGfK9XvttHS+i52+vp7dUlNU88s3aF1466GQNW7WI/IuITdna0mtESkpKyxvv1qao2e/M9Nzd1S4vn7upAz3I8OGpB5r2zBIJjxLRU0Wkh4lsULU3RQJPbFpvk2tra7fEeq9v97n9rEQCQdPWO0Xkiu3nZK9JWC+oqKhdm2i73NzcwFtv1ZxrAb1dzFJFdH8R+0pEF5rIXzZvkLJeh/Xav2fb1mli8isRWWsBTZv0Sg1PZ3XkZuIaBBDwvUBZ2f0Hbtgc2uh7CAAQ8IGAirxjKrUqMqt9a2vt1VfnrvdB27SIQNwFaj6o6d2jtW1wUAKDbfvTqpG//+ODAAIeFzC1P6f2GRL5Zyt8EEAAAQQQQAABXwkwZI3ukHV1ZKhqKpeIyF0iEtz93WQfWyAwfG/DsIsuumh/CWx8QESv2/M+skrCer0Ewtd+PUTt/pBV3gsFgv8eDIXuEZWRe/5tsNfag/rvUyfUrtjLb4xeePHAESLy1I4h7Z4uXRgOSMbkV2rfi+Veuw5ZRe02MXlGRI/8Rt2vB+WrOz9kjZ7dpZcOObw93PqMiFy0F5OFavZ7U40MzSNDfoasvvrjm2YRQCBaAoUl+ZtF5HvR2o99EEDA8QKRAWutmMziKVfHnxUBXSAwv2H6v4W2PaUaGCwqke9hPMIFsYmIAAJRElDTOwf0TftzlLZjGwQQQAABBBBAwFUCDFmjO2TdpCJNJtI/chdse1pTZJWKqYn8ePuTiDs+am/1CIQvnDBhzspd75hrr+3f47M1Bz6gJrd842eRJ2EjA83IE5+RVyz9eMfwdZOItYnooZFrozBkXSsikUwnbq9ta0S0WUSSROQnkadQ/9mDlG39qmdmZWXll7u56/WiS865SUz/8s8h8banMOeL6IcidtaO7+DZMYi2jyUcOL+iomZRrPba5YndSJavtj+9+61Pd4asUbEbNmzYQUk9W4p3GbBGnmD+WETaReQAETlqR+q1Irb/jnuLIaur/vglLAIIOEmgsDR/hdjOP1udFI0sCCAQYwGeco0xMNt7TmD20imH9ZQeKeGQpKpKiomkeq5JGkIAgY4JmF6T0jft2Y5dzFUIIIAAAggggID3BBiyRnfIuuMOiQwMg1f37392bW5ubjjyFwcOHNj7gIPlVhUZ+/XQUU2uKi+vLdj1trrokoFXbX/CcvuTsCbyooSS7pw0qToyZNv22fGa4sheV3/zSdcoDFm3F1B7K6w6avIrtZGhp22vmXqgaM//NrH/uyPGFrXA0PLymbO/08OlAy+UsP1jx/AvZKp/1tABYysqKiKDzW2fiy8+97iwhP4hIifs+Ev/2LRBrtr11cEXRWmvXZ5k/TpGg5rc15YkM3q0B9vMQqH+/Qeui5xbF55kjYadXnjJoDw1G70jYMhMHrJQe97kya9Ght07zn/gMSbyiKgM+4Y9Q1bv/RlNRwggEEeBwpL8yBsVjo9jSUohgIDzBCKvEH9NzOZLIDg/tHXLHF4t7LxDIlF8BV5tKDswYPuniFqqBPQsMRkY3wRUQwABZwropSnJaROdmY1UCCCAAAIIIIBAfAR8P2TtHPN3v890l+9klci/CR9QuXTixNoPd9078oTqytUHPC+iGZGfqejfystqIq8D3jbEjHyGXX7WYUltgWli+osdf6mivXW/kVOnTv3Od8bt7onXqAxZTSYFA5I1cWLtd76raujlQw/tuXVrmaicuT2f3VZRNivytOrOz0UXDfwXCdhkET1t2xUqDx95+Kbbn376zcjTmN/6DB9+9qmmOmnHK3u3qNn55eWzar6+KJp7fWfIupc+I/W7NGTtvl1fCdiMr19hvDe73TzxypC1c7/QXI0AAgh8R6CgJP9V5Ykc7gwEENgpoG0m9lpAZL6ozOH7XLk1/CBQYzVJSQ3tZwYkPFCDgXMYqvrh1OkRgc4JBEXPPj05bU7nVnE1AggggAACCCDgPQGGrJ06030OWbdIWK+oqKgp29O2w4cPHGUqz2//uU3Z2tJrxDdftzt8+OCzTcPTd7wSeL2apJeX176xp/0uu+ysI9pDgVoT7RO5JgpD1rUSDgytqJj51p5qXnTxwPtE5M7Iz1XkyfKy2hu+ee2FF59zqYq+tO0JW5N3LRy4YNKkmZ/uYT8dfvGg+03s9h0/v7+irDbyfbbbPlHd69JBJ2vYqne8Iniftl0Ysnbb7pv3h4o1hUM90r/5BPOuhudfMvCUoEmkpx/wnayd+mXmYgQQQGCPAoXF4yaJ2gUQIYAAAnsQeEtUZqvILIau3CNeEKhbNO1QTdLTw2E5naGqF06UHhCIrUAgoMefcWza4thWYXcEEEAAAQQQQMAdAgxZRSLDv80dOi6V+yom1u4YkG5fscuTrPt8kvCCiwcNDYhN277aZvfu2WP4Sy9Vb/i6/oXDB96tKn/a8fPvDGF3zbnrk7RRGLLu/E7SPZlcdPGgm0Xs4cjPVaxw4wb9TW1tbeS7Qrf9pYsuPucxEb1x+8/1gfKymshAdufTut/tYdAFpjZpNz1Hcy/Z5UnWffbZhSHrPvfcm93AgQOTDjrYnjXR7B0WT1SUzbppb3a79LTP+69D9zkXIYAAAghIYUl+5LuxM6FAAAEE9ilgtkRU5osF5ltQ5o+6cvTb+1zDBQgkUGDOoumnJ/UInLZtqKp2uogek8A4lEYAARcJbG1vPWLQ8ResclFkoiKAAAIIIIAAAjEV8P2QddehZGe1uzdkle8M5YZfPPCvJnL99hz6aEVZzc17y5ToIeuuT+NefnnawVta28pF9OxIbhO5fFJZ7f/urYc9DT+juVekvtOGrLva7TrUVbUbyyfO+msn7BiydvYXmOsRQACBvQgUluQ/JiL/CRICCCDQSYFWMZlv2wavMj8UDM//9ZV3f9LJPbgcgagI1C2rOUbbQ6eH1U4PiJxmIqdHZWM2QQABnwloW89Ny7/3y19e952vgfIZBO0igAACCCCAAALfEmDIKnre5LKayOt5u/SJ5pC1I09O7hrSaUPWXfN0AXXn4Dmae0VyOH3Iuq+z3J0lT7J24Q5jCQIIINAJgcLivLGiOqYTS7gUAQQQ+I6AiXwmZpHvdZ0fDofnh3qFFlwzIncdVAhEU2DbQDXcflI4FD5JA8HTxOx0UTk0mjXYCwEE/CegoqsGJKcd4b/O6RgBBBBAAAEEENi3AENWhqydHj5+85W3uz6NGYXB6CcWCp87adLspdHciyHrvv8w4AoEEEAAgd0LFJTmX6cmT+KDAAIIRFlghYgsEJMFGtAFQdEFGRl3LYpyDbbzoEDkO1RDgeBJSUE5MWx6UkDsRBM5SUT282C7tIQAAokUUF2U0ifthERGoDYCCCCAAAIIIOBkAYasDhqyXnTRRftLYNOLInLR9ptGb6koq3lkbzfQvp5+7MjTsZ19wrMTQ9YtIjbBVD/v6C+BmrQEJPxEWdnsT3bprVt7Rep3ts942w27/KzDklqDM0Vk29/AdORV1jzJ2tE7i+sQQACB7gkUluQNFdEd36nevb1YjQACCOxZQEMmtlDFdgxfZUFQZEFGxpjVqPlTYHbD1JN6SI8TwxI+STVwoohFhqlH+VODrhFAIJ4CJjInNTl921dB8UEAAQQQQAABBBDYvQBDVgcNWSNH9O3vZJX7K8pq79rbzeu0Iesug8ItaoGh5eUzZ3flFzCae0XqO33I+p3vZDW5qry8tmBvdgxZu3JnsQYBBBDomkBx8X0nhjW8oGurWYUAAgh0Q0BlnZosN5HlorpcxZYHLLC8vUf78lEj7v60Gzuz1AECdZ/U7adbWvpJyPqJWD9T6Sey8z8OSEgEBBDwnYDqSyl90kb4rm8aRgABBBBAAAEEOinAkNVhQ9aLLj7ndyL6P9vP0aZsbek1orKy8ss9navjhqzDhvVK6rWlSMwu355530/j7qm3YVHcK1LD6UPWCNbwiwc9ZWL/d8f5P1FRNuumyI2wJyOGrJ38E4/LEUAAgW4KlJQ8+NOQtEZe5/m9bm7FcgQQQCBaAltEdLmqLRfT5RYIL1cLLLf29o/a2nqu+M1v7twUrULs0z2ByGt+NRjoJ9uGqIF+tnOQakd3b2dWI4AAAtEUsMdSkof8Npo7shcCCCCAAAIIIOBVAYasDhuyDh8++GzT8HQR6S0i69Ukvby89o093YCXXXbWEe2hQK2J9olcs+srZuP9yttIhm+9TthkVjjUfunkya82d+WXKJp7uWDIKsOHDxxlKs9HrFSsKRzqkT5pUvXHe7I7/5KBpwRNqkXkByKy1gKaNumVmne7Ys0aBBBAAIGOCZSUjDukXWyOihzfsRVchQACCCRSwNaq6Ecm8pGYfCxiKzQQ+Kw91L4y0CP4WfuXwZUMYrt/Pmbjg6++f8hRgbAeJSE5SiV8lIgepQE90sQir/ftJyY/7H4ldkAAAQRiJ2Amd6f2Tc+LXQV2RgABBBBAAAEEvCXAkNVhQ9Zhw4YdlNTrq1fEdPCOW62ivXW/kVOnTt2466137bX9e3y25sAH1OSWr3/mhCHr8OGDkk3DlSL6k0guU3n4yMM33f7002+27e7XJ9LHqtUH5Yna6o3r5fHa2totX18Xzb3cMGS98MK0nwSCbVVfD833ZrftXunZUvzP7/BlyOqtP57pBgEEnCwwfvz44Ja2ZRMjL0pwck6yIYAAAvsUMPlKVFYceOgPtv7wZz+LDGNXqthKNVlpaqskmLQmoKHPWwI9Ph/0b4PW73M/j13wxvKqg0Nt4UNbTQ7tkZT0A7HwUSGRozQc+V7UyPBUjxLd9h2pDFA9dva0g4DvBEyvSemb9qzv+qZhBBBAAAEEEECgGwIMWR02ZI2c5fDh51xuqi+ISHDbkFLkRQkl3fnNJxp3vCZ4rIhc/fV1kWudMGSNPIR50SXn3CSmf9mRLSQiz6kF7y4vn7H6m/drZKiowfbH/jkotEd69zz8tpdeeimyJvKJ2l5uGLJu6/fiQaNF7Ot/czRkJg9ZqD3vm08DDx8+8BgTeURUhn3DkydZu/GHIUsRQACBrggUluQ/ISI3dGUtaxBAAAEnCRxyxJHzfnDUUWfsK5OJfa6iK01stZp+LgFZI6LrJGxbRKVF/j97dwIeZXX2Dfx/PzPZgLDJouzIEkBxA6wsQiK7bGqLtsWazAzU1gW7aNuvtTV9ZdFWpfIWW4WZSQIBxb4oCYKiyIjVt9q6UG2rtn1rabVudWMnmef+rhMmdghZZibbMzP/57q8pJmz3PfvPLHAnXOOJYftMI64LD0MyzocrtYjbpceDh/TI+pyH9aM8GHrgH1EszoersqrOlwgBdVNzZnI57v/tjvbvf9gjmRm5oirOgdVrhy4XDkIh3MX/8VzAAAgAElEQVQsQZcw0N0Sqxug3SHSDYruItJNzf+u+TWO/xpiJTI/+1CAAhRIJgEVzJ04fPojyRQzY6UABShAAQpQgAJOEEj7IiuAtwAciGMxPrYt2/PIQ3v+ZPrUuRO1ySLXnAUFMy3oo5H5XhN15dctPNa3QxWAKTr+E4DZ5WmOEu53vICpxwAxxdiagqxDiqxoIAezk/U1AZ5RlS4QnfCfPMzxuHi5yoV5O7aETJ6fPS01VpIUWVHPDlVjYezMscHmL6E6ATU/LW9K8NHr3+T7F8d7zqYUoAAFKBCjwPrylbcp9LsxNmczClCAAo4U6D148FO5p/SY0vbBqQ2I+b2u+X1utQBVqqgW6/i/YX4tqFLzmUiVqlbD/GNJFRQ5AHIgyIFqDiA5NV8z/7vmjxd8KEABClCgUQGRjyzLmn7B0IteoBQFKEABClCAAhSgQPwCafcHzzpF0fjF6tx72RpFVhNUfn5+dm4XWQHo0uidqnUCfkcEN6niBwBGmM+cUmQ1sdQcA/xO7tW2YJkAXZrArnRbmYsfemjne/W1a4mxkqXIavK/5JL8rmFF0PyyEbdXFHKHQO8E0IN3siby7cw+FKAABVpGYH35iu8rwPurWoaTo1CAAu0g0Gf4iFCHzrn57TA1p6QABShAgXYRkNcBmTohb6rZfMCHAhSgAAUoQAEKUCABARZZ40c7YbdgaxVZI2HJvHkXnQsJf1dFZkYKlTW7QSG6VuzqEiC7g0o4FCmy/jssmLb94dDLtWnNmDGjY1bO0c2AXHz8a3JD5dbdq6PTjrf4OG9BwVJA7z4+hm4/ejjr8p07dx5siHLOnEndLHfGlwC9CtDRgHSo3Zmrorsk7FpTWfnkS8dPRm78ac5Y8ebZ3nbFxcXWiy/unqqW3ATVicfd9BAgryiw6sAn2Nqpm+SJrU+YIqtA33C77PwtW57+V1OO/JwCFKAABVpeYH35yusU+t8tPzJHpAAFKND6AgPPHP10Rnb2ha0/E2egAAUoQAEHCDx99G33RQUFrXNkuwPyYwgUoAAFKEABClCgTQTSrsjaJqptOMncuZOHicvaBaA/dzK2IbxDppo//6LJKvZjkSOk6z1+2iGhMgwKUIACaSGwvvy2qxR2aVokyyQpQIGUEjj9nHN/a7nd41IqKSZDAQpQgAInCajifyaOmP4F0lCAAhSgAAUoQAEKNF+ARdbmG7bKCGYXY3FxsdnZ2ejuzrkLplwqkAcjRwq/Wp0ZvmjHg0+/3ypBcdA2E8jPz3eHQiFzL1Wjz7wF+eYOwNsijSph536xsrLyUFP9+DkFKEABCrSeQMn65XMsS9YAGNh6s3BkClCAAi0rMGTM2NdEpOYKEj4UoAAFKJCaAqr4xcQR069JzeyYFQUoQAEKUIACFGh7ARZZ2968yRnN/aNvv9NpmVjyRuXDoUBDhdbZs2d3dmcefgDArJpBFf79n+JrsRTnmgyCDdpNwKxrRubhe6BaWlHx1OMNBbJgweT+NqztAM6MtPle5dbQ7e0WOCemAAUoQIHPBDZuvO2MKg3fI5DJZKEABSiQDAJDx457D0CvZIiVMVKAAhSgQPwCats/njhyZnH8PdmDAhSgAAUoQAEKUKAhARZZHfZumB2MnbvICoV+y4QmwP3QjO9UVDz+dnSoc+dOGyCu6p8DmBf5+gl3xTosLYYTo4C5BzY751iJAubonipVXWWhellFxTP7o4aQOZfmn2GplkLlvJqvK/aqbc3Ztu3Jt2Kcis0oQAEKUKCVBTZvLu50pCprzfE7yflQgAIUcK6AKyMjPPjsc1zOjZCRUYACFKBAcwTEwjXjh03/RXPGYF8KUIACFKAABShAgZMFWGR14Fsxf/6U6SqyEUCPSHhhAH8D5Onj/1svBDA4ckSw+UIVIN+o3Lrb/Ia50eOFHZguQzpRQOZdku+F6mpAOkQ+qgLwmgDPqEoXiJpdUX1ruynwiaWyqKJi9yPEpAAFKEAB5wmsL1/+Xwr5ofMiY0QUoAAFjgtkdezwbv+RZ/SmBwUoQAEKpJaAqv7LsuS68cOnb0mtzJgNBShAAQpQgAIUcIYAi6zOWIeTorj40qnDXeHwfRBMaSLEDyBYUvlwaCsLrA5dzPjDkrmX5k8UG/cAGN1E99ctWN6tW598Nv5p2IMCFKAABdpKoKx8hQ+CNVBktdWcnIcCFKBArAKdunX706lDho6MtT3bUYACFKBAUgg84xa97vzhM15OimgZJAUoQAEKUIACFEhCARZZHbxoxcXF1gsv7DkHll4JqDkWuGb3qtm5COgfBFa56LH1dY6SdXBGDC0egZq7ed/LnQjoV0Rl5n92r+p7ELwKWPfs/1gfCYVCR+IZl20pQAEKUKB9BErLV04T6BoAw9sngmbMqhZUM2oGEMscsGA3YzB2pQAFnCbQtfepv+3Rv/84p8XFeChAAQpQIGGB9Qf34/rpY6d/kvAI7EgBClCAAhSgAAUo0KQAi6xNErEBBShAAQpQgAIUaBmB9ZtXDtUqNScVTG+ZEVt/FDvcCXZ1pxMmstwHYLkOtP7knIECFGgTgV4DB+7p3LOXuZKCDwUoQAEKJLmAAD8enze9OMnTYPgUoAAFKEABClAgKQRYZE2KZWKQFKAABShAAQqkisC9996bkZP7b3N08BKn52SHc2BXd6k3TMv9CSzXYaenwPgoQIEYBE4bNizUsUvX/BiasgkFKEABCjhXYD+A6ybkTS9zboiMjAIUoAAFKNB8gfnzp/ZWCYcAjEhwtNdEXfkVFbveTbA/u1HgM4G0KbLedNNNV3HdKUABClCAAhSggFMEevTOnped5fqCU+KpL44OOafCZWXWG6I5NtiV8W8nh8/YKECBGAUGjDpjT2aHDtzJGqMXm1GAAhRwmoBA9oZRff2kvFlPOy02xkMBClCAAhRoaQEWWVtalOM1RyCdiqxvAejTHCz2pQAFKEABClCAAukiICIYMaKxHwpVuLP4Q5/p8j4wz9QWGHzOOb9xuTMuSO0smR0FKECBVBWQhwC5fkLeVPP3XnwoQAEKUIACKS9QT5HV/H9gHHca6d9hy6LKytAHKY/FBFtdgEXWVieOeQIe5xIzFRtSgAIUoAAFUkcgI8Pq3aGj63zLkm4ffXjMUYkNHToUGRkZ9cYkUg1XJv884qgFYzAUSFBgyHljXhXLOjPB7uxGAQpQgALtJKDQuybmzfh2O03PaSlAAQpQgALtIlC3yGpDZj2ydfdj7RIMJ017gbQpsqb9ShOAAhSgAAUoQAHHCmzadHufY+Hw3SJw1PHBdnUn2OFO9bpZ7gOwXHH8oKhj9RkYBSgwdOw485PffSlBAQpQgAJJI6CAXj8hb8aapImYgVKAAhSgAAVaSIBF1haC5DAtIsAia4swchAKUIACFKAABSjQfIGyDcuXQeQHzR+p5UYIV3WD2lknDCjWEbgyPm65STgSBSjQbgKWy4XTzz2v3ebnxBSgAAUoEKeAyF9F5frxeVN3xNmTzSlAAQpQgAIpIcAia0osY8okwSJryiwlE6EABShAAQpQIBUEyspXfAWCn0HR3Sn5qJ0NtTNrwhHraM0/fChAgdQQyMjO+ffAM888JTWyYRYUoAAFUl7gCVtd100acdHrKZ8pE6QABShAAQo0IMAiK18NJwmwyOqk1WAsFKAABShAAQpQAEBZ2YrPqUt/JpALCEIBClCgNQU6dO7ylz7Dhw9tzTk4NgUoQAEKtIjAfZnDu103VsZWtchoHIQCFKAABSiQpAItXWSde2nB2WLrEwB6ALr96OGsyydMmHD4d3tDE0T1m6oyVYAuAMz/B78G0bViV5dUVDyzPxbC+fMn5qpkfgWwCwE5F0CGAp+I6AuAdc/+j/WRUCh0pL6xTowNr4m68gHLpXLsuwC+CEgvQJ+HLXMqK0MfRI9RXFxsvfji7qlqyU1QnQhIB0APAfKKAqsOfIKtWT2zOmRWHX0UinEAPlBLpm17aPfeefMmD4Zl7QYwsGZMweLKh0P+hvLNz89353bGLyHwHW+vW/Z/LIsayisWt2RpwyJr1EqpqgSDwfEicouq9rRte9rixYs/THQxy8vLux07duxKAF9Q1VFAzY6Uw6p6mc/n25nouKZfIBB4FMDMOMe42+v1fqNuH7/fnysi/w+AB0CvyOf7AKzat2/fPcXFxdVxzsPmFKAABShAAQo0UyAYLO7qzsr8mSoKmzkUu1OAAhRoUKBLj54v9hw0iOcF8x2hAAUo4GQBwU0Thk+/w8khMjYKUIACFKBAWwm0bpEVr4Yt1+dd4fAPITC1nQYefb7aJZ/fsSX0z0bylrkL8i8HcG+kSNtQ01dsC19+5KHQq3Ub1C2yQvRbUKwDpE9U25ria0XFrndrv3bppTN6VdvH1gGY10h8r4jqt1VkNYAR0UXWeIumc+dOG2C5qh5XyHAznwILt20N/aqt3on2nIdFVgDBYDBbVc03jKn+1/4U917bti9KpMhqiqtHjhy5W0QWAsius8AHm1tkjRSDHwMwPc6X56Qia1lZWa/q6uptQM1PKtT3VIjIFR6Pp96fpIhzfjanAAUoQAEKUCBOgbKNK/8fVFfE2Y3NKUABCsQkcEq//s90O/XUiTE1ZiMKUIACFGhrgd+rrTdNHDmjWT+o39ZBcz4KUIACFKBAawq0cpHV7Ab9F4DRx3PQ9wD5CIAbwACzC/Wz3ARbjx7KXLRz586D9eQr8y6Zch1UVgFwRcYyu0ifA+RNQC8EMDjqs32wrYsrK3f/IXqsOrtsTf9Dx3fcnvCcUGSdPXt2Z3fm4Q11CqxmF67ZWGc21HUC0DcywgeAdji+y/U/O1nNZ/Pn589SgakduQB9G7ZMrawMvVbf2ka3Fegbdjhj+rZtT5j5Uv5J6yJraWlpX9u2b1RVs4U5t85qJ1Rk9fv9Zifs/ZFvuOghbQAfisj+cDhctHjx4j2Jvl3r1q3rblnWkwDOjnOME4qskWLtJgBXmK3uqvpLAGtUNcOyrP8CsCAy/jKv13tLnHOxOQUoQAEKUIACLSSwfv2yz6tl/QxAvxYaksNQgAIUqBE4dcjQUKdu3fLJQQEKUIACjhNYb2XITRecPu2zXSmOi5ABUYACFKAABdpBoJWLrMczEn3RFil85KGQKXqq+ZI59heSeadCl0TSPiJqzayoePKkWs+8S/PnwtYHIsXLsIr8RMKdllVWVpoiac2zYMHUUTbCDwA4M/KlB/Z/gqLoI3br7GSt7fqaKG6rcmNXRrWrSjUcHjMm/8Pi4mJTg5K5lxQsF1Vzcql5wqr4mYarlz/yyK9NsbjmmT8/f6gCqyGYHbWEnx0XbL42e+GFPd1V1qNQOX7yUcNHBsu8BVN+Dsg1Ne0U/v2f4muhUCgtTkhNuyJrnSOBpwGwGvjvQNxF1nXr1p1pWdaOqL8ANS/1SyKyDMCjLbUbNBAI9AfwdOQ87IR3xpaWlp4VDofNWeM9zQnEHo9nsYjU/AcjsrvX5GL+wuVPbrc7/6qrrnov2srv9+eJSBDA3R6PZ3Nt33b47yqnpAAFKEABCqS8QFnZ8jPFJT9TYGrKJ8sEKUCBNhPoN3LkU9kdO01pswk5EQUoQAEKNC3A44GbNmILClCAAhRIW4G6Rdb4IOSGyq27zfG4nz0nFTIV21wWvvLww6GP6449c+HM7plHj26FYNLxz/RblVufMrtVP3vmzcvvAUsfAeT8mhaCu/v02n/Tffe9cNK96vPnTz5XRbZFjv89IqoXV1Q8Ze5CrXniic20nzcvfwQs3VV7nHBjc9ez4/WEIqspq85fUHC7Qm+K5FpzX23dnbt1irFhUcytqAiZ6y7T4km7ImtJSckQ27afAdA7aoVNMfTPIvKJqta8+ADiKrJGjt01L465uNg8n4rIdUVFRRtauvhYJ4d3LcuaWFRU9Nd439hgMPhlVS0FcExEPu/xeE548YPB4DWqugbAx6p6sc/n+9/aOersgt2nqjN8Pt/r8cbA9hSgAAUoQAEKxC5w7733ZnTI/fBnqnr8pwP5UIACFGimwKCzzn7WnZk5oZnDsDsFKEABCrSMAI8HbhlHjkIBClCAAiks0MpF1g9gWzMrK598sSHCeQvyb4tcPQkBflmxNfT16LZzF0y5VCAP1hyzq9irtjVn27Yn32pgvDqFTNxeuTX0vdq2dYqsH4tiekVF6HcNxTZ/fn6hCkrM57Ec23vxJfnnuBRmI94pdY8LNmMsWFDwORv6eOQk2LpF2Jow5s+fUqAi22uuzhR9sTrDnrXjwaffT+FX8ITU0r3IarZmPxwOh5ctWbLkT4FAwBzDd0NEKK4iayAQ+DGAmyM7Yz9V1S/6fD6zE7TFH7/fP0NEtgDoqKpvWJY1xePxvBPvRIFAYDGAtQDq3Q3b2OfBYPAyVTXnemeIyI0ej+fueOdnewpQgAIUoAAFEhMoLV9+g0DM71v4UIACFGiWwOnnjnnZclnnNGsQdqYABShAgZYQ4PHALaHIMShAAQpQIOUF6imymgLmgZgSF9xW+XCopghZ+9QpZJ5wv2l9Y85bULAU0Jp6iEDLPv1EfFFH455wdK5Aflqxdfd3a48crm+8+fML5qioufvUNDtht2g8seXn57s7d1G/Qq6KjHVP5danrmts7jrjn1RErdntmnXoIahcdHzMk3cCn1h0bjrfmNYpiRqlXZF17dq1g10ulzni1uww3RB9hG+iRdZgMDhIVc0W7kEAzK7YVr3D1O/3Xyoi5i7VrHh33Ea/m4kWWSO7ds1PN5jLn0MiMruljkJOou8dhkoBClCAAhRoV4HS8pXTLOhtCoxp10A4OQUokNQCQ8eM2wfBgKROgsFTgAIUSHYBHg+c7CvI+ClAAQpQoA0FWvlO1riKrHWLogsXTuty5FhVBSCTDYkCC7dtDf2qMZ7GCqnxFFlnzJjRMSvn6GZALq4ph4peU/HwU7+IY+56d6pGF5Uh+mT10Q6X7tix41Mzbs3xyVVHH4ViHIAG76htw9ejzadKuyJrY8KJFln9fv9VIuIH4AbwusvlmlpYWNjQ9u9mL3JUcdSM9ZjX652VyKBxHBe8X1UX+Hy+mrPAA4HAHQC+CeATy7LmFRUVmeOX+VCAAhSgAAUo0MYC5eUru4Vh3wbIV9t4ak5HAQqkgIBYFoacN6Y68ueYFMiIKVCAAhRIOgEeD5x0S8aAKUABClCgvQWcXGRt3lHGNbInFHnjKbIm4tLUTlYTUJ17Xk84snj+/Ismq9iP1RwVDN2TnZkx/8EHn/ikvd+RtpyfRdYo7USLrIFAYDOAhWYoVV3r8/la9S86/X5/sYjcYuYTkRKPx+NJ5KUpLS09KxwOmx2pPU3t1OPxLK69PzYYDGarqjnuOD/6SOKSkpKJtm1XAujS2jt2E8mJfShAAQpQgALpKLC+fOVXFWruBOmWjvkzZwpQIDEBd2bWR4POOov/3UiMj70oQAEKNFeAxwM3V5D9KUABClAgLQUSKSY2BhVPIdOMc8LOzjrH+7ZAkfUfGranbtu2589mrnhiS8QlliLr7Nmzs9xZR9ZDtaYGBuB7lVtDt9fENz//ZhHcWvfr6fRissgatdqJFFlLS0tPCYfDIQBnAqgWkcLMzMwdR44cudGyrC+paj9zbymAKgB/BbBGRNY153jdOnHeZ4qgIuIDMPj4TwzUHFls7mh9zLKs5UVFRWbekx5VlWAwaI4dvsLEp6q/NPGpaoZlWf9l7jWOdKo5/ji68ArgBdu2ZyxevPjDdPqGYa4UoAAFKEABpwqUlK8cY44PBjDNqTEyLgpQwFkCHXJz/69P3ojTnRUVo6EABSiQBgI8HjgNFpkpUoACFKBAawkkUkxsLJZ4CplmnDiKrEcA3aIi78dqIYrDFux7tm7d8w/TJ57YZi+8sKf7mOvJSK0KNmTWI1t3m12mDT6xFFlr4lgw5VKBPAjAVXtkcKdOVRJ1NPIJO1xjzTcV2rHIGrWKiRRZ/X5/nog8HdkN+m9V/bmILG1sJ0lkZ+gXPB7PK4m8RIFA4FFz3HWkb1PHex0RkeKioqKf1O5SjZ4zcr+quVTZnJld31MhIleYonAwGLxBVc1RwUdF5HKPx7M9kfjZhwIUoAAFKECB1hMoLV9+m0C+23ozcGQKUCBVBHJ79Njbe9Dgs1MlH+ZBAQpQIAkEeDxwEiwSQ6QABShAAWcLOLnIWqfQ2ew7SuMpsp50J6uiqKIiVNrYasZcZJ07bYDlqnpcIcMB7Lcg01U1rILHAXStezets9+glo2ORdYozwSLrDNEZAuAjpEdpFpTzT/+HABwKPLrzpFdprUz/tO27dmLFy9+NZ4lXb16dVZubu5OVa25ODnGx+xS/abP51tTX3u/358rIv8PgDl2uFekzT4Aq/bt23dPcXFxdTAYHK2qprjbp+7RwjHGwGYUoAAFKEABCrSRQFn5yoU4vquVO9TayJzTUCAZBbr36fu/3fv0GZ+MsTNmClCAAkkoUGZlyHcuOH3au0kYO0OmAAUoQAEKOEbA0UXWk47WlRsqt+5enShePEVWc7vk/AUF9yp0yfH59J7KrU9dZ37R0PyxFlnN2PMWTPk5INfUjKz4oUjN6a3m754AweLKh0P+RPNM5n4sskatXiJF1mAw+GVVNT8N4I4a6j1V/dY//vGPB0yB0nw9UshcBuDrkeODzf2tDx88ePCLS5cuPRrrS7Ru3brulmWZLd+1P3H+toh8D8CDtUcQr127drDL5TJfM0VTc1SxeT6yLGteUVHRM7HOVdvOFHY7dux4v4hcAuBNESnweDxvxjsO21OAAhSgAAUo0HYC5eUrTw8fL7TW3pnRdpNzJgpQICkEeg8e/FTuKT2mJEWwDJICFKBA8gp8opDvT8ybdk/ypsDIKUABClCAAs4RcHKR1SidcJyw4ik7XH3pI4/8+qNEBOMssmL+/PxCFZSYuQT6hh3OmL5t2xNmQ129z8WX5J/jUjwB4BQAH6gl07Y9tHtvfY3nz59SoCLmdFNzZeUrAhxTYAygb8OWqZWVodcSyTHZ+7DIGrWCiRRZA4HAYgBro4ZpcIequQM1EAjcLSLXR9p/qqpzfD7fr+N5kYqLi939+vUbLSLmzrVyn8/3dn39/X7/tSKyKqrQ+qDX6708nrlMW7/fv0hEgjXfmCLXejye6HzjHY7tKUABClCAAhRoQ4H15Su/q8eLrXwoQAEKnCDQL29kKDu3Uz5ZKEABClCglQQEO21bfzBpxIzftdIMHJYCFKAABSiQdgJOL7LOn1+Qp2LvBGSAWRwV3N2n1/6b7rvvBbPz86Tnq18dk/HOu52XQ/TdTz/GmlAodKS2UbxF1rknHuvb6NyzZ8/u7M48vMHUhSPzNVpknblwZvfMqqOPQutcPSnyYPXR7K/s2LEj5s2EqfTSssgatZotUGQ9LCJXejwec3xwvU9kl2kIQM03GIA7vF7vTa3xUpmibklJyYOq+vnI+H8HcKHX6625NDmWp7S0tG84HN4FIA/ADhG5zOyYDQQCEwDcBeC8SBHXHI28W0S+4/F40vInFmLxZBsKUIACFKBAewiUlq+cZkFvO/4ThnwoQAEKHBcYdOboX7uzsyfRgwIUoAAFWl5AFcsmjpj+w5YfmSNSgAIUoAAF0lvA6UXWmqN1L5lyHbRmA5y5WjIMICjqurmiYtcJ1waYoqi4qn/+n0Knrs7O7PWtBx980PRBvEXW48f6Fvw/QJdH3pKwKn6m4erl0btp58/PH6rAaghmR71NjRZZTbt5C/K/+9kRwZGOCizctjX0q3R9K1lkjVr5FiiyvmtZ1sSioqK/NvZCBQKBzVFH9z3m9XpntdYL6Pf7LxWRTQCyzIXEqrrA5/PtjmW+OjtvPwAw0+PxvFRSUrJUVX8atUM2ejiz7f1LXq/3sVjmYBsKUIACFKAABdpGoLx8Zbcw7NsA+WrbzMhZKEABpwucfu55L1guF3/4wukLxfgoQIGkEhDI71XwgwnDp21LqsAZLAUoQAEKUCBJBOoWWQG8BcBsAov1+di2bM8jD+35k+kQbyHzhOOAoduPHs66fOfOnQejJze7U99+L/enorgh6utmJ+trAjyjKl0gajay9YsUYiHAy1UuzNuxJfTP2j7xxmb61bND1XzZzG2ODTbXW3YC0Pf4HHoMEFMINv80WWSdPz9/rAoeB9DV9I7lSOJYFyVZ27HIGrVybVhkNQXKGyNT77Vt+6LFixd/2Bovkd/vzxORpwH0NN9AIlLo8Xg2xjJXSUnJVNu2za5c8023zOv13hL1tc4A/qKq17pcrr+q6kxVvQVAL97bGosu21CAAhSgAAXaR6B000qvZeutCvRpnwg4KwUo4BSBoWPGvgmRQU6Jh3FQgAIUSHYBhawLW5nfnzxs8vvJngvjpwAFKEABCjhVoJ4ia7yhnlBMjLeQGUuR1QRUcwzwO7lX24JlAnRpIshKt5W5+KGHdr4X3S7e2Gr7XnJJftewwlwBeUkj876ikDsEeieAHrEUWfPz87Nzu2o5VC6rGVfh3/8pvhYKhUzxNi0fFlmjlj2RImswGPyyqpYCcAOIdSdr9D2urVpkLSkpGWLb9jMAekdSXeL1etc19bb7/f5cETG7UccD+F9TRPX5fPujduG+LSKzPB7PK7VjBYPBy1TVnOGdJSJf492tTSnzcwpQgAIUoED7CAQ3rhhh2bhVBF9onwg4KwUo0O4CIhgyZuxROX7iDR8KUIACFGiGgELft4Dvj8+b0eTftzRjGnalAAUoQAEKUABAshRZaxdrzpxJ3Sx3xpcAvQrQ0YB0iBwh/E8V3SVh15rKyidfqilZ1nkSLbKaYYqLi60XX9w9VS25CaoTj8+rhwB5RYFVBz7B1k7dJE9sfcIUWc2uVLfLzt+y5el/NfaizVsw5ceA/MjkIIq5FRWhR9P5xWSRNWr1Eymy+v3+8SKyPbI9OqbjeP1+fxy8a9QAACAASURBVLGImF2f5nmpqqqq4Oqrr/6kNV7EOkXWmHey+v3+m0TkNrPN3rKsy4qKinbde++9XTIyMsxRw+cCOOmY42AweKpt20+JyHARKfF4PJ7WyIljUoACFKAABSjQMgJlG1Z8A4JbI6dWtMygHIUCFEgKAXdGxieDzj6nqZ+mTopcGCQFKECBdhbYVq3VP5g8Yvbv2zkOTk8BClCAAhSgAAXiEpg//6LJKrbZbJddc5SxuvLr3hsbPWDNUcRZhx6CykUQfbE6w56148Gn0/oEDxZZo96QRIqs0YXFyFA3eb3eOxp7k+vcybrN6/XOi+XNX716dVZubu5OVZ0c61x+v3+GiJgjfzvGeidrIBA4zxRRzU8vqOp/e73eG0RE161b192yrCcBnA3gbq/X+43ouOt83qp3zcbixTYUoAAFKEABCjQtsOH+lePssJpC68ymW7MFBSiQKgLZHTu+2W/kKB4VnCoLyjwoQIF2ERDBD8cPn76sXSbnpBSgAAUoQAEKUKABgfz8fHcsR/jOW5D/XQBms515KmHnfrGysvJQQ7Dz508p0OObDrMF8tOKrbtN/5N24KbTwrDIGrXaiRRZTXe/33+fiCyJDPVbVZ1qjtat70Vau3btYJfLFQIwwHyuqj/2+XzFsb500TGq6q6DBw/OWbp06dGG+vv9/uUi8v3I538HcKHX6/1HQ+2DwWC2qpqi7GwAr7tcrqmFhYXm4miwyBrrKrEdBShAAQpQIPkEyjas+BEEP06+yBkxBSiQiECnbt1fOXXIkNGJ9GUfClCAAhTA79TWH0wcOWMnLShAAQpQgAIUoICTBMxu04zMw/dAtbSi4qnHG4ptwYLJ/W1YpmB6ZqTN9yq3hm5vqH3NfaxdUALgCgBHRK2ZFRVP7nFS7u0RC4usUerNKLJOEpFHAHQGYIvI6qKiom+Z3Z/Ri6qqUlJScpeqLgVgAXjf5XJNKywsjPlImUAgMBfAZgA5AA6KyOUej8d8I5z0BIPB0apqzsPuE/lwo9frXdTYixYMBpeo6hrTRlU9Pp+vvLY9jwtuj29RzkkBClCAAhRoO4ENG5ZPtUXMrlZzJzsfClAghQW6nnra8z369Ts/hVNkahSgAAVaRUCBe7Lc+P7YIdNb5dqnVgmag1KAAhSgAAUokBYCM2bM6Jidc6xEgS8AqFLVVRaql1VUPBO9KVDmXJp/hqVaChVzqqnZi7pXbWvOtm1P1my4q/uYe2VdbvcKBcxmQxdEt+z/WBaFQqEjaQHbSJIsskbhJFpkNcXTQCBwt4hcHxmuCsBd+/btu7m4uLjafM3sEAXwX6pqjtjNiLQLeDyexdHF2GAw+GXz4kc+f09E5nk8njdrw6yz09R8+SNVvd7r9W6MHicQCEwAUApgaKTvR5ZlzSsqKnqmofchGAwOUlVz56r598MHDx78Yt1dslFHHb8tIrM8Hs8rUbFdpqobAGQBuNHr9dbmke7fZ8yfAhSgAAUokDQCd22+K6fHscO3QuTbSRM0A6UABeIW6DVw4J7OPXvVXkMSd392oAAFKJCGAv8H4McT8qaXpWHuTJkCFKAABShAgeQQkHmX5HuhuhqQDpGQTb3qNQGeUZUukJrrKPvWpqPAJ5bKooqK3WYj4WfPvHkFZ8ClQWjNJr7P2gP4ALY1s7LyyReTg6R1o2SRNco30SKrGaKsrKxXdXX1NgDjooY8AODPkUuDB0f+XfvxS263e9ZVV131XvQSBwKBxQDWRr72rmVZE4uKiv4a3WbdunVnWpa1A0C/6LlUda+ImDnNnam9IrtlTRPzEwvf9Pl8NTtUG3sCgYD5CYfviIgvuoBa26ekpGSqbdvmOGGza/cvqnqty+X6azgcnigiP43M+6aIFEQXh5ual59TgAIUoAAFKOAsgdINKy8Vqbmr9QxnRcZoKECBlhDoM3x4qEPnLvktMRbHoAAFKJDqAgKsdbnsW88fOrPB65dS3YD5UYACFKAABSiQNAIy99L8iWLjHgBNXRHzugXLu3Xrk8/WzW7upQVni61PAOjxn8/0EGzry5WVuyvS/S7WWhMWWaPenOYUWc0w5eXl3Y4ePWqO150ZVeCs+27aAEJut/tLdQuspmEsRdZIu9MB/ArAuU18a+83BVav1xuoe3xxov9J8Pv914qI2aVauyM3eqiPAHzJ6/U+luj47EcBClCAAhSggDMEysp+2guu6lsB/aozImIUFKBASwkMOPPMPZnZOdzJ2lKgHIcCaSRQdTSMT947iCP7j8Gd5UJu9xx07GYO70rBR+QPorh1fN60B1IwO6ZEAQpQgAIUoEAKC3z1q2My3n4vdyKgXxEVU7OK7EbV9yB4FbDu2f+xPtLQkb9zLp080mVbGxUYrcABUX0s7HL/cPtDu95IYba4U2ORNYqsuUVWM1Tk3tXZqmqO2DN3HHWKTGHu6njBHBns8Xj2NFTwrFNk3Wvb9kWLFy/+sL6VrTPXGABdIu3MOdh/A7ARwL1er/f9uN+MJjpEjiO+E8A5kR26ZgftbhH5jsfjea2l5+N4FKAABShAAQq0n0DphhWFIvgRAPNDXnwoQIEUEDj93HN/Z7ncY1MgFaZAAQq0ocDBj4/grT99ANvWE2bt3jcXvQZ1bcNIWn8qUV19RDJuLcgr+KD1Z+MMFKAABShAAQpQgALJKMAiq8NWze/3F4vILZGwdng8njkttQPVYakyHApQgAIUoAAFkkhgw4Zb+oWRdbMIrk6isBkqBSjQgMCQMWP/T0T4gxN8QyhAgbgE/vbSOzh6yFzrdfLT/4ye6Ng1JXa0/s5WvXXSiBnmGDw+FKAABShAAQpQgAIUaFCARVYHvRx+vz9XRHZF7nU1xwrf6PV6zbG8fChAAQpQgAIUoIAjBNZvXPZ5W62b5fhpFnwoQIEkFRg6dtxBAB2TNHyGTQEKtIPAkQPH8Obedxuc+cMPP8S77zb8eTuE3O5TigivUmr3VWAAFKAABShAgdYRUFVzBC+fBgRUdfEdd9zhT3UgFlkdtMLBYPAyVd0AIAfA6y6Xa2phYeFbDgqRoVCAAhSgAAUoQAFs2HBLZ0XmzSpyEzkoQIHkE7AyMvaffvY5uckXOSOmAAXaU+DAR0fwzz82fBvRp59+irfe4l9htOcacW4KUIACFKAABSjgFAEWWZ2yEmkSx7333tslIyPj8cgu1ipV9fh8vvI0SZ9pUoACFKAABSiQhALrNy6fDsXNCpmchOEzZAqkrUB2Tse/9ztj1MC0BWDiFKBAQgLVx8L4y2/fbrBvh24ZyO6ckdDY7dVJVe39+w+Vv/LsaxvtuhfNtldQnJcCFKAABShAAQqkgICIHL3jjjtCKZBKoylwJ6uDVjgYDI5Q1V8A2OnxeG7jXawOWhyGQgEKUIACFKBAgwJl5StuhuBmKLLIRAEKOF+gY9eur542dNiZzo+UEVKAAk4TeOevH+Hjdw6cFJYrw8Lp550Gl9tyWsgNxqOqO22RWy/Mm/7rpAmagVKAAhSgAAUoQAEKOEqARVZHLQeDoQAFKEABClCAAskpULZpxedg42YAc5MzA0ZNgfQR6Nq79/M9+g84P30yZqYUoEBLCtQttObkZqLX4G4w/06S54Cq3jpxxIyfJEm8DJMCFKAABShAAQpQwKECLLI6dGEYFgUoQAEKUIACFEhGgbLyFUsju1p7JmP8jJkC6SDQY0D/X3ftdeqkdMiVOVKAAq0jEK62cfTgMbgyXMjqkDxHBKtiq+Wy/mv8sKkvto4MR6UABShAAQpQgAIUSCcBFlnTabWZKwUoQAEKUIACFGgDgbL7bx+JcNjsav1yG0zHKShAgTgFThs2LNSxS9f8OLuxOQUoQIFkFnhFIHeOz5tWmsxJMHYKUIACFKAABShAAWcJsMjqrPVgNBSgAAUoQAEKUCBlBMrKVxZB8B2ojkyZpJgIBVJAYMCoM/ZkdugwOQVSYQoUoAAFGhdQHBTBHWE9dOekEQv2k4sCFKAABShAAQo0JFBaWtrXtu0bAVxh23aRz+fbGY9WSUnJENu2vwHgUgC9AJjjPmwA/wbwLICVXq/3uXjGjKWtqkpJSclYANeo6oUAegPoBOAxr9c7q7ExiouL3QMGDLgGwDcBDIi0fQ9AUFVX+nw+/v6piUVgkTWWt5RtKEABClCAAhSgAAUSEigvX9mtGnqjCL4NRVZCg7ATBSjQogKDzz7nd66MDPOHcD4UoAAFUllgvaVyxwUjpv0+lZNkbhSgAAUoQAEKJC5gCpTBYHC8iNyiqtMAWAAOquplsRZZTaFy4MCBt6qqKbBmNxKNLSKbbNv+eksVL4PB4CWq+lMAQ+uZt9EiazAYzLZte5OIzI/kXXeIl9xu96yrrrrKFF35NCDAIitfDQpQgAIUoAAFKECBVhcoKV85xoKanwj9YqtPxgkoQIFGBYacN+YvYln1/SGcchSgAAWSXkCBXwvsOyfkzXw46ZNhAhSgAAUoQAEKtIqAKTCq6pUAvltPgTLmImtkF+ldqro0qlBpdq++A+APIjJUVftFdrXW5lIhIld4PJ4jiSYXif8uAFfXUyA9AOAQgF1er7fBa5wCgcCPAZirnsyz1bbtH4lIFYBrReRrkZgf8Hg8XxIRTTTWVO/HImuqrzDzowAFKEABClCAAg4SKCtfuVBh3yiQ8x0UFkOhQFoJDB079lNAOqdV0kyWAhRIAwF5S6B3js+bvioNkmWKFKAABShAAQokIFB7JLCq+gDkNjBEzEVWv98/Q0S2AOgYGeslEfmyx+N5rXbsQCDQE0A5gOmRr9mq+j2fz2d2oMb9NFDY3S8i/urq6tVLliz5W1ODlpWV9aqurg4BMNc7hURkdm3RN7K7dx0AL4D3XS7XtMLCwhNOBlm3bl13y7J+JSLb/v73v68uLi6ubmrOVP2cRdZUXVnmRQEKUIACFKAABRwqsHnzZtfRqr/eaIqtgPRwaJgMiwIpKSAu69CQc8d0SMnkmBQFKJC2AiL4b7vaunPiqKl/T1sEJk4BClCAAhSgQJMCgUDgUQAz6zT8CMDzAPKBmmuOYi6yBgKBzQAWRsZ7U0QKPB7Pm3UD8fv9uSLyGIDxkc/22rZ90eLFiz9sMug6Dfx+v9lpan6ozNz5ap7HASzyer3vxzqW3+83RyRvB9BVRK71eDz3RPcNBoOzVPV/AGSKSKHH49kY/XnULtgDlmVdVlRUtCvWuVOtHYusqbaizIcCFKAABShAAQokiUB5+U+GhVFlCq1fTZKQGSYFkl4gIyv7nwNHjzbHVfGhAAUokAoCj9gavnPSiFm7UyEZ5kABClCAAhSgQOsKRBVZzZG+LwBYvm/fvkf69+9/UdSO1JiKrJHdnE8CODsS9d1er9fcy1rv4/f7rzK7TQG4AfxbVaf6fL698WQcDAYHqar5fc+gSL+Ejh6uswN3idfrNTtXP3sa+zwQCJwHwBSMe6jqf3u93hvS+ThhFlnjeYPZlgIUoAAFKEABClCgxQXKym+biZpdrZjW4oNzQApQ4ASBnM6d/9B3eN4ZZKEABSiQzAIC/FEVd04YMT2QzHkwdgpQgAIUoAAF2lYgGAxuMEfgWpZ1R2Fh4Vu1s9cpKsZUZF27du1gl8v1awB9IuOcVKyMzi6ROerqRO0gtQA0uHO2KdVEi6yRu2DN8cizAbzucrmmRjs2NW8qfs4iayquKnOiAAUoQAEKUIACSSiwvnzF1xUwxdbTkzB8hkyBpBDo3KPn870GDeKdyEmxWgySAhSoR+CICO44kuG+s2BwwccUogAFKEABClCAAi0hkEgBNBgMnmrb9lMiMjwSQzxF1v2qusDn88V8GkfkyGFzLO84AM261zWO44Kzzf21Pp+vxOQYDAaXqOoa82tV9fh8PnPXbFo/LLKm9fIzeQpQgAIUoAAFKOAsgWDwJ6e6M6u/HSm2Ois4RkOBFBA4pV+/p7udetqFKZAKU6AABdJMQFU3iEvumjBs+ktpljrTpQAFKEABClCglQUSKbKuXr06q2PHjo+IyFQTnoj8T1FR0cKGjs4NBALmh8p/atqq6huWZU3xeDzvxJpadGHU7MZ1uVzTCgsLfx9r/+h2ZWVlvaqrq0MARgIIichsj8dzJBKbBINBc3ywN/pY4zpHFT/g8Xi+lM7HBNd6ssiayBvIPhSgAAUoQAEKUIACrSpQXn77+bbY16vqla06EQenQJoJnDp4yFOdTuk+Jc3SZroUoEASCwiwG5a1avywqZVJnAZDpwAFKEABClDAwQKJFFlNOn6/f5GIBAFkAPhUVb/o8/l21E113bp1Z1qWZb7eL/JZo/e31kcVDAavqd1FCuA5VZ0uIuZ+1B8BGAOgS6Tfh6Zw6nK5ftxYETbq6GHTbatt2z8SkSoA14rI1yI51RRTTYOowus+VZ3h8/led/CStlloLLK2GTUnogAFKEABClCAAhSIV6DmvlbR66E6J96+bE8BCpws0G/kqD3ZHTtOpg0FKEABxwso/qzAqokjpv/C8bEyQApQgAIUoAAFklog0SJr5I7SBwDMjwAcBPATt9v9y6uuuuq9NWvWdOrQocNVqvqDqLtbX3K73bPM5/GgBYPBn6vqtZE+vwLQEcBMAOZ+1voeUzC9a9++fTcXFxdX121gYrdte5OImNjrG+OzOIPB4MWquhlAlojc6PF47o4n9lRuyyJrKq8uc6MABShAAQpQgAIpIlBWvvyLEMsUWyekSEpMgwLtIjDo7HN+687IMHf48KEABSjgTAHBIbGxylJZ9bmR0/7tzCAZFQUoQAEKUIACqSSQaJHVGESKlfeJyKJGCp6mqQ1gj6ou8vl8b8frFwgEHo0UVU1XUzR1R8Yw45rdq+bfZket2dFaWzS1RWR1UVHRt+o72re4uNg9YMCAawB8E8CAyHim+BtU1ZU+n29/5GjhJwCMrnu0cLw5pGJ7FllTcVWZEwUoQAEKUIACFEhRgfXlK76uIqbYau4N4UMBCsQpcPp5571hWa7hcXZjcwpQgAJtJKClYdirLsybtbeNJuQ0FKAABShAAQpQwBz7O0NEtkR2hx5U1ct8Pt/OWGkCgUBPAOUApjfUR0SetyzrK4WFhW/EOm5tO7MjNicnxxQ6PxfV1xRVt7pcrusLCwvfqv16IBAwP5xeCmBo5GufWpZ1WVFR0a545zXtA4HAHZEi7CeWZc0rKip6JpFxUrUPi6ypurLMiwIUoAAFKEABCqSowIYNt3RWybpOBddDcWqKpsm0KNAqAkPGjP1IRLq1yuAclAIUoEDiAk9Y0FUX5M3YnvgQ7EkBClCAAhSgAAUSE2hOkTUQCMwFUAag9s9Z5phesxv0jyIyVFXNPaxmh6l5DorIUo/HE4gn0nXr1nW3LOtJAGdH+jW6QzUYDI5WVbPztY9pLyL/U1RUtLC+3ayNxVFSUjLRtu3KyO7YVV6v98Z44k6HtiyypsMqM0cKUIACFKAABSiQggLrypcNzIJVW2zNSsEUmRIFWlZA5OjQMWP5vdKyqhyNAhRoloC+BltXTRg5875mDcPOFKAABShAAQpQoBkCiRZZS0pKptq2bXbAdo4c17sVwNVer/f92nD8fn+uiPwUwJLIMb5VqvpNn8+3JtaQ6ymyhkRktsfjOdLQGH6/f7mIfD/y+dvhcHjSkiVL/hbrnJH7ZncAyAfwitvtnmbukQ0GgyNU9SeRXbvZAEwMLwP4ttfrfTbW8VOlHYusqbKSzIMCFKAABShAAQqkqUCwfPk5Lsh1AHxpSsC0KRCTQEZm1lsDzzqrb0yN2YgCFKBA6wrsB2TV0UzXqoLBBR+37lQcnQIUoAAFKEABCjQukEiRNVI8fQzA+MjoFSJyRX2FT1WVkpKSu1R1aaTQ+qaIFHg8njdjWZt6iqx3e73ebzTW1+/3jxcRc0pIV7ODNt4jkIPB4A2qao4KrhKRKz0ez5ZgMDhPVTdEisp1pz8iIt/2eDz3xJJTqrRhkTVVVpJ5UIACFKAABShAgTQXKC1fXiDHi62XpTkF06dAvQLZnTr9sd+IkaPIQwEKUKBdBRQBte1VE0fNfLVd4+DkFKAABShAAQpQICKQSJE1ckzwZgA5AD5V1Tk+n+/XDaGWlZX1qq6uDgEYGWlzk9frNUXMJp9Eiqxr164d7HK5TDw1RwabnbRer3ddk5MB5o7aPBExd9IOAPCAx+P5UiAQGB71tfdU9SaXy/WMqp6tqrdH7oD9KN3ubWWRNZY3im0oQAEKUIACFKAABZJGoLR82QIR62tQzEqaoBkoBdpAIPeUHs/3Hjz4/DaYilNQgAIUOElARCo1rGsmjJxudnzwoQAFKEABClCAAo4RSKTI6vf7i0XklkgSe23bvmjx4sUfNpZUIBAwRdmFkTbbvF7vvFgQ1qxZ0yknJ+cJAJ+LtG9yJ2s9hdmYiqxm120wGNwE4AoAn+24jcrX3Ct7ucfjMbtka55AIHAeAPN7vB4AmowtlpyTpQ2LrMmyUoyTAhSgAAUoQAEKUCAugbLylQsB/TqAgrg6sjEFUlSge9++e7qf1mdyiqbHtChAAYcK1BRXgfsmDJ+2zaEhMiwKUIACFKAABdJcIJEiayAQ+BmAGyJ0j3m93iZ/0LtOn9379u2bUVxcXB0Lf7wF2kAg0B/A0wAGmvtiVdXn8/lKmporGAxeFjkS2C0i13o8nrWmTyAQqAQwF8BJBeXVq1dn5ebm7lTVySKyZ//+/TOWLl16tKm5UuFzFllTYRWZAwUoQAEKUIACFKBAgwKlG5dfKTa+DpEJZKJAOgv0Gjw41PmUHvnpbMDcKUCBthNgcbXtrDkTBShAAQpQgALNE2iBIutLVVVVBVdfffUnjUUSDAaDqloUaRNTYbZ2vEAgcCOAn5r/rapvWJY1xePxvNPQfHXuZN2vqgt8Pt/uxuIrLS3tGw6HdwHIA7BDRC6rvWM2EAg8CmCm2bFaX0E56vOYdvU2b8Wc05tFVuesBSOhAAUoQAEKUIACFGhFgbLyFT4IzDHCY1txGg5NAccK9B8x8umsTp0udGyADIwCFEgJARZXU2IZmQQFKEABClAgrQQSKbIGg8ElqvpLABaA910u17TCwsLfN1L0zBURU8AcZ9qISInH4/HECl1aWnpWOBw2Rwb3BFAd2Zla1sh8y0Xk+5HP/w7gQq/X+4+G2ptjggOBwN0icj2AD0xB1ev1vljbnkXW+uVYZI31DWY7ClCAAhSgAAUoQIGkF1CFlJUv+7ol1tcUGJ30CTEBCsQhMPCss3+bkZlZ8wd6PhSgAAVaWoDF1ZYW5XgUoAAFKEABCrSVQCJF1jpFT7O79L+9Xu8NIqL1xe33+68VkVUAMkyRVEQKPR7PxlhzNEXQkpKSB1X185E+/7Rte/bixYtfrTvGunXrzrQsaweAfuYzVV3r8/m+2thcJSUlU23b3gKgE4BlXq+39r7Zmm48Lrh+PRZZY32D2Y4CFKAABShAAQpQIGUEgsHibFdWptnVau5sHZ4yiTERCjQiMOS8Ma+JZY0gEgUoQIGWFGBxtSU1ORYFKEABClCAAu0hkEiR1RQ9g8HgOgDeSMw2gLWqepPP59tfm0dxcbG7f//+pvj6YwAdI1//X1WdGd0uGAwOUlVz72kv00ZEvlm3CBsMBkerqjm2t49pEzk2+Asej+eV2vlKSkrGhMPhjSJS+3cdJ+1KrWvs9/vNLtvHAIwH8IJt2zMWL178YXQ7v99fLCKm8HpQRC73eDzbaz8PBALnmWOEAfSIpaDbHmvcWnOyyNpashyXAhSgAAUoQAEKUMDxAhs2rO6scvDrCjXF1oGOD5gBUqAZAkPGjPtABD2aMQS7UoACFPhMgMVVvgwUoAAFKEABCqSKQCJFVpN7WVlZr+rq6m21RwBHPKpE5J8A/qiqphg6LLI7tJar3h2oJSUlQ2zbfgZA70jDJV6v1xRxT3iCweA1qnongOzIB6a4+46q/i1SWD0lcoSx+bhKVb/p8/nWNLVWwWBwnKr+QkR+FF1Are3n9/vzRGQngAEA3jPFZJfL9Uw4HB4iImb8oQA+sixrXlFRkckjLR4WWdNimZkkBShAAQpQgAIUoEBjAoHNK3q6j+HrECypPU6HYhRIMYHqoWPHuVMsJ6ZDAQq0gwCLq+2AzikpQAEKUIACFGhVgUSLrCao8vLybkePHr0XgDnG19zP2tjzEoAveL3e/6vbKNYiq+kXCASuAPALAN0amWy/qi71+XwlLYXn9/tni8j9ADrXM+YREfm2x+O5p6XmS4ZxWGRNhlVijBSgAAUoQAEKUIACbSJw78biHjl2RiFECsE7W9vEnJO0jYA7I/Nfg84++7S2mY2zUIACqSjA4moqripzogAFKEABClDACDSnyForuHbt2pEul+smADMBnBopuJpdpv8G8Kyq3uP1eh9v6M7WOkXWg6p6mc/nMztH630CgUBPAN+NFHfN7lJT4K3ZRWvb9qbs7Ow7Fi1a9FFLr3AwGByhqj8BUBDZoXsEwMsAvu31ep9t6fmcPh6LrE5fIcZHAQpQgAIUoAAFKNDmAps3L3QdPnZOoSUoVMjkNg+AE1KghQWyOnb8U/+Ro0a28LAcjgIUSAsB3QRbSieMnG7u2eJDAQpQgAIUoAAFKNAKAn6/f7yImHtOu5rjf10u15TCwsI3WmEqDtmCAiyytiAmh6IABShAAQpQgAIUSD2B0g3LLpWana2yIPWyY0bpIpDbvfvzvU8fcn665Ms8KUCBZgvsB1CqkLKJedN+2+zROAAFKEABClCAAhSgQKMCfr9/uYh83zRS1V0HDx6cs3Tp0qNkc7YAi6zOXh9GRwEKUIACFKAABSjgEIHg+lvzXZbbHCNcCCh/H+2QdWEYsQl0PfW0PT369eOu7Ni42IoC6Sug+DtESjMEpeOGTzvprrD0hWHmFKAABShAAQpQoPUESktL+4bD4V0A8gAcFpErPR7PltablRq9YAAAGwtJREFUkSO3lAD/cqilJDkOBShAAQpQgAIUoEBaCKxff9vZaqkptJqCa/e0SJpJJr1Ar4GDQ5179shP+kSYAAUo0DoCIi/CtsuOZmWUFgwu+Lh1JuGoFKAABShAAQpQgAL1CQSDwZWq+p3IvaoPeDyeLzV0dysFnSXAIquz1oPRUIACFKAABShAAQokiUBp6W0D4NZCOV5sHZIkYTPMNBXomzfi6Zzc3AvTNH2mTQEKNCzwhGVJ6QXDpm0gEgUoQAEKUIACFKBA+wj4/f5cEVkG4PSsrKyrFi1a9FH7RMJZ4xVgkTVeMbanAAUoQAEKUIACFKBAlIDff3tuZrZdqLDNva1jiUMBJwoMGD36t5lZ2eOcGBtjogAF2kVgswUtvSBvxvZ2mZ2TUoACFKAABShAAQpQIAUEWGRNgUVkChSgAAUoQAEKUIACzhDYsGnFF2xbrwRkgTMiYhQUOC4w+Jzz/uRyu0bSgwIUSGMBwSEBSsPVKJs0avpv0liCqVOAAhSgAAUoQAEKUKBFBFhkbRFGDkIBClCAAhSgAAUoQIH/CJRuXDEeptgqskiALrShQHsLDB077l0Avds7Ds5PAQq0h4D8XVQ3SIaWXjBkxp/bIwLOSQEKUIACFKAABShAgVQUYJE1FVeVOVGAAhSgAAUoQAEKOEKgdPNtA1BlXynAIgCjHBEUg0hHAR06dhz/7JeOK8+c01tAEYIlmyw5dv8Fwy7+NL0xmD0FKEABClCAAhSgAAVaXoB/0G55U45IAQpQgAIUoAAFKECBEwQ2b97sOnzsL1eK1BRbp5OHAm0p4HK53h187nncxdqW6JyLAu0ncBiCTXa1ff+kUTMfb78wODMFKEABClCAAhSgAAVSX4BF1tRfY2ZIAQpQgAIUoAAFKOAggdLyW6cJrEWAmIJrhoNCYygpKpCZ0+G1AWecMSJF02NaFKCAERD5g9p6P1zWponDpv6VKBSgAAUoQAEKUIACFKBA6wuwyNr6xpyBAhSgAAUoQAEKUIACJwmUld06Epa1yNzbCmAQiSjQWgIdu3b57WlDh49rrfE5LgUo0K4C28zO1Z0bn7m/uLjYbtdIODkFKEABClCAAhSgAAXSTIBF1jRbcKZLAQpQgAIUoAAFKOAsgQ0bbumskrVIgSsATHFWdIwmFQS69u69p0f/AZNTIRfmQAEKAAp931JsEpdsumDY9N/QhAIUoAAFKEABClCAAhRoHwEWWdvHnbNSgAIUoAAFKEABClDgJIHS8uUForgcIgsBnEIiCrSEQK+Bg3Z37tmzoCXG4hgUoEC7CjxniWzCUdx/wehp77ZrJJycAhSgAAUoQAEKUIACFACLrHwJKEABClCAAhSgAAUo4DCB4OafnOqqqr4cMMVWneSw8BhOkgn0HZa3J6dLZ+5kTbJ1Y7gU+ExAsMm29f5JI2ZUUIUCFKAABShAAQpQgAIUcI4Ai6zOWQtGQgEKUIACFKAABShAgZMESstXThPRy1VxuQBdSESBeAUGnHHm85k5OefH24/tKUCBdhRQfUHE2gLRh8YPn/6ndoyEU1OAAhSgAAUoQAEKUIACDQiwyMpXgwIUoAAFKEABClCAAkkgULp5WV+pkuPFVpELkiBkhugQgcHnnPtHl9s9yiHhMAwKUKBhgfchsgVhfWjCyOmPEYoCFKAABShAAQpQgAIUcLYAi6zOXh9GRwEKUIACFKAABShAgZME1m9cOUuBhVC9HEAnElGgMYEhY8b8S8Q6jUoUoIBDBRSPqmDLMRx5qCBv3gcOjZJhUYACFKAABShAAQpQgAJ1BFhk5StBAQpQgAIUoAAFKECBJBUoL1820Ia10IYuFAiPg03SdWztsIeOHWsDYrX2PByfAhSIS+CPItiCauuh8aOmvhhXTzamAAUoQAEKUIACFKAABRwhwCKrI5aBQVCAAhSgAAUoQAEKUKB5AuvXL5tgW9YcC7hYgXOaNxp7p4qAJdYHp48Z0yNV8mEeFEhygQMAtgDy0IS8aQ8neS4MnwIUoAAFKEABClCAAmkvwCJr2r8CBKAABShAAQpQgAIUSDWB0vLlBRbkYhWZA9WRqZYf84ldIDMn+/UBZ4zOi70HW1KAAi0uoHhKLNly7Gj4oSmjZ/6jxcfngBSgAAUoQAEKUIACFKBAuwiwyNou7JyUAhSgAAUoQAEKUIACbSNQVn7bTIg9B4o5AE5vm1k5i1MEOnTu8ts+w4ePc0o8jIMCaSTwF4FshdoPjR8x45k0ypupUoACFKAABShAAQpQIG0EWGRNm6VmohSgAAUoQAEKUIAC6SywefNm19HwX+aorXOgMgeCvunskS65d+nV6+meAwZemC75Mk8KtLPA3wDZrmHdMWHktO0iou0cD6enAAUoQAEKUIACFKAABVpRgEXWVsTl0BSgAAUoQAEKUIACFHCiwL2VxR1yPs2aI6pzVHQOILyz04kL1QIx9RwwINSlV+/8FhiKQ1CAAvUJCPYB2G7buqPqXxnbCwoKqglFAQpQgAIUoAAFKEABCqSHAIus6bHOzJICFKAABShAAQpQgAL1CpSXr+wWVns2xJop0JkK9CZV6gj0GTp8T4euXSanTkbMhAKOEHhLgO0K3fGxVb394mEXH3VEVAyCAhSgAAUoQAEKUIACFGhTARZZ25Sbk1GAAhSgAAUoQAEKUMC5An7/7bnurPBMiM4UyAwAA5wbLSOLRWDAmWf+JjM754JY2rINBSjQsIBA3lHR7WrbO7IOHNs+duy8Q/SiAAUoQAEKUIACFKAABdJbgEXW9F5/Zk8BClCAAhSgAAUoQIF6BTZvLs48Uu2eCbVmQjETgqGkSj6Bweec86rLnXFm8kXOiCngCIH3AeywIduh2dsnjZi03xFRMQgKUIACFKAABShAAQpQwBECLLI6YhkYBAUoQAEKUIACFKAABZwtsGHDyhkqNccJzwRwhrOjZXS1AkPOG/uWWNKXIhSgQGwCZseqrbpLFNtzst3bzx1c8HFsPdmKAhSgAAUoQAEKUIACFEg3ARZZ023FmS8FKEABClCAAhSgAAWaKVC2ccUUQGZC1RRcz2vmcOzeigLDxo47pkBmK07BoSmQAgL6vCpCKhrqm5m5e/DggiMpkBRToAAFKEABClCAAhSgAAVaWYBF1lYG5vAUoAAFKEABClCAAhRIZYHSjSvGWyozbNgXCWRyKueadLkJPhw6Zlz3pIubAVOg9QXeh0jIFFZdFkIXDJv2x9afkjNQgAIUoAAFKEABClCAAqkmwCJrqq0o86EABShAAQpQgAIUoEA7CZTcf+sQl+0uUNUCAOaf09opFE4LwJ2V+edBo88eRgwKUACA6gsqCImtoY7dsPvsU2cepAsFKEABClCAAhSgAAUoQIHmCLDI2hw99qUABShAAQpQgAIUoAAF6hUIBouzrYyMAgsoUBFTcB1LqrYV6JDb+Xd98vLo3rbsnM05Ah8KEIIgpGGEJoyc/opzQmMkFKAABShAAQpQgAIUoEAqCLDImgqryBwoQAEKUIACFKAABSjgcIENG24bbYtdAEGBmMKroovDQ0768Lr07PXrngMHTkr6RJgABWIXeBnmblUgdOgAQtPHTv8k9q5sSQEKUIACFKAABShAAQpQID4BFlnj82JrClCAAhSgAAUoQAEKUKCZAus2F3fPqs6KPlZ4VDOHZPd6BHr07x/q2vvUfOJQIHUF9C8AnoGtz6ri2YmjZr6aurkyMwpQgAIUoAAFKEABClDAaQIssjptRRgPBShAAQpQgAIUoAAF0kwguGHZBS6R8apygSX4nAID04ygVdI9beiwpzp27TqlVQbnoBRoH4H3AN0FyLMSDj87ftSsF9snDM5KAQpQgAIUoAAFKEABClAAYJGVbwEFKEABClCAAhSgAAUo4CiBsk3LxqrKeFG5AID553RHBZgkwfQfNep/szp0HJ8k4TJMCtQncATALoU+qWF5dtKo6b8hEwUoQAEKUIACFKAABShAAacIsMjqlJVgHBSgAAUoQAEKUIACFKBAvQJlZbeOFJd1oUImQfA5KIaTqmmBQWef83t3RsZZTbdkCwo4SuBpBXZB7N3H3sp8tqCgoNpR0TEYClCAAhSgAAUoQAEKUIACEQEWWfkqUIACFKAABShAAQpQgAJJJbBp07L+VWG5EIILAbkQwBlJlUAbBTvkvDH7xLIGtNF0nIYCiQkoXlTRkOVyPZHx8aGnxo6ddyixgdiLAhSgAAUoQAEKUIACFKBA2wqwyNq23pyNAhSgAAUoQAEKUIACFGhhgXWbi7tnHc2cpILxMP+g5p/MFp4m6YYbOnbcYQA5SRc4A05ZAQX+AdXnXGL9BtDn3Pu7PTd27NiqlE2YiVGAAhSgAAUoQAEKUIACKS3AImtKLy+TowAFKEABClCAAhSgQHoKlJevHGMD423VCabwKsCgdJIQwSdDxozrkk45M1eHCYgcNoVUgTynaj9nK56bNGLG2w6LkuFQgAIUoAAFKEABClCAAhRIWIBF1oTp2JECFKAABShAAQpQgAIUSBaB9euXn6aWjFdgvAXU/BuAlSzxxxun5XL93+nnnnd6vP3YngKJC+gfoPIcLHkurNXPXZg3a2/iY7EnBShAAQpQgAIUoAAFKEAB5wuwyOr8NWKEFKAABShAAQpQgAIUoEArCJRtWvE5aM0u1+NFV0X/VpimXYbM7tjxpX4jR53bLpNz0jQQ0H+KyIumqKqwnztanfFcwRkFB9IgcaZIAQpQgAIUoAAFKEABClDgMwEWWfkyUIACFKAABShAAQpQgAIUALBx4/Le4TDOgktGw8ZZKjhLBKNV4U42oM49ejzTa9DgickWN+N1pMArAF5W6F4BXj6Ko3sL8uZ94MhIGRQFKEABClCAAhSgAAUoQIE2FGCRtQ2xORUFKEABClCAAhSgAAUokHwCGzasGGWLniWQ0QqcBcVZEAxwciY9+vYLdT3ttHwnx8jYnCagn5piqoj1stq6V1zWy/946d97L7/88rDTImU8FKAABShAAQpQgAIUoAAFnCDAIqsTVoExUIACFKAABShAAQpQgAJJJbB5823/v7076I2qCsMA/J1720qnoMGyISHQCm0IMaCg0Rg1YWFM2PiTZGf8Ca5hxZY/4MoVi27YDuksTAwxMwoRZ5i5x1xQQ4wbEk6ZOTyrezvTfve8z7d8c9N3ptPucu7L1yb1b7tejr6AjdhahiCnz1/4cevkSSXrMixjGc+Q4zBSHPRvpvZvqLY5H3xy8esHy3hUZyJAgAABAgQIECBAgMCyCihZl3UzzkWAAAECBAgQIECAwMoJ3L79/Zmum+2ntXavy7GfIu1FdPvx7BrNUQU6c+nST8cGW58d1fM8Z/kEcuSHKWIYkYY5x7C/X+QYHj+2dvDh7vXJ8p3YiQgQIECAAAECBAgQILBaAkrW1dqX0xIgQIAAAQIECBAgsKICt259d6FL3V6kf8rX2I+IvnzdedWRdq9cOWjXNz541XPNWyKBHPMcMUwphv01Ij8vUqMbpjwdfn7xm0dLdFpHIUCAAAECBAgQIECAQHUCStbqVioQAQIECBAgQIAAAQKrJHDnzs2NP+bH9lI330/R7KUUOzni3LP/+9o9u5542TzvXb32oGma3Zf9O7+/dAI/54hRinjw4tuosYjhF+9/NVq60zoQAQIECBAgQIAAAQIE3iABJesbtGxRCRAgQIAAAQIECBBYPYEf7t4cbP22sZNz3s19AZvSTpPibH5ewJ6NiNP/TXX+2sePU4rjq5f2jTrxk5xjlJo4zDmNUn+fYrTI89Fbzdrh4712dD1dn79RIsISIECAAAECBAgQIEBghQSUrCu0LEclQIAAAQIECBAgQIDA/wncvv3t2zm3u13T7DSRdnavfnSubdoTOWI7otuOlN6N3N/n7Yi0QfEIBFL8En1xmmOUU4z6+0jNYdOm0Sz/Ofpy78bDIziFRxAgQIAAAQIECBAgQIBAIQElayFYYwkQIECAAAECBAgQILBsAvfv3994svXr9uzJ9NQiYrtpYztF2u4L2NQXsqkvYmO76/Kp/pr+/nnZchzNeXIXkcaRYpxzTJqUxrnrJtFfc56k1H+Xxl2OyVqTxl33dNKsNeNZN58sLmyOvYV6NFvyFAIECBAgQIAAAQIECLwuASXr65L3XAIECBAgQIAAAQIECKyIwL17dwePTsRgq317czZfDJp2MUiLPFh0edCur2+mrht0OQ8ixSD315wHTdtuPrv/97MYNE2zmSOvv6rYuYucUkwjYho5z1JqpjlimlOepf7a5VlqYpoiTXMXs9yk6Yuf566bNW3//dr06bybbTTteL54MmnX0/jTvRu/v6pzmkO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gL8DhUJqDdJk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data:image/png;base64,iVBORw0KGgoAAAANSUhEUgAAB1kAAASKCAYAAAAc1de+AAAgAElEQVR4XuzdCXzdVZ3///f53pukha4sLZsoi+OCimwqKDQtqFSatDCDC6O0aRAdHVEYAX+j/zHzHx03/KMgAoUkOH+dGe0f2iSFKlCSFlCRXUBKK2BL13RN2uy538//cW7uDbe3SZqb5SY3eX0fjzzS3Hu+Z3l+T6DNO+ccJy4EEEAAAQQQQAABBBBAAAEEEEAAAQQQQAABBBBAAAEEEEAAgX4LuH6XpCACCCCAAAIIIIAAAggggAACCCCAAAIIIIAAAggggAACCCCAgAhZmQQ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ocUeOrOmsMm5gdTOoKCKZH8cEpekD85ZuEUZzbFTNPMbJpzbqqcm2YWTnMKpkpWIFlUchGZouYUdVJUUtSkqDOLyvmvXcS/5t/zr/vXnCm6v63lhf9Y/uP3SWqVU6tMrZK1xb9O/eh6r82kVufUptDa5IJWJ7XJWZuZazGzJufUpNCaQmdNLog0RUz7OwNrCjrDpmh0QlNTk5oefPDBpkNiUAABBBBAAAEEEEAAAQQQQGDcCxCyjvspAAACCCCAAAIIIIAAAgiMNwFbv75gd6ubEXa4mRbVDMlmKLSZFgQzAmlGGIYzd72ycVIY0+FOmiI5H5hOk5TVf0M2tbU89x/Lb3r/CDyfJsmaJOcD164Pp0ZJ201WHyiIf5Zse6igPgxs+6TIjvqlS19qH4G+0iQCCCCAAAIIIIAAAggggMAICGT1H8gjML5R32Tx/MLbTfpiV0fdV2uqam8Z9Z2mg8MqMO/S2ae70B6WdJSktc4ihdXVq7YPa6NUjgACCCCAAAIIIJDTAnuefX1ap2udEVre0XKaEQQ6OhZqRuB0tKQZTjo6THz2X0sKDjXgXes27Q87YpMOVW443x/BkHWgw9ojKR6+Orn6rlDWf7auUDbQttBFtmzf0LDl6aef7hhoI9yHAAIIIIAAAggggAACCCAw8gLjLmQtmj/7Gsl+2kVvD7S1FHyyv9tBXTJ/9scD2W8Tj21Iwi9C1r6/CYqKig5zrvESc+5zkn1Qcv4HQv7ZNcvcejkttVhwz4oVj2we+W+noelBf0LWeQvmfMApdqNC7cyLhmX33ffo1qFpnVoQQAABBBBAAAEERqPAjrVrJ4cd+SepMzw5iLiTTHaSQp3sAp0Umk520oSh7veev27Z2tnWcexQ15tJfTkYsmYwPFfvZFtMtkVyW5zTZv/ZnG1RZ2yLc/mb+WXLDDgpigACCCCAAAIIIIAAAghkWYCQlZA1y1Ouf82VlZUFzzxT90lz+pmkIw9xV8xJ/xsJ8q9btuxB/9viOX0dKmS95JKPTA+i0QckfSg+UFP5vkZ9sa6urjOnB07nEUAAAQQQQACBcSxgZq7+hfUnqVMnB9HgJDN3ksxOds6dFFroP/tdTrJ6NWyoX9++v+XtWW00rbGxHbL2SzYmaUv8w7nNPpAN5N4w2brAIusaGmLr+HdAvxwphAACCCCAAAIIIIAAAggMuQAhKyHrkE+qwVZ49dVn5W2rn/R9M/dVSZFkfSY1OGlb4mv/m/onpL4v6UWLhZetWLFmfXofPvaxjx1eMLHtN5L7hH8vlLv4/qra3w22r8Nx/6FC1rmXn390tD3yiKT3JNqvUTj50zU1Nc3D0R/qRAABBBBAAAEEEBgagS1PbTksP9JyWmegUwOFJ0k62eROcnInya9MHWXXvk07n29taDp9JLtFyNoPfbPX5Nw6ydaZ3LrAbF0Y5r2yYsXDG/txN0UQQAABBBBAAAEEEEAAAQQGKEDISsg6wKkzfLcVzZ/9Jcn82bRdAatzS2Mu+NYDy1b58NSSLXdtJbzv86HTvztpatfr9ieF7pKamrqdqT0cSyGrF5lXXPgF5+zHkms05z67YnntquF7ItSMAAIIIIAAAgggkInA+vXrC6Y167TQdJqTTpPTafKf42Fq7lz7t+75U8vuxg+MZI8JWQel3yq5dS4evto6Z25dGLF1eYquW7Zs1a5B1czNCCCAAAIIIIAAAggggAACImQlZB1V3wbxVZodwW9l7syujtnPj525/2tLljzd0VtHi4pmnaNAyyV3XKLMN2qq6n6QWn6Mhayj6pnRGQQQQAABBBBAYLwKWG1ttH7qcadZNHpaYHaaSac5i4eqp44Fk5ZdDY/t37b3IyM5FkLW4dF30laTPeuce0ahezYI7Jnly+v+NjytUSsCCCCAAAIIIIAAAgggMDYFCFkJWUfVzJ63YPaFzsxv4+tXse60wF20Ylnt84fopCuaP/v/SPbdeDmnJ9vzCi7+3dLf7U7eR8g6qh4znUEAAQQQQAABBHJKwJ+Xuv3Pr54WmLqC1O6VqXpHTg0kw8627m1avW/zzlkZ3jakxQlZh5TzUJXtkfSMpGfl7BnF3LM1NXVrD3UT7yOAAAIIIIAAAggggAAC41WAkJWQdVTN/eIFs/7JzP080am1ziKF1dWrth+qk/Pnz/5gKHtI0uSewllC1kMJ8j4CCCCAAAIIIICAF7DXX5+wo7H9HOeCs2U6OzT3fuf07vGo076vpa5hY33hSI6dkHUk9X3brlmyZ826gtfQuWcfWF733Ej3ivYRQAABBBBAAAEEEEAAgdEgQMg6hCFrcfGFM83F6iS9Mxn0BbH210LlXeecFkryZzBtCINw7v3L1rzsJ0Dx/MLbTfpi12RwX62pqr2luLjwVHN2reTmSzo+MVFel3Svs7ybq6sf2tKfyVNc/OHJUt5l5vRPkr1XcodJiknaJNn9sSD60/RzTlPrTRtPMvCsnz//wnfFXOe/ONM8yc1I1Pm6c/pfhZGf9ScU7a3/xcWFC83pnriGbF00Ehbed9+jWw813ksuveBdQRhUSpoWv9eCq2POJgay3x7qXskeaEuZB5fMn/3xlPsOGfQWzZ99jWQ/7eqz7qiuqvun3tosKysLnnmm9kIL3PUy+3DXM7Fmyb1g0s37G1Q1abp7hwvtYUlHSTqo/fTAODlv+hqnnwvm8j8nhQsld4akPJManLOnpeDn+/ba/XV1da2HsnqzHrsybU69LrmaWBDc0decOlT9vI8AAggggAACCGRTwMyC7X9ef07g3NkK3dlyOlvSe7LZh9HcVntz2+qG17exknU0P6QR6ZsL/VbDgfSkzD3pXOzJqqo1L4xIV2gUAQQQQAABBBBAAAEEEBhBAULW4QxZZYsDuf/bpPenPOMDtsBNDVmd09fDUJOc0zd9CNbTvPDBWGDuuurqWh8oWi9zxxUVzS5WYHdIOqaP+RWT7E6FU66vqalpTi+XFrJu96GqOS2Q9I3Edr49VG0bLQiK+7HFb4/dSluRGpPTVTXL6+Kha6ZXWljax+3ZCVkvvfRjMzrD9rslFfXaGWfPmLkfOulnQxSyunnzCz8p6U4nTe0D4YUw0BX3L6t7sbc5NW/BnI86C38xmDmV6TOkPAIIIIAAAgggMJQC9S+9/v6wPXaOczrbf0g6cyjrH2t1dba3P7Zn/VbOZB1rD3Z4xtMi2ZNm7kl/fIsLwz/V1KzxvyjMhQACCCCAAAIIIIAAAgiMWQFC1uELWVsla0ys9EydQL2GrJI2JwKsiF/d6KRNJmcmHXNgQGbNCtynapbVrehhZrqiBbP+WeZuTgah8RWL0hpzes2ZTjbpgtT6zOmnx83Yd/2SJU93pNaXFrLuc9I6k87yZRJ1bnMyZ9IJiVWyXbc7eyYvCOf1ZwVqev/nzp07JVrQvEzm5rzZjvvSWWfM+t+ysrIwk+/ESy4tfI8zXdXVJfOhtV95e2JXH1Vl0t/8H4NQf+3omHjXypUr2/zXw7GSNT6u/JZfpgWs3nujpE5Jk95ctWztkvNn0vqPwaxkPWguJFbNPiG5v0l2fmJ1tW/HP9WNCoNP1NTUvpTuXHRp4TyF9us3n7M1y9x659yfTPa+lFWtXTX1MqcyeX6URQABBBBAAAEEBiOw66X177bOyNmhheckVqj6UDU6mDrH271hR+yJXes2fXAkx812wSOpP+i2d8r0pAv0J4XuyUik7clly35fP+haqQABBBBAAAEEEEAAAQQQGCUChKzDF7ImH/E2Of0gjESrIx3W1FHQHr5levPeZKB54HbB8Vt2OrMvHXPM/uXJMn6L2aefX32+QrtT0jsSFb8acbpo+fK6eFCYvIounT1LYfhAcmtgc+6HLjbpO6krVePbCLv8H5vs84n79jrTR6ur655KrSstZE285YO4SMlZZ11Qlww9CwsLJ0yaqq856TvJYNeZFlVX1/lVjxlfidWsPkD22+Umr8dDuf84fmbjI+lhcH8ayORM1mEIWV3R/Nn/R7LvJvoaM9NPLNb53fvvf2xPsv/z5l10oot0+hWsqStdBxyypgWjsZ7mwvz5F747VOzXKdvi/Xpfgxalbh089/Lzj452BL+Vua6VHqZfRgJ9Zfnyur3Jvvs5FSrv287pa4k5EDPZ5SuqVi/rz/OhDAIIIIAAAgggMBiBV596derU/LAwFuqCrhWqzgeq/qgMrkEIWCx8bufaN1J35RlEbQO7lZB1YG6j+K4N8r+oGYZPKnBPnv3+ujVlZcrol2lH8djoGgIIIIAAAggggAACCIwzAULWYQxZnfRc4HRpehCaOsfSQtad5oJLVix/5E89zcPi4gvOMOdWSO64xPvfqKmq+0GybGFhYXTyFN0hp9LEa/ccO3Pf1T2Fkpdc8pHpQSS6TE7xM5bM9H+tqK7zIWn3lR6y9jWeq68+K2/r9kn3SO4KX4GTu6u6qvYLfWxp3Oe3WnHxrI+ac/+dFrT66vz5pQ86c5UdHRPqVq5c2dif79mRDFmLi2e/w1z4YHIVbV+rPHtY8TqgkLWoqPAoBXa/5D4Qf759rCxNm1etzuwT1dWra5OuxcVzLjAX/k7SBJm9FotG5jxw3yMb0t275sDkJZIWxd9zbmln24TPJVcI9+c5UQYBBBBAAAEEEOiPQH3tS5Pc9AmFocLZzrlCtv3tj9oAyphe2fGXDclf8hxABYO/hZB18IY5UEOdmVYrUN3EvLYnli79Q0sO9JkuIoAAAggggAACCCCAAAIiZB2+kLVfK/kOOJNV7kfVVbU39nnW6gErIm3NhPy84qVLH27wc7moqOgwizTe6sx9OJ5xmfuX6ura+3ub5/OKC7/lnP4jXlb2X40NrrSurs5vXRu/0kLWVoXu0zU1tVW91VdcXLjQnBLnpx54zulAvteKiz96nFzHD036dC9nwPrtdtdYoLKzTy/8fV/bCY9kyFq0oLBUJn8Wq3deF8byPrpixcN+m+Aer08sKHx/xPSwpCMHul3wvPmzLnVyS+NupuctDC5ZseIRvx11T5crnj/7Bya7PvHmD2qq6vy5u/HrwJW9B8659MqKi2dfYs4S21j3XXYgc4J7EEAAAQQQQGB8Ctjrr0/YsS8228kVhhZe4OQ+ND4lsj7qTTte2nBC1ltNaZCQdST1R6zteOhqzv0hz9kTqTvojFiPaBgBBBBAAAEEEEAAAQQQ6EGAkHX4QtYDzl7tbfYduJLVfbWmqvaWvmZqYivdhyRNlrRdobuwpzM0+zPbi+bPvkayn3aVPTgUTQtZDzmeTMK4/vQvWWbevDnHB9Hwi2b6p0TwePDtptWxSOTqB5atWtdT3SMVsvrVxVOmWrnJXZlw/nlN1ep/7muF77xLZ5/uQvMhq98ueSArWV3R/Fk/k9yXfJvu0OG90sLRB9pSvi8OnHPWrDC4oqamtnqgq5QzefaURQABBBBAAIHxKWBPWV599K9+leoFTjovlD7spPzxqTGCozY17vjLhikj2AMRso6k/qhpu06y34dmT+RHJvxx2bIHOdd11DwaOoIAAggggAACCCCAwPgWIGTNsZA1Lfj052x+fMXy2lUDmcbDG7IeHA4OpI+p9/izaZ966pFTFARXOKcSSW9Nfd+khsDcldXVtTXpAeBIhayXX144qbXd7pXcx+KBZz/Oqh1syHr55RdNbW3vqJbcBb5Nky5fUVX3//Xl31eb/szdyVPjK5Q/lagjJumPZro9UOTh6upV/occNtjny/0IIIAAAgggMH4FzCzY9vyrsyJO56krUD3PpKnjV2T0jHzny2+YheGI/buRkHX0zIVR0xPTYyY9Iac/BhZ5tLp61fZR0zc6ggACCCCAAAIIIIAAAuNKYMT+sTxSyocKFvvq14ErNQ8OETNd+enbynQla3poF8pdfH9VrT8vM/1yCxbMObkzDD8jZ3Mld5rr8wdVQ72SdehD1rQBuvnzL3xX6GL/KdO8lO2E9yrU3Jqauj+mlh+pkDX9XNs+nld3dwcbsqa3OYDvtYNWz1522fnHtsci/+Wki9Lr8+G2c7bKhcEvzCY9XFNT0zyANrkFAQQQQAABBMaZwLbn13/IH3PhnDtPMn/cxcxxRpATw929ftPeWHts2kh1lpB1pORzpt0WyWolV6tI8EjNfY88kzM9p6MIIIAAAggggAACCCCQ8wKErDm2krU/YeH8+Re8JaagoqdArPcZm3Mha3Iorrh4VqE5/VJyx8VfdHbfvr3uH+vq6lqThfrjlix7qDA93TA1uHfSHdVVdX5b4/iVoyHrGxYLL1yxYs361LH6lcRPP726SIH5c3zf29Nc8oGrTDc7m/wjwtac//8DA0AAAQQQQGBIBXatXz/FWtycUJpjpjlOOm1IG6CyYRHY89rWNzpb2t8yLJX3o1JC1n4gUeRNAdPzkmqdD13VXltd/fg+eBBAAAEEEEAAAQQQQACB4RIgZM2xkDV9K9j0lZFdqyBDv1XsiV2TxppNrjow91Dowh2moD2M2Et5nZEOc2GpZN9NlDvgHE7/WqYrczMNJ4dyUhctKCyV6e5EnQedVTuOQ9ZWye4z53b019uZWgKFP6+qWvNGb/fMvfz8o/PagkK54KMm86tbTzqwrK3Ji4Sfvu++R7f2t13KIYAAAggggMDYE9jx/GvvCBXzgeocOTdbpiPH3ijH9ogaNtavbd/X8s6RGiUh60jJj4l2d8q5Wqew1mKutqambu2YGBWDQAABBBBAAAEEEEAAgVEjMO5C1uIFs/7JzP286wnYgxPy3d8vXVq3vz9P5MB79WJnfmzOyqWPdodXmYaSvs1Mtwv227Z2xoI6k/s7SQecyXrQ2ZmmFZFAn1u+vG5vT+M71NbJmY5nsCFrUdGsc+TcXXKaIGlvGIQl9y9b83J/nk1R0ezTFJg/mza+zVx6+DxSIWt6u4M9H9WPLb1OyX21pqr2lqSTD0Cj7ZFHJL1HUquz4OPV1Y+s6Y/jQMvMmzfn+CAau87MfUVSXlc97tZ9DXZdXV1d50Dr5T4EEEAAAQQQyD2Brc+uLwycm+N8qCr7SO6NgB6nCjRu3vVs2979Z4yUCiHrSMmPyXb/4LcWDuVqD8s/unbp0qWxMTlKBoUAAggggAACCCCAAAJZExh3Ieu8BbMvdGb+DNOIpB63Re1F3xXNn/UzyX2pKz9ySzvbJnxu5cqVbcnymYaS/r5MQ9b582d/MJQ9JGmypANWbM6bd8HbXSTwQeNbJNui0F3Y12/rjr6Q9YCgNKNwMC18HlTIWlw85wJzoZ8jPuw96HzS9PnR13bBfqYUz599p8k+n7jvBzVVdd/o6zt8sGeyzp07tyBa0Pr/yuzyrnYODGEz+a9L1xbBdUc4F4l0FLSHb5nevHfJkqc7evseKS4uvMacfpJ4/6BfRMikbcoigAACCCCAQG4IbH/htZlBGM6W3wbYr1iVTsmNntPL/gg0bd/7x+adDR/qT9n0MnvDFjWH7cp3UU0PJirigoyrIWTNmIwb+iVgG/0qV8lWxdrdQw88ULetX7dRCAEEEEAAAQQQQAABBBBIERh/Ieu8i04MIh0PJVaC9juAWrCg8G0x08Nv/tDo4OBqsCGrk/tRdVXtjX6JbS+z1M0rLvw351TW9b6tmZCfV7x06cMN/qvMw8FZ10ru/0nUNeLbBc+dO3dKtKB5mcz5H85ltBIybWSwDJEAACAASURBVOz7ArmPVlXVPpF0zGQla1rIedDWw+nPZl5x4beckz+nVOlnsnY9l8KF5nRP1yPT8xYGl6xY8cjm3v5LlBakHxTyHmolq6/3gADdtDqMdV56//2P7cn0v35pq2LlzM2rrq69v7d6MrXLtD+URwABBBBAAIHRIbD9xddOD0KbYxbOkeJ/dztsdPSMXgy1QMvuxkf3b91zfib1tlqnXu3Yqf1h9++jKpDTSXlH6qjI4ZlUJULWjLgoPCABa5a5h8zpoTCIPPTAslXrBlQNNyGAAAIIIIAAAggggMC4Exh3IWtiZeEPTHZ919O2Lc5sXnX1mmd7e/pd2/C6H0rmt0L116sRp4uWL6/7W+o9gw1Z/fmpCtynapbVreipL8XFF5xhzq2Q3HGJ979RU1X3g2TZTywofH+kKwj2Z13tVai5NTV1f+xfXTbiIavvZ9GCwkWJs1Uj3sOZK62urvt1H8Gz4uFsfssv/e3xsTo92Z5XcPHvlv5ud3Ls6cFkX2HhJz5ReEwkz2897N6dqO+qmuV15f1x7ClknZcW7JvTT4+bse/6nlaEHjSWHlbS9idkLS6e/Q5z4YPJs3n7atOP6+qrz8rbtn3Kd+Vse+Ne3VZXV9fqXy8sLIxOmWrlJndlYvz3HDtz39W9rWYtLp4125x7oL+rgMfdf3EZMAIIIIAAAjksUP/8Xy/2K1Xj56tKZ+XwUOh6BgKte5tW79u8c1YGt+jl9u1qDON/nTzoOr3geE1w0X5XR8jabyoKDp1ArZk9FMg9VF1d99TQVUtNCCCAAAIIIIAAAgggMNYExmPIqoNXpWqnnF2n2JR7a2pqmlMesps//8J3hRb7uZySP1iISe6amqraxLmub5YefMgaX8LaEJi7rrHR/jsZdHVt2bqmUEGsMhma9bQiMr7qsCP4rcydmejVKxboqhXL6h5PhpSXXPKR6S4SuUrOfdNJU9/s/egIWXsIGWMmLQ2DyLcfWLZqfWrY2uVSe5ac+9EBz8fJh6JdK0cTV/oWuk72X40N7gtJ49SyPlicPEV3yKm063UfxOuz1dWr65Lt+1Byy/bJ8510q6Rjkvf3FLLGg/0Dt9GNmekngTr+vbr68X3Je4uLC0816RY5zU3pz4BWsvo2ixbM+meZuzmxNbY/b6jSWeRb1dWrtqeO14fALtL5s+6QWnbLhPwZ1yXPKCq6dPYsheEDkvMrVGJOukvWcUNq3317l1xaeFoQ6n8SZ8H6yVy+r1Ff5EzWsfa/DcaDAAIIIDCeBOr//Ne5/hf3JM2V06njaezjeayxMKZYLJT/3Ny47/eNm3adF5r/2uQ/x/+c+ByG1v1n/1qHC9U4MeyV74ToNB0fTflnyCGgCVnH80wcFWN/yjn3kMLwoerq1bWjokd0AgEEEEAAAQQQQAABBEaNwLgMWb1+1/aysf9JWRXqX/ZB1CZJ8V+7NumYA4NIxWTuP489pvE/elrJN+iQ1fS8nN6TCMX8uZcbJXVKNl1yM96cNb2veD1wJWjXHT64dZI/Y2aSpONTZp8P+PzZrr7UgxPy3d8vXVq3P/l+puO5ZP7sjwey3ybuP+RZpr19F1x66cdmdIbtd78Z+iVLWrOTNpnftFbmTDohEfwlC8Scs58eM2P/N3p6PkULCksTq2QT5a1ecntMtiuw6GWp4WNRUeGHFGilpGkp/fRb/Hof/6v3J0rKSx9DLyHrwattu25MecYHPJuWRBu+/oGGrPHVqVvqJ//Imb6a0k/f5lonPW7mpsrZeYo7xs8o9tsdP9cRUdHK++r890HySg9sk31PreeCA+eWbQlkF1dVrXlh1PzXjo4ggAACCCCAQL8ECFb7xTSgQqGZYrGYQh9ihl0hZjLMTP869O/HfLney4aJIDR+b7xsos5EvZm103XvYK8pU6bo+ONT/8lxYI1HRg7XqXlH9bsZQtZ+U1FwmAWcbJ3kHrLAPaTOSQ+l/YL2MLdO9QgggAACCCCAAAIIIDAaBcZtyOofxoIFc06JhWF5yirIvp7RNmfuy2eeOWt5WVlZj7+anWko6Rsrnl94u0lfjDccqMhiOss5fbOnAM8X8YGppC+sqKr7TU9b6PrVnc88t/oqs/DmtAAydWwxye50FqwyZ/fG3zB7LRaNzHngvkc2JAtmOp6hCll9+36L5ilTdJV1nT/rtz8+1HXI53PZZecf2xEGK1JW+ibr7CkQdkULChfL7JY+HP39y/3ZuMmzbXsLWbvmW+G0WKhb5fTZPgbzgjP7F3PuFknvHEzI6tuIbwO8bfIXQqfvpP3CQE9dqIkG+VctW/Zgffqbfl499UxtqV81fMh6nD1jnfbpFSvW+JXHXAgggAACCCCQAwJjIVjtKWRMDSh7DyS7AspeA8mU8PLN4PPAMLPXdlJCVDPLgZkgRYJAkSCiINL1WWZtEXMFgQvU9eHiZZJ/9p8jidfjf86PKpje+xG9rGTNiWlAJw8tsM0HrgrDlW1tBdUPPvhg06FvoQQCCCCAAAIIIIAAAgiMNYFxHbImHqabd+ns97lQCyXzW6GdkhJwbpazJ1wY/MJs0sOH+k3VTENJ335qyBrKXXx/Ve3v4tvGOrtWcvNTVge+7px+pTDys/TtXnualF11uC9JtkDSSV1lrN6cVkQs+uOqqlUvFxXNfrcCf/aoZvpVvCa7fEXV6mXJ+jIdz1CGrMk++JBw8/YpcyIKrzA5v2VzctVl16pjZ0/39/n4OrtWybZ90+QWdoWF1iy5VWFn58L7739sT7plz8/C6uX0mDl389mnF/7+yWdXfzS5grevkNXXHQ/Bn6m90AJ3vcw+3BXgxvvwgkk3729Q1ZQpkanmYn5r4kGHrMnx+G2ig2jeZyS7UrL3Jrf+9YbmbJWLRW6rqXnEn0vc50//eqnHNxP/XgktWHL8zMZHejuzdaz9B5TxIIAAAgggkMsC/Q1W48Fi9wrJZCDZS8iYSSAZDzaT9aSvxEwPPg98v/u+xErOXHgOLh5ORrpCzEjX5yD5deK1IBFwdgWdifcTYeehy0fUdX8v9acEp91Bai/lUz3DztiTu17ZdE4mxn2fyXqcJriDNoTptXpWsmYiT9mREEjstlTtzGqqq+uSOzuNRFdoEwEEEEAAAQQQQAABBLIsQMiaZXCaQwABBBBAAAEEEEDAC/hfvpKUb2b5u3fvLohGo/mRSCQ/CIL8MAwL/GfnnH+/wH+OxWIHfJ36nq8nDMN8SfGy/mv/58Tn7vsmTTz8uIKC/JnRIHqUc5rgw9P4Cs7UbWdTtpr129vmwpW++jL5dTyYTASayYCzO8hMhJcHBZtDVb6H4NQHrbl2hTF7Ydfaje/NpN+t1qG/duxUU9jefVsgp5PyjtRRkcMzqUqErBlxUXjkBV6QrCZQUF1VVfvEyHeHHiCAAAIIIIAAAggggMBwCuTev/KHU4O6EUAAAQQQQAABBMaEwNVXX50XjUYLCgoK8n14mR5ctre3x8PI5EcyyEwNLn1omR5kJoNL/3ry/R7CzGTI2R10+iA1JfxMvj/q/y6evvqye6VkrysyI4pE0lZo+hWUKasr41vRJldQ+noGVT65ItTn1VzDIWChvbrz5Y1+t5+Mr71hSzxozXcRTQ8OU9Rl/pwIWTNm54ZRI+DW+MA1FkSqH1i2at2o6RYdQQABBBBAAAEEEEAAgSETGPU/2BmykVIRAggggAACCCCAwKAF/OrLhoaGgvz8/HhwGYvF4isuOzo6ugPJ9BWYfjVlYiVmfGVlImxM/XM8jEwJLeMhZCLg7F7JmbYq84CVmsn3Ep+jgx5odipod861m5lf7hf/8H/2rznn2vp4vSNZLvW+IAi66zrxmOPfOnP6UadNnTTptIL8ghkHbDXb01a1B20l+2ZQmourL7Pz+MZHK2bavvMvG/zxIiNyEbKOCDuNDq2AyalaUk1nXqx65dJHdwxt9dSGAAIIIIAAAggggAACIyVAyDpS8rSLAAIIIIAAAgikCZSVlcXDxba2toKWlpburWN7W2WZ3BI2fXvYtFWW3WFk+uvJVZrpqyyT9fkta3Nx9aWkUFJbMoDs4XNbT+GmLxcEQfy+ZMDpP6eGl/35OhKJxO8Pw7A9Ly+v+8/+60mTJnUHqmVlZZ1D+U2w988bTu6wjstMukzSuUNZN3WNZwHXvOOlvx02UgKErCMlT7vDIuDcboVW4+SqGxutuq6ubkj/PzAsfaZSBBBAAAEEEEAAAQQQ6FWAkJXJgQACCCCAAAJjXuDyyy+PnHDCCfEVkcmtY9ODy+R5l6nbw6aEjQecdZl83YeT6WdfpgWW3Wdi9rBdbPd7Obb6sqO3VZaJMLM73EwPMpPBZ+rryTAzGWT29LV/LRlcpoaXPrT0H7FYrH3ixInxzy0tLe233nqrDzJz4zDRQX73/eY3v4kUvv2My1wQXCqnT5lZ5vuxDrIP3D72BXat3dgexuL/vcv6RciadXIazJKAk14NTcsVsXtXLFv9hyw1SzMIIIAAAggggAACCCAwhAKErEOISVUIIIAAAgiMR4GvfOUrBRMnToyvukxuHetDSL99bGqQ2ctZlt1bzCYDy2SAmbqaMmWL2e4tZNPDzeTWsumvJ77Ohb/z+NWX8VWPfjVl6laxqdvIpq7QTF1VmRp89rTaMvlasq70r31YGY1G46FlepDZ2dnZ3tzc3H7ccce1D/Xqy/H4PTMUY9767KvnRFx4mVzwKclOGoo6x3IdJr9bZy78Z2B0PoXd67fsiLV3HD0SvSNkHQl12hwBgVXO2b0RV3DvsmUP1o9A+zSJAAIIIIAAAggggAACAxDgJw0DQOMWBBBAAAEEsiFQVlbmz5XMb21t7d461geZfgvX5JmXiXMuu4NK/3Xq6sv0sy/Tz7xMBp89bRfr20kNN1PPyEzeJylXzr7sSNkyNr7SspezMHvcRjb9jMz01ZbJgLOnILOnFZjJENOHl1OnTo1vH1tWVuY/cyHQq8DWZ9YfHQ3cZRbo0zIVQtW3wL6WJq3bulH1DbsUC0MdNWW6Tpl5go6eMh26DAX2vrbt9Y6WthEJ8wlZM3xYFM91gV1ydm9owX33V9X+LtcHQ/8RQAABBBBAAAEEEBjrAoSsY/0JMz4EEEAAgYMEzMxdc8018e1f8/Pzu8+9TJ4/2dnZGQ8qUz86OzvjZ1Omr7L04WRytWYyhEwLMruDypStZbvPyOxhC9n4e4nXc+H/092rL30QeYjtYrvPukw/49KHlMn7U8/CTGwT231fb1vJ+hWYyeDSbxk7YcKE+IpMf23atKl96dKlMb4VEMhVge3Pvf5x52KfcdIVJuXl6jiy2e+mthY99vKz6ogdfNzhB059j2ZMPSKb3cn5tho21r/Uvq/ltJEYCCHrSKjT5qgQMD0pp3ud6d7q6rq/joo+0QkEEEAAAQQQQAABBBA4QCAXfnjLI0MAAQQQyCGBq6++Om/KlCn5yXMvW1tb4yFm+jmXPZ1/6cPJZFCZDDN94Ji++jK5LWxquJm2yrI7xExsFZs8NzP5ei6uvuxxG1kfLPYUbvb0ek+rLJMrMH3ombqNbOoZmMlzL/Pz8+PBpV992dbW1j5jxgxWX+bQ9yZdzS2BLU+98s5IfvAZJ3eFTKfmVu9HvrcvbFyvDTu29tiRIydN1bnvOH3kO5lDPdi/bfdTLbv2nT0SXSZkHQl12hxlAh0m3Svp3rPPqLuvrEz+F9y4EEAAAQQQQAABBBBAYBQIjJuQ9frrr7dR4E0XEEAAAQRGh0B89WUPH71uI+vPyEyGkKmfe9pGNnWVpj8/s6fVl8lwMy8v74AVmJMmTeoOTcvKyvgh2uiYL/QCgawItK7/31Mam86Z5Zz5FasXZqXRMdhIU0uzHnvluR5XsSaHO/eMDysSRMbg6IdnSM07Gn7fVL/3vOGpve9aCVlHQp02R7HAWsnuUxi5t6bmkWdGcT/pGgIIIIAAAggggAAC40KAkHVcPGYGiQACCGRVIPXsy9QgMx5SJgPKlNWX/rVew03/XvoqS19H4rUDtpFNXX2ZDDFTt471KzAbGxvblyxZ4vvIhQACCIwKAdt8+xlS8JlYbGLh7j3nnTMqOpUjndi+e6e27NiuzTu3xT837N8X7/nJJ5+sggK/W3vP1yfO+IiCIMiRUY58N1v37Fuzb8vuC0aiJ4SsI6FOmzkicL9C+1VNzer/yZH+0k0EEEAAAQQQQAABBMacwLgJWcfck2NACCCAAAIIIIAAAjktYJvv/JhMV0i6Qq7rrNU9DR98sbNj0ntyemDD0PnW9rauMHXHdm1JBKqdsYOPWo5EIjpyyjQdedSRUrTnlapHT5muD779vcPQy7FbZVtjc13jGzsKR2KEhKwjoU6buSRg0nNO+lUsX798YGndtlzqO31FAAEEEEAAAQQQQCDXBQhZc/0J0n8EEEAAAQQQQACBnBGw3/wmonN3f0bO+WB1bnrH29qPXt3Y+L5ZOTOgYejoroY9XWFqIlDd1bC3x1YOn3iYjvCB6pRpOmLqtPif/cfUSZPV1tGux9c+p+b21oPuPe8dp+uISVOHoedjt8rO5ta6Pa9vJ2Qdu4+YkY0FAdMOSb/ygWt1dd1TY2FIjAEBBBBAAAEEEEAAgdEuQMg62p8Q/UMAAQQQQAABBBDIeQGrv+0YdUY/I7PPSe6M3gZkctt37bww32TTc37QhxhAZ6zzzTB1xzZt3rldbe1+B/mDryOnTu8KUacmQtVEoFqQn99rK60dbVq/9Q3VN+xWLIzJr2A9eebxmnrY5LFOO+Tj62ztWLPn1S1sFzzkslSIwDAJOLdUMf2qpqa2aphaoFoEEEAAAQQQQAABBBCQRMjKNEAAAQQQQAABBBBAYJgEbNud71VMn5Pps3I6tj/NNDWdsqa55W0jEmj1p38DKbN3f+Ob2/3u2Kb6Pbt6rGZiwYTuFampger0Kaw8HYj7UN0Ttnf+Ydf6zecOVX2Z1MN2wZloURaBAwVM9nu/srWz/bBfrly5shEfBBBAAAEEEEAAAQQQGFoBQtah9aQ2BBBAAAEEEEAAAQRkm+/6qCz8nJw+m+kvNoZhwXO7dn/k/bnIaGbasjNxdmp8y99tampt6XEo0ydP7V6dmtzq98ip0+SDVq7RJRDr7Hxm9yubzxyJXhGyjoQ6bY5BgQ2S/SoM7Jf3L1vz8hgcH0NCAAEEEEAAAQQQQGBEBAhZU9jNzFVWVp7rnPu2mR0dhuFFV1111e6hejK/+MUvjg/D8Otm9klJx0gKJIWS/K/y/17S9xYvXvzEodqrrKx8p5n9UNJsSZMk+cOmnpP0L4sXL/b1cCGAAAIIIIAAAgiMgIBtvuNTklsk6eLBNL937xnPdnQe0eu2woOpe6ju3d/cFN/iN3526o7t2rqrXj5kTb/y8/J0xJTp8gFqMkxNbv0bOP45MlTPYzjrsdD+svPlje8ezjZ6q5uQdSTUaXMMC3TK9KvA6ZdVVXUPj+FxMjQEEEAAAQQQQAABBLIiwE81JFVWVk4wM7/K4EZJpybknw/DcM5QhKw+vL3nnntuMLMySX39an5oZr8KguDqkpISH5wedFVUVHxc0v9I6umcrg4zu7a0tPS2rMweGkEAAQQQQAABBBCQrb+lQBMLFslpoaQh2VK1o336o3sbzzx/tPBu27UjvkLVh6mbd2xXY9O+Hrs25fBJ8SC1K1B98xzVSRMPGy1DoR8DELDQNux8eeNbB3DroG8hZB00IRUg0JvAb+VcZc3y2t9AhAACCCCAAAIIIIAAAgMTGNcha8rK0lJJk9MIhyxkLS8v/7Jz7mZJeYk2/OrVbZJecs6damYnpL33vyUlJZ91zh2wFKCysvJtZlYr6W2S6s3s+kgk8ngsFjvFOeeDVR8Q7wmCoGjRokWPD2xKcBcCCCCAAAIIIIBAfwRs2+0zFAv8qlX/8a7+3JNBmcaduwr3m0WOy+CeQRdtaWvtWpma2PJ32656dXR2HlRvEAQ6aup0+XNT46HqlGndf45GooPuBxWMLgGT7dr50sYjR6JXhKwjoU6b40zA/+zgngn5R1cuXbo0Ns7GznARQAABBBBAAAEEEBiUwLgLWdO2BL4osWVvT4hDErLedddd74pEIg9JOj7RyAvOuU+WlJSsTTZaUVFxtKQ7Jc1P9KfFOffZkpKS+1I7VlFRca2kmyS1pb9fUVHhz0j6naSjzOyu0tLSq9MHVVFRcZWZfToIgn9ObX9QM4ibEUAAAQQQQACBcSZg9Xe8XZ1ukSwerg5bCNrS8ta6/U2nFg4X7869u7tWpiZWqO5u3NtjU4dPPOygrX79StUph6f/juJw9ZR6R4FAx46XNiR/YTSr3SFkzSo3jY1vgRf8JlwW66i8//7H9oxvCkaPAAIIIIAAAggggED/BMZdyHrPPfecEoah/03NmSlEfmXpeudcg5l9IPH6kISs5eXl33XO/Wuizo1m9rHS0tJX0h9PeXn5ZOecD0njW8yZ2aqmpqZLrrnmmrZk2YqKCr+Nz+WSXoxEIoULFy70Z7nGr0R47O//qKQnWlpaLvryl7+8P/l+6ipYM1ve1NT06dS6+zddKIUAAggggAACCIxfAdu45BwF4SIFwUKZHT7cEhbm/WXn7gsGfQ6mX4m6Zce27jB16856tbZ3/xXzgGGkrk5NnpvqV6nm5+UP93Cpf5QL7Fi7sVkxy/q+z4Sso3xi0L2xKLDBTPeE0aDygfse2TAWB8iYEEAAAQQQQAABBBAYKoHxHrI2S1oei8W+8/nPf/7lioqKn0j6agJ30CHr3XfffUQQBI9IOt3XaWb/WVpa+s3eHl55efmVzrlySX6PtW2RSGTWwoUL1yXLV1RU/FaSP5O1x7719n4igL1b0mJJW5xzF5eUlLwwVJOIehBAAAEEEEAAgbEsYJuXXCSFiyT3j9keZ+O+9/2pre3o5C8BHrL5vfsa4memJrf73bGn+3fyDrh3Qn6Bjpw2vWub3+TH1GmaPnnqIdugwPgU2L1+y9ZYe8ex2R49IWu2xWkPgW6BPc5ZpTO7p6pqDT8/YGIggAACCCCAAAIIINCDwLgLWe+6666TIpFIpaRfOud+WVJS0pp0GeqQtby8/HTn3CpJ/vyiZufc35eUlPigtMcr0bfHEtvOdTrnFpaUlPx3Sv8GFLJWVlZ+wsz8KtiJZvaN0tLSH/HdgAACCCCAAAIIINC3gG1eUiwLPy/n5o2UVWfnlMf37D3nw+nth2bx1anJ7X637azX/hb/+4MHXz449WendgeqiXNUJxZMGKlh0W4OCux9bfv6jpbWt2e764Ss2RanPQQOEvDntFY6c/dUV9f6XcG4EEAAAQQQQAABBBBAICEw7kLWvp78UIeslZWVV5jZLxIrU7cHQfDhRYsWvdpbH2677bZJEydOfFjSB30ZM/v30tLSsmT5DLYLfrajo2P2F77whYbEatoHJZ0l6Q9m9vHS0tJ9fAcggAACCCCAAAII9CxgW+64TOY+L+niETdy6nztjfdv2bJ974nJFar1u3cqFvrTLg688qJRHTXtiO6Vqf7c1OQqVef4a/+IP8sc78DejTv+3LGv+X3ZHgYha7bFaQ+BPgTMfuPkKqur63r95XH8EEAAAQQQQAABBBAYTwL8tCXlaQ91yFpRUXGVpLsSTfRr++GULX/lnLutpKTkn5NdrKiouFbSTZLanHOfLSkpuS/lvTMl+TNZj3LO3VNSUlLi36uoqPh3Sd+S1BAEQdGiRYv4zdPx9B3OWBFAAAEEEECg3wK2ackn5XSVZP6M+xG53tjeqg1bWrVha6ve2N6m3Q0dPfZjyuGTdOTU6Qds9etXqh4+MetHZo6IE41mX2Df1t1/at29r99bVw9VDwlZh0qSehAYQgGnKhfqDsLWITSlKgQQQAABBBBAAIGcFCBkTXlswxCyZnzGa2rI6kPTxYsXd6+gqKysfJuZ1Up6m6R6M7s+Eok8HovFTvGBrKRTJe1JhqkVFRXJ4PUISTcvXrz46zk5S+k0AggggAACCCAwjAK25c4rJF0l0+xhbOaAqptaYvEgNRmobt7Rprb2g1en+gWoM4/Ib5s+5cT8IyZPc37bX7861QeqkUgkW92lHQTUXL/38aYdDQdtXT3cNISswy1M/QgMQsC5pS4Mb6+uXu1/TsGFAAIIIIAAAggggMC4EyBkTXnkoyRkTQ1mDwhZfVcrKio+Lul/JE3vYbZ2mNm1paWlt1VWVk4wM7/Sda6kF6LR6EVXXnll/bib4QwYAQQQQAABBBDoRcA23XFl18pVd/5wIm3d2a4NW1u6Vqdua1P97vYem5t0WETHHJmvo4/I14zp+Tp6ep5mHJGvaZOj2rfvXb9vbTvuvOHsJ3Uj0JdA696m1fs275yVbSVC1myL0x4CAxAw/TJwwe1VVY/8fgB3cwsCCCCAAAIIIIAAAjkrQMia8uhyIWT13a2srHynmf1Qiq+2mCSpVdJzkv5l8eLF8X/UVFZWftXM/NbCHelbC+fsbKXjCCCAAAIIIIDAEAjY5iWLJfPHOpw7BNV1V+FXosZXpyY+Nte3ya9Y7ema6YPUI32Ymqejp+fHw1QfqhbkBz2W74wd9sSePed+cCj7S10IZCLQ1thS1/hGfWEm9wxFWULWoVCkDgSyJGAqd4pvI/xUllqkGQQQQAABBBBAAAEERlSAkDWFP1dC1kPNmPLy8nc45x6UdKKkX5eUlHzGOWeHuo/3EUAAAQQQQACBsSxgW5Z8XqF9Xk7nDHacO/d0xMPUv21tia9O3bqjTT39ZWtCfqBjjy7oXpUaX506PV9HTsvLuAu7d39wbSyc9M6Mb+QGBIZAoL25bXXD69tYyToEllSBwBgXMMndHih2R1XVmhfG+FgZHgIIIIAAAggggMA4FyBkTZkAYyFkNTNXWVnptxP+lKSNZvax0tLSV8b5PGf4CCCAAAIIIDCOBWzLHZ+V6cuS+1CmnQT0yQAAIABJREFUDLHQDjw7tb5NDfs7e6zmyKl5mulXpyZWpSY/HzZhaM5ObWufUdfY+N6sryTM1IzyY1Mg1t752O71mz+S7dGxkjXb4rSHwJAJtMp0RywSuf2BZavWDVmtVIQAAggggAACCCCAwCgSIGQdYyFrZWXlZWb2S0l5zrmvl5SU/LSsrCx64oknfknS1yUdnxiyP5+10sy+V1paum8UzUm6ggACCCCAAAIIDImAbVlyqcz834Eu6k+Fe/d1dgeqG7e1auvONnV0Hrw+NRpx8dWpM4/o2uq36wzVvPjn4fzLtZnbvHPXnKmJ4yL6MyTKIDBkArGO2J92r9v0gSGrsJ8VEbL2E4piCIxaAWv0K1tjkeD2B+57ZMOo7SYdQwABBBBAAAEEEEBgAALD+XOgAXRnZG/J9ZWs//Vf/zWjs7PzYUnvlVTnnJsbhqEPW/9b0rxedJ+MRqPzrrzySh+6ciGAAAIIIIAAAjkvYJvv+qhkX5Zsfm+D8SFq/OzULa3avKNNu/Z29Fh0yqSojj3Kh6g+TO3a6teHqZMPG5rVqZli72869dGWlreen+l9lEdgsAJhLHx+19o3Th9sPZneT8iaqRjlERilAqYdcna7s+jPq6tXbR+lvaRbCCCAAAIIIIAAAghkJEDImsI1SkLW30r6eKJbv1u8ePHF/X2iFRUVN0m6VlJDEARFixYtejzlNV9NVRiG/+b/EATBVySV+BWvnNvaX2HKIYAAAggggMBoFrDNS87rCld1RbKf+5tjXWHq1lbFV6fuaFNLW9jjMI49qkDHHJXfdX5qIlT1K1X9ytXRcoWxgmd27fnImaOlP/Rj/AhYaOt2vrzx77I9YkLWbIvTHgLDLrDBOd1akLfj1qVLX2of9tZoAAEEEEAAAQQQQACBYRQYPT8xGsZB9rfqYQhZr5J0V6L9FyORSOHChQt39dWfioqK7pDVOXdbSUnJP/en//fcc8+HwzCskeS3kPvO4sWLv11RUfEWSY9Kequklc65y0pKSlp9fYmzW++WtFjStkgkMmvhwoWck9IfbMoggAACCCCAwKgSsE13nK7AfWlrfdvVf0sEqlvq27RtV88/u/VnpB53dPLsVP+5a9vfaZOjo2pcvXVm796zn+/onJr1FYU5gUMnh03AzDbv/MvG5NEjw9ZOesWErFmjpiEEsipg0nOBuVurq2srstowjSGAAAIIIIAAAgggMIQChKwpmEMdspaXl1/qnPsfSQWStgdB8OFFixa92tvzu/POO6fm5eXVSjrDlzGzfy8tLS071POurKycYGYrJRVKejoMw49dddVVu8vLy2c756okTZb0+cWLF/tQtftK6Z9v6zOlpaXLDtUW7yOAAAIIIIAAAiMt8O1vf3tKc3PzedMnRy8pKAiKmlpiJ+5rivX491q/KtWvUO0+N3V6V6ianxeM9DAG3H5b+5FrGhvff8GAK+BGBAYm0LDjpQ3+FzqzehGyZpWbxhAYCYFak926omo1P48YCX3aRAABBBBAAAEEEBiUACFrCt8whKynO+dWSTpSUtuhgsxf/OIXfxeLxVZLOkZSp3NuYUlJiT9Ptc+rvLz8eufc9yW1OOc+WVJS8oC/oby8/GPOufv8n83sstLS0gdTK0p5//CeQthDtcv7CCCAAAIIIIDAcAvccMMN7wjD8LwgCM6VdKaZ+RWcBy059aGpX50688jk+ald2/4eOdWfjDC2LjO3e9fuWTGzyNFja2SMZlQLONmOFzdk/d+PhKyjelbQOQSGTsDsPgvcrSuW19UNXaXUhAACCCCAAAIIIIDA8Apk/R/JwzucwdU+1CHrbbfdNmnixIkPS/qg75mZ3VVaWnp1b70sLy+/0jlXnvjBYb+28K2srHyvmfktho+TVFFSUnKVc858G4Ssg5sP3I0AAggggAAC2RP4yle+UlBQUHCuc+68xN+dfJjqjzw46Jo6Kdp5/IyC6Iwj3tzq15+hOnFC7q5OzVS6qfmk1c3NJ8/K9D7KIzAYgZ2vbNprnbFpg6kj03sJWTMVozwCOS5gKrfQ3bpiRe3zOT4Suo8AAggggAACCCAwDgQIWVMe8lCHrL7q8vLy7zrn/jXRzE5JH1+8ePEz6XPr7rvvPiIIAr/S9KzEeytLSkouSQamPc3FW265peDwww//X+fcAkl/c87NLikp+VuyLNsFj4PvYIaIAAIIIIBADgp87Wtfe1teXt65Znaec84fk/B+SX5njfTL7+zxvJm9cOpbJkbOfPeUM996TMFp/vzU8X5ZmP/Czt3nv3e8OzD+7Ars+evmNzrbOt+SzVYJWbOpTVsIjBqBVkk/s1jHrStWPL5x1PSKjiCAAAIIIIAAAgggkCZAyJoCMpCQtaKi4t8lfTFRzYsdHR2XfeELX2hIVltZWfk2M/PnrL7Nv2Zm64Ig+IeSkpIXkmUqKir8Vm+/kvTRxGstkj65ePHiFX3N2PLy8n90zlX6Ms65L5eUlNyVWr6iosL/AOTRxCqQlc65y0pKSvw/Vnw/XGVlpT+jdbGkHZFI5KKFCxf+me8QBBBAAAEEEEBgKAVuuOGGDyW2+/1gYqvfd/RS/zYzez4IgpckveKcWxuLxdb+6Jq/e6ui9jWZrhjKfo2FuhoaTn+qveOos8fCWBhDbgjsfX37yx3Nre/KZm8JWbOpTVsIjC4BJ201uZ85a7+1uvrxfaOrd/QGAQQQQAABBBBAAAGJkDVlFgwwZP2JpK8mqnk+DMM5V1111e7UyVVeXv5l59zNkpKHgoWStknyQavfBu+U1Pecc7csWrTour5Wsfr6KysrJ5jZf/o6nHP/mAxQU9uuqKi4SdK1ideqwjD8N+dchyTfJx8O+z79uqSk5DOHao9vGAQQQAABBBBAoDeB66+//hgzS273e6Ykv92vP5e+p+tFSX4bwLU+UA2CYO2ePXvWLlmyxP8dJX7ZjjuPVXv87zD+46AzWHkSUmfnlMf27D3nI1ggkC2BfZt2Pt3a0JTceScrzRKyZoWZRhAY5QLuL87Cn1VXr759lHeU7iGAAAIIIIAAAgiMMwFC1pQHPlwhq181WlFRsTgRtE7uY4758PVO59x1PQWmA5mbiSD215KKe7n/yWg0Ou/KK6+sH0j93IMAAggggAAC40/guuuuOyMajZ4bhuGHnHM+TH1fLwp7fZjqt/v1K1P9hw9Vf/jDH27qS822LPmqzHy42uOZrONPvOcRm6l1z56P1MfCghMxQSAbAvu37v5Dy+5952ajrWQbhKzZ1KYtBEa5gNkjCnRTzfLVK0d5T+keAggggAACCCCAwDgRIGRNedBDELL+bvHixRf3NncS2wLf6LftNbMTEqtIfbC6S9LvJX1v8eLFTwz13CsrK4ueeOKJX0qsBEn+EM6HqpVm9r3S0lK23RlqdOpDAAEEEEBgDAh87Wtfm5aXl3eeJB+qJFenHt/T0Mzsr4nzU//iV6j6QNXMXrnpppua+kthm+74Bznnw1XfJlc/BFpajq/b3/TOwn4UpQgCgxZo2dmwZv/2vRcMuqIMKiBkzQCLogiMH4G7nbmbqqtrXxk/Q2akCCCAAAIIIIAAAqNRgJB1kE+loqLiN5IuT1Tz08WLF39tkFVyOwIIIIAAAgggkHWBG2644V2J7X4/lDg71a9QLeihI/7seL/V7/OJc1Pj56fedNNNrw+007btrg8p5leu2icHWsf4vS/6yo6ds3o753b8sjDyYRFoa9hf17hpV1ZDfULWYXmUVIrAWBDYZWY/Pu6Y/TctWfJ093EDY2FgjAEBBBBAAAEEEEAgdwQIWQfxrO66666TIpFInSS/OtT/wPGTixcvXjGIKrkVAQQQQAABBBAYVoGysrIJ+/fvPy8IgnPNzJ+t6MPUk3tp9I1EoPpicqvf9vb2tT/5yU/8NsCDvmzDz6crGr1RshsHXdk4rqCx8bQ/trUf86FxTMDQsyTQvr9ldcOG+llZai7eDCFrNrVpC4EcFHB60kw/XlFV549J4kIAAQQQQAABBBBAIKsChKyD4C4vL7/eOfd9SYGkOufc3KE6S3UQ3eJWBBBAAAEEEEAgLvD1r3/9pCAIzkuenepXqDrnpqTzmD9A3jl/dqpfnfoXH6hGIpG13/ve99YNF6VtuuNKOefD1XcPVxvjpd7Ozkl/2LP3g1k9J3O82DLOAwU6W9of3fPa1vOz6ULImk1t2kIgpwV+rdB+XFOz+smcHgWdRwABBBBAAAEEEMgpAULWAT6uysrKt5vZQ5LeKmlPEARFixYtenyA1XEbAggggAACCCAwGAF34403nhuGoT/LNHl2am/h5Y7kdr/+zFQfqEajUR+o+teH/bKNd5ytQDfKuX8Y9sbGUQO7935ofazz8LePoyEz1BEQiLV1/GH3X7dkNdAnZB2BB02TCOSuQIdz7qaIC368bNmqXbk7DHqOAAIIIIAAAgggkCsChKyDeFIVFRX+B5m3Oud+XFJS8t+DqIpbEUAAAQQQQACBfgn867/+67EdHR3+7yB+e1i/1a//mNHLzS/7FaphGMa3+/Wh6qRJk9aWlZV19quxISxkW+48TKYbJPnVqxOGsGqqktTWNrOucd97snpWJvDjTyDW0fn07nWb/TbjWbsIWbNGTUMIjCWBVyTdVFNVd/dYGhRjQQABBBBAAAEEEBh9AoSso++Z0CMEEEAAAQQQQCAucP31159pZuc5585KbPXrA1V/TEH6tc9v9RsEwXOSXg7DcG0sFnvl5ptv3jwaKG3Tkk/Kxc9d9atsuYZBwCzYsGPX7GOcVDAM1VMlAnEBC+3FnS9vfE82OQhZs6lNWwiMMQHTSkWCm2qWPfLIGBsZw0EAAQQQQAABBBAYJQKErKPkQdANBBBAAAEEEBi/Atdee+0R+fn5frtfvzr1/YnVqW/pReR1v91v4gzVV/zZqbt3735lyZIlzaNN0Lbd/h51BjfK6bOjrW9jsT/7m97xWEvLCR8Zi2NjTKNFwF7d8dLGU7LZG0LWbGrTFgJjVcBu6WwPv7Ny5aNZORphrCoyLgQQQAABBBBAAIGDBQhZmRUIIIAAAggggEAWBW688cbTwjD0Zxr6LTdPd86dbmaH9dCF9uTZqZJelBQPVL///e//LYvdHVBTZmWBNh9zo+R8wDp1QJVwU8YCnbEJT+3Z8+GzM76RGxDop4CZbd/5l40z+1l8SIoRsg4JI5UggID0shR+p6ZqDUc9MRsQQAABBBBAAAEEhkyAkHXIKKkIAQQQQAABBBB4U6CsrOyw5ubmc83Mf8TDVElv78VoS2Jl6vN+u19/dqoPVH/wgx805Jqpbb5jvuT82av+3FiuLAvsaTjrpc6OaadluVmaGzcCrmnHS387PJvDJWTNpjZtITAuBO4Jo9H/uP/eh18bF6NlkAgggAACCCCAAALDKkDIOqy8VI5A7ggUF18401ysTtI7Je20wF20Ylmt/2H/mL2K5s++RrKfdg3QHmhrKfjkgw8+2DRmB8zAEEBg2ASuv/76U3yY6pzzqwh9mOo/pvfS4AuJ7X7/7M9Odc6t/dGPfrR+2DqXpYptx53Hqt2+JbkvZalJmulBoK39qNWNjafPAgeB4RLY8dLGDsnyhqv+9HoJWbMlTTsIjB8BJ20y6Ts1VXV3jp9RM1IEEEAAAQQQQACB4RAY9yHrvHlzjlck/JyTFkj2Xskltuuzejm96ELdYTbl/pqammydc+aKFsy6WKavmQuejrVN+P7KlSsbh+PhU+ehBS6ZP/vjgey3hy7Z3xLuqzVVtbf0t3Q2yxGyErJmc77RFgK5KlBWVhbs27fvvCAI/NmpPkj156e+p5fx7E6eneq3+43FYq9IWvvjH/94Z66Ov7d+26Y7F8rpm32s1B1rQx7F43Hbd+26ID+0aG8h/yjuO13LBYFda9/YGcbCo7LVV0LWbEnTDgLjUuDeiNN3li+ve25cjp5BI4AAAggggAACCAxaYNyGrMXFH54sl/c9k66W1OdvYpvUEJi+dcwx++5csuTpjkGr91FBcXHhqeb0oKSTEsW+UVNV94PhbJO6excgZGUlK98fCCAwfgWuvfba46PR6Hlmdpbf6jdxduqxPYk459aZ2fP+IwiCl51zr7z22mtrly5dGhvLgva3296lvLxvSvaPY3mcuTa2luZTV+9vfiurWXPtweVIf3ev3/JarL3j5Gx1l5A1W9K0g8B4FXCNZuF3VlSv/tF4FWDcCCCAAAIIIIAAAgMXGJch69zLCk+IxuxeyX0gjW6zpP1dr9l0yc044H2zJbIp1w7nqtaiotmnKbBVkmZ2te1uramqvWbgj5g7ByNQXDznAnPhkj7qmCDpBEmRRJmUOdTDXU7fr1led89g+jRc97KSlZWswzW3qBeBXBC44YYbzk5s93u6Pz81sUq1p1/Cako5O/UFv9WvpFd++MMfbsmFcQ5lH23LndfI9C1JRw9lvdQ1eIEwzH9u1+7z/SprLgSGXKDh9e0vtDe3vnfIK+6lQkLWbEnTDgLjXMDpIff/s3cm4FGWV/u/zztJWANqXRAV99Z9waUqCgkoypIEaLFaWyUJVat1QQG17b/Gr66I+6cVMIna2tbaQjITpPopmbi07op1Qa0Lsu+EQEIy877nfz2TGZwMk2SSzISZzP1eV65A5nnOc87ved4sc7/nHMe63e1e/Eqak2D4JEACJEACJEACJEACHSCQdiLr6NGj+/Xq2/QMFAXNnLRexLrN9vnmLVz42uZwduPHnzvEcvnvVOCikIimIndVVVSbcnjaAc4xD7388lMy16wdcIdCrzclBR0LP124wPtRzAY4sFsJjJ+Ye6I4+hKAQMk0B3LBwsrqF7rViTgtRpGVImucjhLNkEBSE7jlllu+5/P5zoronXpIK05/a8r9mg9V/dgIqv369VtaUlKyI6mDTLBzumLeGYDzWwjGJXgpmu8CgS21J37g8+1NobULDDk1OoG6Fevf2lFbH/mwasJwUWRNGFoaJgESiEJABLf7GvvcvmjRokYCIgESIAESIAESIAESIIH2CKSdyJqfPyJXRZ4HYDIQd8CRizye6srWQJnea++9571GBfcFhdYtojjP7fa+0x5cvt7zCVBkTe09zivIvRbQh5qjoMia2rtJ70lgVwLTp083vVLPDCv1azJUs6OwMiV9A6V+TZaq4zgmO9X0Tl1Grt8RUC2xsGrQbwHLlAfOIpvkJuBr2vPVLVuHnpPcXtK7VCSwbfXG1xo2bTu7u3ynyNpdpLkOCZBAGIE34eB2j8dbRSokQAIkQAIkQAIkQAIk0BaBtBNZ8wpyHwb0mo6IKuPGnb2n5cpYAEGot9U9nkrvzTxaJECRNbXPAEXW1N4/ek8CIQJXXXVV//79+58JwJT8DZX6PSoaIRFZG9Y79T+2bS9tamr67JFHHtlKoq0T0FVzz4eqKQ3cbcIK96PLBOo2bDp7mzq9ovYR7rJ1GkhbAvUbttZsX7u523r+UmRN26PGwElg9xNQPOj3Ndy6aNGb/D1x9+8GPSABEiABEiABEiCBpCSQViJrXl5eX1h1fwWQZ3ZDgMfdld5fxrIz4/NzfiuC33dEnI3FLsekNgGKrKm9fxRZU3v/6H16EpgxY8aRoezUMEE1ULI9yvVxqNwvgE9cLtfSu++++7/pSa5zUeuXcwaij/wOqjd0zgJn7U4CDQ1DvNu2H5mzO33g2j2PQGPtNu/WFRu77VxRZO15Z4gRkUAqERDgXajc6nZXL0wlv+krCZAACZAACZAACZBA9xBIK5F1zJgxvTJ67fgjVCcbvAKZ566sviKW/qp5E3KmQBHMXtVlcOQSj8e7Ido2BTJfMzIvBvRSQI8HpC8Anyk9CNF5js/+U2T/15CdiL6YMfX4zM/POUJFrgJ0AoBDg7ZWqugLYrse9XgWv99ajC1FJrnOU1n9cECMdtVdDNXLATkZQKYCtQJ9UxSzhw7NfbmkpMRp74iaUsvvvlt9irpwpaicD+CA5jm6DgovFLNPOSX33Vhsme3Kyxt5srrsq0UxHpB9AZjyjl8D4hHVx9xub7e/cR4PkTUnJ6d39h4yDqpXA/rD5vOi9YD8B5CnRZv+6Ha/Xtceb/O66em7cu2AkZY4l0NNtlGAk7lWAlppWxkPPb/g5S+inYdWerJ+WFAw6mhb/DdGchfBX+G4/tftfnltNN9asmkuxXvWWWc1vLPEe5aoTlOVUQIMDL83xPE/GWus+fnDslWyfh71PgOeVdt6sqpq8cq2uHVUZN25V3CuUpVTgv7vPIe2ZT3eGt9ofgRisDLM95YrAflBc0ny0P3husfcu/n5I89RcUyf394saRzLXcAxPYVASUlJxvbt289U1dNMuV8jqJrPrcRXGyr1G/y8NCMjY+ldd921safw2B1x6OrHx8IR84DZ0N2xPtfsOgFF5scbNgw/tuuWaIEEviPQtK2hpnbZOmay8lCQAAmkG4F7/E19bmWv1nTbdsZLAiRAAiRAAiRAAm0TSCuR1aCIyEj9VtQa7XZXfxaPg2JExXfeqy6GyL1B8SWqWSNYAriiqtL7t0ixqyMia3Nm7tZ7ATFCsauVGGwVfcpu7Dtt0aJFu5S4iRBZH7FFy1wKk+1rBJ9oly2iDw3ad9vNc+e+a4TjqFdBwfCDbFhlApzbDltPhpU1dcGCF9e1Nm7ixNH7+p2mJ0IZyK2M86nijsGD6u5sy6947HO4ja6KrOMn5pwtjj4DyJA2fFujIj+rqqh+uS3/x07IOcmleBrA8W2MswGdA2fADI/HUx8+LlJktWAVOLAvaft86bdqWflVC6qXRK4ZweYj23L9yGXb/w+Cn7Xun77ld8mPFs33rmhtTEC8f7/mIoU+1tZ91ize6l11tXKX1+vdEc1eB0RWyZuYOxyO83Q7e2UE1z+6BNMqKrxb2tqvGPY+cO8KrBeg+myzLfaNjfc9THvJQeCGG244KDMz80zHcQJCajBD9cBWvPsyTFD9j6p+lp2dvTTGB3aSI+Ak90L1by6s3vw/UPw6yV2lezEQ2Fp33NuNjfudFsNQDiGBmAj4G5pe2/zV6m4rHc5M1pi2hYNIgAS6gYBA/yWQWysrvS91w3JcggRIgARIgARIgARIIAUIpJ3Imp+fc6oK/g/AHoH9EX3P0oyfV1a+/ElX9stkEK5em21K6d3xneCp9VD5QkTeUugJYVmtZikbotM8FTX/Gy60xiqyjhkzZkBGVsOfWgqPJgPOehmi/YMZkaEsRlMa+e87GrKmvPjii9vD44wQmQyDPQAZHMwSNUKXEaf6f5eFGphtA3Ktp7L6sWjMxo8ffqS4rPkAjgt73WQUvgeVbRAdHm5PgA98LuRFE9bGTMo5MNOGR4GTwmyZ7FUvxDk4LJsw4JdA7t9aq7/2er3+ruxnrHO7IrLmTcwZD8eIZ4FMZ3MZUfB9gbVEoWcAMP0EM80LRphXyE8WVlabjMZdrvz8kcNV7L8E9y64R1gBlX9FOw8APP6mPj8LF94jzl6dAJ8rcEpofQHWCFQUODDM58A9lGk54+fPf3V1uGMRbEzWt3k9KADrOkA2A8gAYATmQJzN9yQqG+uzLok8q6FX8yaM+BVUHgh7sCCQJS6QN6LcZ8beU/7GPte2/5BB6wJmlL0KZa++GuUcmh17JdPlXBTJJBRifv7wk1WkKmy/AntsGAd5DwoTkJcDOKh5LkXWWO9NjkteAjNnzjw9oneqyU7tHcVj8/PHPMCxRESWOI7ziYgsvffeewP3Ca/EENBVjw+HBrJXzc9qXj2AgN8/4PXNW04b1gNCYQhJQsBu8r+16YuV5nt5t1wUWbsFMxchARLoEAH9H09lza0dmsLBJEACJEACJEACJEACPZJA2omsgbKzBTkzW4qhgVK+Zbblur8jpT7DT0SECGOr4kELvtvCS5+a0qCQrPsU+ovg3C1wMMbj8b4RshWLyGoE3VXrsu8VxXXBeRsUctmpJ4/4ZyiTpzmr1nuxiM4NCmI2BFM9Fd4nW/hdkHstoA+Ffc0WYJ7t9/86vKRxQcGoYxzYJpuuWTgVvN2U2euCF557YVO4vSji72dqYWrVAu/rYWKy5OePyFHBn8JEpif336/u8vAs1Gi2HJFLFlZUvxeyZcq39h+I6wW4PVhqtR6WNdazoLqmO+7Yzoqsu4hsij9BMS28BHV+/nmDVXylAC5ojkXfgiPjIstURxGiX7ctV9HzC17+PMQgynkwm/gbT2X1XSGWkWcvOPczWHLFKSeOeDV0tnZlbnRWTHG7vU+FM49k03xu9D1H5LKFC7ymT6KaL0W5L3aIWue73YtfidzDXcTOKNxMhre4tv1KVc2ZaBapRe6qqqj+TWTmeCyZrLsKovoKHJ3i8bzydci/wD25JvtCCB4NE0efravFlMgs2ry8nL1h6UJAQm9ObhDVqwYN2lYROv9mv957r2aMivNYy8xZiqzdcV9zjfgQuOWWW/bx+XxnRZT6PTyadVVdaYRUAB8A+NCyrKX19fVLH3nkkcb4eEMrsRDQFXN+DcH/tFEdIxYzHJN8BJzNW85Y5vf3C7WUSD4P6VFKEXB89gcbP18R/gBkQv2nyJpQvDROAiTQeQLVDvTWhZU1r3beBGeSAAmQAAmQAAmQAAmkOoF0FFkDfStXrxnw/yBqyuBFlNnVVYD1rCN45oB9t34YS+nZgBjYq34BVEY2Czp4aPC+dTOizQ1mvM4FMCVweBSldVtxZSjzMhaRNW9i7gg4zvM7e3da8hPPAm9VlMMoLbL+RN/zZzoXLHru1fWhsS1FJtiiuHHo0JxHopVdzM/PHaaiiwBkA9hoC859vsJr3hDfeY0vGDFRIM8FBc9Vojre7X7F9ITd5crLyzkDFow9k1W8RRTnud3ed3b61twH15QJNn0qW7W1i+gsOr9ui1zSWonYeN60nRFZA309B8KI3T8J+rJLVmnIx10E1Gah3AivO6+iwvtCAAAgAElEQVS8gpybANxtvtBWVrB5PT9/xGQV+YthKtDPHTvzvKqql75tfm3Ufiq2N5hBG7BlCSZWVHi/iWTW3JtUn4HKpOZ1d+1vvIvIqqhyWfh5tDK6508+f6+sxsZKiOkjG7gxbvBU1phs1e/ijBAn27rPAg9TtMx43eV8GcPtiawd2auAvZbZybZCJ1dV1ixoEceEnOLguTZx1qP1+xdRBN5Ab9tWsnzjebRpiwQ6RGD69OkniMipAE4K651qei7vcoX3TrUs6z8i8tk999wT+D7Ea/cQ0FVzhgZ6r4qO3T0ecNVEE9jRMNhbt/3onESvQ/vpQcCxnaUbly43FVe65aLI2i2YuQgJkEDnCJgqX7/zVFbf2bnpnEUCJEACJEACJEACJJDqBNJSZA1umoyfmDNMHJiSt1F7WDaX79Sn1M68LyRERdvw/PwRuSryfLDc4ZcuwbnRhKnQ3IiSxR/5s+yRIeGzPZE1JycnI3sAHoeguNmePFJXqze0Vh53zORz9snwWf+EylBT+jcyQzBCZP2nv6nPT6KVVTUrBYQwX+M/oQj09XIgF4SXr40U3iIzJSPZRcYiole5K2r+YMZFCteAXOeprH64tRsuLy/nKFj6cjAzdrnazqiqqle+SPQN2hmRNWL/N6gl50braRryPS9clBN5zt/Y++eLFi0KZHdF7K8tqhe73TVG5I56RXC1VeT8UK/XiLO3Q1R+7HZXL2zNVv6EEb9UlWDJ6F0zLHcpF+xY53s8i00WctQrryDHCMVGMDYC7+PuSu8vwwe2FPDR7n02evTofr36NP4NkIBoIJB73ZXVxn4gg9Zc7YmsEXu1S+Z51DM9UO4H9Jrm27Ol4D9mzJheGb12/BGqkwOvRzxkEQ1MXsGIaYCxGZhAkTXRNzXtt0lg5syZ2bZtn2VZlinxG/o4tpVJpkx4oNRvUFg1Jek/mzVrVh0xJw8BXTXnWmggezWqKJ48ntKTLhFQ13/Xb8wxmawRDxd2ySonpykBVSzb8Mmyg7srfIqs3UWa65AACXSWgAIvQKzfVVUsfquzNjiPBEiABEiABEiABEggNQmks8ga2DFTlvPdd6tPgSVGfMlv0Rvyuz31qeoDFvy3h5f/Db08Pj/ntyIw/csg0Ke31kpxWz1Bg+VCnwHEvDmxxbGcwoULXvnUzG9PZB07NmeQKzMgJh7TLJrqWLe7prqN4yf5BblzvitR3FKsDBeZoglb4XYjRSsFJldVev8eGjN20siDXX57MUQOA1BnQc6rrKx+s61bI685W/Xm4Ji/eyq9vzX/binQ6So4Msrj8S5tzdbkyTn9dzTpPwAZbcZECsCJuj07I7K2EPZiyLodOyHnJJfiJQDfC/QeVVeO2/3yWhNTQUHuDx2o6TGcDdWv7AzXyOfnL17WJvOCHFNG98eBMYK7QyWkI85eu+LvuILc8y3oP5vXaldkbeF3NP9ansWW95ER5AcM1FKFXBpc7zFPZc2vIsv/RtodX5DzYwGaRecoJa7bE1nD7+1YBc4WewK0EPwj7hGTOT7e7fYGGUbftfZ8TNTZpl0SuOWWW75v2/ZpjuOcaEr+BkXV/VohY74/h3qnfhjsnfolKSYvAV352A8A638AuTB5vaRn8SSwbftR/25oOODMeNqkrfQkoNCNGz7+1vxe2i0XRdZuwcxFSIAEukxA6wG51VPpnd1lUzRAAiRAAiRAAiRAAiSQMgTSXmQN3ymTZZaZWX+WivVzwPlJsJdp2BB9yyXyk/As1V0y09rJuGzvZLQnsnZOVPuu72qkkNoVkTUyuzQ/f+RwFeeFYEZvu6JaWyxaiGPQV3pnZeY/99xLtW3NyS/I+YMCVzaPaTvztb19iPX1joqskWKhKv5fldtrRM9Wr7bEz/z8nMtUAqWHu5zlmEwia6SgGZlFHSnwtwYvYn/WNov11aYfbOBqS8CMvLdj2StjM4Jji2zh9vyJFgdF1ljvRo7rLIGSkpKs7du3G+ElvNSvEVV3yXhT1W2hzFSXy/WBz+f7WFWXPvDAAy36c3fWF87rHgK6cm4RoCZ79YDuWZGrJAMB2+77xqbNZ56RDL7Qh9QmoEDTho+XZXVXFBRZu4s01yEBEogHAYW6YVm/a6taVTzWoQ0SIAESIAESIAESIIHkIECRtZV9CPROXZc9Doq7Qj0qA0MVNY7tn7hw4WubzX/by+7s6Da3J7K2zB7sqPVdy7DGU2SNyGyMSRhtLYKIMsYdDzRJRdbI89KJwFpkmLaV/dlR28kssrYlXLYVZ8S8XbKr2xIwdyk3HFbOuq012/qeEHH/xvQgAkXWjp5kjm+LwE033TTEcZzTTGaq6Z1qhFUAQ1qZY/oxLzEfjuMsycrK+uSuu+76rL0Mcu5A8hLQZY/tCZfrbgguT14v6VkiCWzecupSv39gt/XSTGQstL17Caz/ZFk9FH27wwuKrN1BmWuQAAnElYBgPYBbPBXe0rjapTESIAESIAESIAESIIGkI0CRtZ0tMX1G+w/E9QKYbMPmrB7B1NAvy5GCSlfL1CZaZEVET88Eiqxd6h3ZdZEV93gqvaEyxAm78TqayRoHkbVFX92O7F97EFJIZG23lHEo1vbup46IrLHe27vu8XdZ1RRZ2zuFfD2eBKZPn/5DI6KGBNVgyd9+UdbwhfdOBfBhZmbm0jvvvDNQlpxXzyCgKx4fBUvuhuLUnhERo+gMgR2N+9TU1Z0wojNzOYcEwgls+GzFavXb+3cHFYqs3UGZa5AACSSCgKkkZgluqajwbkmEfdokARIgARIgARIgARLY/QQossawB0Zozd5Dn4HKpOBwD5zsizweT/3uzWTVbwFUqYh5gzymy3LwX5+vz7xFixY1mgkdEenaEo+MrQRmsn6sEuhJGvvl4O0qt/eZ2Cd0bmSXRVZBpQImWyzmSwVPLFzg/WjX/Wu/H3Bbi6SQyNpCaG4rpkmTztnfb1tehXw/Wp/gjoisopjidnufam+jIvsDh5c2Hj8hd5SompLa5oENZrK2B5Ovx0Tguuuu2y8rK+s0k5lqhNSgqGrO/C6XiKxW1UDvVPNZVT/u37//0pKSkqaYFuOglCSgK+fMBHB34DExXmlOwFqxYeM5e6hm9E9zEAy/iwQ2f7n6M/+Oph900UxM0ymyxoSJg0iABJKXwDsOcMvCSm/H3tNI3njoGQmQAAmQAAmQAAmQQBiBtHqzLa8gZzqAqSZ+FX1d7AHXGKE0lhORP2HEL1XlseDYneJId/dkbSHSCN5uyux1wQvPvdDpXnjxFFnj2ZO1Be+I7NtY9qu7xnRUZM3Ly+sLq+6vRt82PsYq3LUWT7r0ZJ08+dyBO5p8bkCGN3OT8W539cL29nnshJyTXBoQ6L8HoEM9WSP75wJ6g6ey5oH21owQdtvqybpcbWdUVdUrX7Rlk+WC2yOeXq/PmDHDlPeN7J26VysUzMMYATHViKq2bX96//33L08vYukdra7+wyFwLCOu/iS9STD6cAL19Ye9vr3+0GGkQgJdIbDlm7Xv+7bvOLkrNmKdS5E1VlIcRwIkkMwEFLilqtJrfi/jRQIkQAIkQAIkQAIk0IMIpJXI2lK465hAmZ+fO05Fq4J73yIDbXx+zm9F8HvzmqD9bELT73Xl2v5nCLCHpeKzLLwRKh/TXnnT8eOHHyku62UABwGIuWxqa2c2niLr2EkjD3b57cUQOSxa1mA0H8ZMyjnQZWvgDRpxXCs9nsXvmX+3FGz1E9sno55/3rsm2e69joqsxv+8ghzzh9VNzbHoY57Kml91tsdhQUHuDx3o/wHIhupXdoZr5PPzFy9ri9O4icOPFkeOCIyxdWlI5EvmTNZIwVMg97orqw1DbSvWFiJ0lIcS2hMww+9tiM6v2yKXeL3eHW2vOXK4imOyVXsDaCGkRgqwohjvdnv/2Za99nxMtnuC/sSHwE033TTQtu3TLMsyfVND/VNPaMW66REe6J0azE79UESWzp49e3t8vKGVVCSgy+f+CJaanzfN3+95kUCQgO30emfTprNZNponoksEtq7c8Ebjlu1ndMlIjJMpssYIisNIgARSgcA/RHGz2+39byo4Sx9JgARIgARIgARIgATaJ5BeImt+zqkqMILUHgB2iMqPY8mGMxgjhLFXemdl5j/33Eu15rX8/BG5KvK8EVUE+rljZ55XVfWSKeUb9WohRkYIY+2JrFFK9v7GU1l9V3tiU2u+xFNkjVJW+WZPpfeeto5huIiliv9X5faa3rcYOzZnkCtTXwbkGCMFiurFbnfNc+0f6e4d0RmRNT8/5wIVGMHelIz90iU4t6LC26GSwaEox0w+Z58Mn/VPqAwNSKbQyVWVNQtaoxApVoaXsk1mkdXEM74g58cChM5Au9wi75Vowmx7AmYLERvYAgdjPB7vG23xzR4o9wN6TWBMhDC7S+a7orRuK670er3+1u/REdMAY9Nc2qVex917d3C1WAnceOONR4lIoHdqqH8qgMGtzP8irNTvkoyMjI/vvvvur2Jdi+PSg4CumnMHFL9Oj2gZZWcIbNl64n98TXsf35m5nEMChsD2NVterd9Ye0530KDI2h2UuQYJkEA3ElgWFFpNhSteJEACJEACJEACJEACKU4grUTWgAg4EE+Glc37SG1nUnvlOvPzh5+sIlWAhN70vsdT6b05tPfjxp29p+XKWADBCPM1FTw0eN+6GXPnvrtLr9SSkhLrnfeq7xIR0x/N5OG1EFnaE1nNlLwJOVOgeKJZpNN6WPITzwJvKMt2lyMZzBZ9VCzrfs+C6lfCBdl4iqxm4fz8EZNV5C9B31aJ6ni3+5X3o90neXm5x8JyngdkCIAtojjP7fa+Exwr4yfk3iGqtzT/X9u0ZUY0C57OnRYyZlRWvvxJd9ybnRFZ8/Jy9oalCwE5Peijx9/U52eLFi3a2orPMj4/5wpLcBzUd4vb/Xpd2DjJK8i9BdA7zNcE+MDnQt6i+d4V0ZmPHAnL9gDSN/KBgGQXWSME5TbvM4Mib8KIX0HFlPc1Ynbk+QrgaU9kjdaPua29ypuYMx6OPmv4tiZ6jy8YMVEgRixu9/7d9XsPRdbuuK8TtcY111zTq3fv3qeHeqeaDNXgR1bkmiJSb7JSTXaqEVUdxzGC6tK7777bZK3yIoGoBHTF3JMgzt2AnE9EJNAWAZ9vL++W2pNzSIkEOkugfsPWmu1rNwf+9kn0RZE10YRpnwRIYHcQUNH7B++77eZo7xvtDn+4JgmQAAmQAAmQAAmQQOcIpJXIahBFihYK1EL1DrXtJxYufK3Fm9emf6ZK3UQRzAYwqBmxfitqjXa7qz8LR76LuKJ40ILvtnBBLD9/WLaDzFtFcH1I+InMjItFZB0zZsyAjKyGP4X6epoYLJUbtm7VP4eXMjWC7rvvvpIDyy4PCpk7RDExvDxpvEXWSN8AfKYWplYt8L4eJu7K+Ik5w8QJCMU/CHJ8cv/96i4P/wPDiMOZNjwKmB6EIfZXDR06YlFJSYkT4m/KL69ak30hBI8KMBDAGlHX+W73yx+aMYF9dG19RFSa+48J7vZUeI3Y3uWrMyJrwKeWYpwR2xcJcG1k2SAj4LsyMu5U4BfBM+PpnYWfPvecd1vI+V054XXbchU9v+Dlz0NjAmfhg5qJUH0cwN7NX5cWWdDJLrI272VuASw1T/yaUry2APNsv//X4feuEUYHDMAVKnpnUOyEitxVVVH9m8iM7/ZE1uY1Rw6FFSj/G+QGj9oZvwrPVo/OF8/W1WJKZHnhyIcyTNlvUb1q0KBtFaHzb+y9917NGBXnseC9G9zK6CLr+IIReQK5DdA6C65bKisX/yvi/rhJBD8D9N1MlzN9/vxXV4deb2tul2+QNDZw8803H+L3+0825X6NqBoUUw9tBYnpk7qzd6qIfDhr1qwWP2PSGCVDj5GArpxbBKipHhH6XhXjTA5LUwKbNmwaZqvTe580jZ9hd5FAY+0279YVG7tFqKfI2sXN4nQSIIEkJqCvqIWbqxbU/DuJnaRrJEACJEACJEACJEACbRBIO5HVsBg/MedscfSZluKFeUXXARISWo2Ic2BQ2AogDIqZl0QrMRwow7oHrlOFeYPTZM6ZGfWA/EcFb4viWEB/GBJ9APgAud5TWf2HcOEnFpHVWI4irAX8E9F3FfIfgR4PxXGA7Bva/2gZtvEWWc1a43507mGW318JmPV3Xiuh8goEOwA1b8iEiQ36lt8lP4qWfRklizi0T2+qYBlUhwJybFBcNYvZEJ3mqaj53xDXKCWWr/NUVj8cj+8MnRVZo2RaNvsOfA3Iq8HzcyaAwwFkBv/fajZvQcHIsxzYz4VlW39nS9Eb4owKPwsA/uFv6lMUnj2bCiJrs/jovUYF94Xdmz5A31eRtwR6jKqcEnYeDLpdYg3tfSwia2Cv8nLzYTl/Drt/bUA/E8grChwQvLd33mtA62farB3tXAfuXyDQd1iBQWExmB6w5vtR1HLBgQzfJtfinfeb6GJ/Y9+Job0dPyF3lKgakTj4fQk7M/HbmxuPeyQdbNx4442B3qlhpX6NqDogSuxOeKlfy7JMhurHs2fPXpcOnBhjYgjomnv7wc6eBchViVmBVnsqgYaGg1/dtv2Ibin32lMZpnNcTdsbamq/WcdM1nQ+BIydBEggTgS0HoKbPRU1j8TJIM2QAAmQAAmQAAmQAAl0I4G0FFmbRY7zBqv4TInVS74Tsdogr6ixXa7Lw7MDI0cHSwEXQ+TeCJEncugaFeuyqorFpj+shr8Yq8hq5kycOHpf22m6X4GLwsXgKFH4RHDLoH3rHo4sRZMIkdWsX1Aw/CAbVpkA57ZB1QiBf3QJplVUeLe0Nm7ChJGH245TGirH3Nq4QFYycEVVpfdv4VyTVGQ1YQTFu0B2aTBTupXoRN9Tv17UVmnrsRNyTnIpngbQVo81I0jeVVcrd0VmWKaCyGroBLJG36+5SKGPtXOftRpriHKMImvzXk3MHQ7HeXrXhzNa7FlMZ7r5e5DpEa3/aMOeraJPiVrLAL2teZVdM1kjv2dA8HZTZq8LXnjuhU1mRlsia3tzu/FnUUosNWPGjEGO4wSyU8ME1aNbcd4Ip4Fyv6bsr8vlWrJ58+alc+fO3aWMfEoETyeTkoAu/8PpsCzz0MnZSekgnUpqAqqZSzZsHG4eCuFFAh0m4GtofH3LV2uaq8Qk+GIma4IB0zwJkEBSEBDo0y4r44YFC17emBQO0QkSIAESIAESIAESIIGYCKStyBqiEyjHmpk5WeH8pGXmZyAL1WQVvghH/nTKKcM/CC9R2xbdQDnQjMyLAb0UJqM00J+xOasVgnmws//i8Xjqo9noiMganC9jJ4460uU4VwKaF8wQbe71qPIFBM+Jup5wu19eG229RImsZq3mcsXVp6gLV4oG+sMdEPRhpYq+4NKM+yorX/40UmiO5mdrtpqFVf1YYD0j2vTHiH6lAVORIqsDuWBhZbXJ7Ovy1YVM1p1rm3LGIlvHqYUrI7IwV0L0TXHw+NChuS/Hcv5M6eSVaweMtMS5HGredA9kMgezWlGhdsYj4WVuwwGkisgafu/uep+ZDHEsBfCs2taTVVWLV7a1yR0QWQNmWtmrUNawx7asx59f8PIXsZxpY8+UEFcrw/RYvhIQUzrb3LvroPBCXfd4PIvfzyvIvQbQh8x4gcxzV1ZfEWE/0LNXRO8DpAGiP/dU1CwKxR0o4Z1ZPw8iP4LoEkf0ZwsXvGLuu4DJtuZ2+QZJYQPTp08/IaLUrxEiWiuraXh+EMpSzcrK+s8dd9zR5tlLYTR0PUkI6MrHCwExAuueSeIS3UhBAlu3HvdeY9N+Q1PQdbq8mwnYTf63Nn2x8vTucIMia3dQ5hokQAJJQUDxtrr0OpYPTordoBMkQAIkQAIkQAIkEBOBtBdZY6LEQSlN4PzJ5++V5Wv8JxSnmf6Xasm5VQuqTYYZLxJIegJ5BTl3A7jJOCrA4+5K7y+T3ukUcvDmm2/e03Ec0/f5RPM5lKEqIrv8fFTVrSEh1Xx2HGdJdnb2xyUlJVEfmkkhDHQ1xQjoyjmmV/yNKeY23U1CAn5/9iubt5w+PAldo0tJTkBte8mGpSu6JROaImuSHwa6RwIkEG8CW0RxvdvtfSrehmmPBEiABEiABEiABEgg/gQossafKS0mGYH8/BG5KvJ8oK9lRL/KJHOV7qQPASkpKTEfTlshB7JQe9UvgMpIM05Er3JX1Jg+zrw6QeCWW275vt/vj+ydelArpr4KlfoN9k5dMnv27K87sSynkEDcCOjqx4+Byn1QXBA3ozSU7gR2bNp85nrb7tva98J058P4WyGgtn6xYem3R3YHIIqs3UGZa5AACSQfAb3TU1nzm+Tzix6RAAmQAAmQAAmQAAmEE6DIyvPQowmY8rmr12bPBTDFlM0V1Yvd7prnenTQDC7pCeTnDz9ZLfltpuX8av78V1e35nBeXm4BLP1r4AEBwDzRfJ7b7X0n6QPczQ5OmzatT1ZW1smO45gMm/CPPlFcazRiaihD1QiqjY2NHz344IOt9onezeFx+TQloKvnTIaN+yE4ME0RMOwEEWhsHFyzte7oEQkyT7M9lYDqyvWffBtqBZLQKCmyJhQvjZMACSQxAQH+DvVd53a/viqJ3aRrJEACJEACJEACJJDWBCiypvX29/zgCwpyznWglc19cfFsXS2meL3eHT0/ckaYrATy8nKPheU8D8gQAGtE5eqhQ0dUhGe1mocDVq3JvhCCRwUY2ByLPFJXqzd4vV5/ssa2O/y68cYbD3a5XKbU784MVRE5ohVfVqlqQFA1PVQzMjKW3HXXXaaHLy8SSGoCunJOCYBbk9pJOpeyBFStpRs25h6VsgHQ8d1DQLV2/SffBn9HSawLFFkTy5fWSYAEkpyAYIkC11dVeL1J7indIwESIAESIAESIIG0JECRNS23PX2CLikpsd79oGYiHOfCDFevaxYseHFd+kTPSJORQHMJ4IaHobgs5J8CtSL6rkL+I9DjVeWU78RVM0rf8rvkR4vme1ckY0zd4ZOqysyZM08O9UwFcJKqGmF1j1bW/9AIqqFSv5mZmUZQXd8dvnINEogXAV05Zwg0kL36o3jZpB0SiEagbtsP3t6x40DTu54XCcRKwFn/8TIr1sFdGUeRtSv0OJcESKCHEGgQlevd7mpTpYsXCZAACZAACZAACZBAEhGgyJpEm0FXSIAE0oNATk5O7+w99Beq8vuWYuqu8Svw10wr67p0ekDg17/+9X4+ny+yd+pxrZyOjabcb3jJ3379+n1UUlLCjN/0uJ16bJS6/PGxsOQ+AMww7LG7nDyB2Xbf1zZtPvPs5PGInqQCgXWfLKsVDVXcSJzHFFkTx5aWSYAEUouAKu6rcnunp5bX9JYESIAESIAESIAEejYBiqw9e38ZHQmQQBITGDfu7D3FlTFWLC0Ky161AaxQ0ZfFdj3q8Sx+36SyJnEYXXLtpptuOta27fBSv6aH6qBWjH4W3jvVZKrOmjUrbbN7uwSek5OagK6cMwPArGRyctlaC2s2N//auP9eiiH7OsnkHn2JA4Ha2tP+2+Qb0Fq59TisQBM9jcCGpcuXq+0clOi4KLImmjDtkwAJpBIBgbjVsa/3eF75OpX8pq8kQAIkQAIkQAIk0FMJUGTtqTvLuEiABEggiQhcf/31e2RmZp4YLPG78zOAjChubg/1TjWfTf9U27Y/fOCBBxqSKCS6QgJxJ6BaYmH14EehemXcjXfB4EvvZWD5+pa/MhqRddTJ5pkQXj2FQGPTvt6tW4/P6SnxMI7EE9j85epP/Tuajk70ShRZE02Y9kmABFKQwFIHcv3CyuoXUtB3ukwCJEACJEACJEACPYoARdYetZ0MhgRIgAR2P4EZM2YcHtY7NZSlekgrni0LL/Xr9/uXPPDAA//d/VHQAxLoXgK6Zt6hcJxHoRjTvSu3vdp7X7iw5KvobRdPPsLGSYczozWZ9qsrvijkm00bR+znqKtPV+xwbvoQ2Lps3XuN2xqGJjpiiqyJJkz7JEACqUlAHIhzvaei5pHU9J9ekwAJkAAJkAAJkEDPIJA2IuuMGTN6bLnNnnEUGQUJkEAPJ+APlfoNffb5fEsefPDBLT08boZHAu0S0BVzciF4FEDCM8LadSZiwN9fyUBdQ/RfFwf2U0w6m+2PO8o0mcfXNxzx7+3bDz4zmX2kb8lDYOuKDW801m4/I9EeUWRNNGHaJwESSGkCigc9bu+0lI6BzpMACZAACZAACZBAChOgyJrCm0fXSYAESCBJCawJCamm3K/L5Vpyzz33fJykvtItEtitBHTF3CkQNQJr393qSMTitqP4euUOvPrJgFbdclnApef5kslt+tJFArbT641Nm85OuGjWRTc5PUkIbFuz5dWGjbXnJNodiqyJJkz7JEACqU5AgAUZLvvq+fNfXZ3qsdB/EiABEiABEiABEkg1AmkjsqbaxtBfEiABEiABEiCBnk1Al/+hBJZ1a7JE2dDo4JtVDfhm5Q58bT6v2oFDDz0UvXv3jurivnsoxv2QmazJsn/x8qO29sRPm3x7J11Wdbzio534EajfuLVm+5rNI+JnMboliqyJJkz7JEACPYTA+3BwlcfjfaOHxMMwSIAESIAESIAESCAlCFBkTYltopMkQAIkQAIkQAI9hYCumtMXarJXZcrujql2mz8gpn69sllUXbW+cadLB+7XC98/dF+sru0f1c1zjrNxxAHsybq79zDe6/t8e3m31J6cE2+7tNfzCDTW1nu3rlif8LNCkbXnnR1GRAIkkBgCCt2kKlcvdHv/mpgVaJUESIAESIAESIAESCCSAEVWngkSIAESIAESIAES6CYCumre0YDzKBS53bTkLsus39wUKAVsRFWTubphy3clf79/cF+cfuwAnPD974TVD7608P5/XS3sDD3SxomHUWDdXXuY2HVl7aZNw9aXDh8AACAASURBVLJsp9eeiV2H1lOdQOO2hle2Lls3PNFxUGRNNGHaJwES6IEEbvZUeu/pgXExJBIgARIgARIgARJIOgIUWZNuS+gQCZAACZAACZBATySgy+eOgRXov3pod8e3Yl0jvglmqxpxdev278r8nvyDbJx23AAccVCfVt1q9AFrN1uB1wft6SArs7sj4HrdSaChYchr27YfeXZ3rsm1Uo+Ar6Hx9S1frRmWaM8psiaaMO2TAAn0SAIqf/C4q68GoD0yPgZFAiRAAiRAAiRAAklCgCJrkmwE3SABEiABEiABEui5BHTF41dCxAiszUplgi9HsbO/qslW/XrVDjQ2NWeeZmVaOO3YbJx27AAM3qdXgj2h+VQkoJr57oaNw09JRd/pc/cRsJv8b236YuXpiV6RImuiCdM+CZBAzyWgz7tErq6o8H7Tc2NkZCRAAiRAAiRAAiSwewmkrchaWlo6WkTmA+jXgS1Ya1nWsClTpnzZgTmBoaoq5eXlZwKYCeAMAPsE32g173iuB/AGgLuKiorebM92eXn5Uao6CwiUGjT1/HYA+ADAjUVFRf9qbz5fJwESIAESIAES6D4CumrOHVD8OtEr7mhy8E2gDHBzf9WvVjbsXHJgdkagDLARVvfIzki0K7TfAwjU1R23ZEfjfif2gFAYQoIIOH77w42frTghQeZ3mqXImmjCtE8CJNDDCXwMS672LKiu6eFxMjwSIAESIAESIAES2C0E0lZkLS8vv0BV/wGgbwfId0pkLS0tHSwizwAwPYvaymAxgmtFr169pl5yySWbo/lVVlZ2PoC/AIjWJ8unqtOKi4tNpgwvEiABEiABEiCB3UhA9W8urNo8F0BRotwwZX+bhdUd+HpVA1aua9y51P779AoKq9mB7FVeJNARAn57QM3mzaeN6Mgcjk0vAuroFxs+/fbIREdNkTXRhGmfBEggDQhsF8XVbrf3qTSIlSGSAAmQAAmQAAmQQLcSSFuRtaysbCqAeR2k3WGR9emnn97X7/f/E8DJYWuZzNOVAL4CcKxpbxYuvorIi47j/Li4uLgu3L/y8vJDVLUawCEA1qnqDJfL9bpt24dLcwnCIwBstiwrb8qUKa93MDYOJwESIAESIAESiBMBXf6HAyCuuRAdGyeTO81s2OIL9Fc1JYCNuLp+c9PO10xfVZOtevJR2fFelvbSjYCgbtOmM7fZdt/90y10xhsbAXWwesOnyxJ+PiiyxrYfHEUCJEAC7ROQWz2V1f/T/jiOIAESIAESIAESIAESiJVA2oqspaWlJSJyaxDUC0VFRRfECi3WcQ8//HCvfv36/VVEJgTnGHH1DhGZXVhYaP4duILi6dMAzgl+yWS03l5UVBTyL/DlsrKyaQBmA2gUkZ8VFhaacseh14YCeAHA3qo6r7i4+PJIP42wrKoXWZb1q8LCwqWxxsFxJEACJEACJEACsRPQVXOGQuVZQM3DT3G5TIaqEVRD/VW3bvPvtHvCkf0DwuoPDulIcY64uEUjPZzAjsbBNXV1RzObtYfvcxfC27b+42WmdUlCL4qsCcVL4yRAAmlGQEXLBu+77cq5c9/1pVnoDJcESIAESIAESIAEEkIgbUXWsrKyBwFcF6T6UFFR0fXxJlxWVjYewN8A9AHgF5HphYWFD0VbJ5jx+hKA44Ovf5qRkZFz6aWXrguNLysrM7YmA/jI5XLlXHbZZRtDrwV7vhqR9TwAbzY0NJx79dVXbwu9Hp4Fq6oV27dvv+jaa6/9rqZgvIOnPRIgARIgARJIQwK6+vGxcGRhV0NXIJCt2iys7sB/l9fD5zdfBTIzBKccbfqrZuOgQb27uhTnk0CrBNRxfbRh04jjgLT9k4Gnox0C6z5eZgvgSiQoiqyJpEvbJEACaUlAsEj91i+qqhabCmu8SIAESIAESIAESIAEukAgbd8xKSsrMyV8TX9Tc80oKioyGaJxvcrLy8tVdUrQ6NuqOiqyBHD4guXl5b9Q1ceDpYO3qOrY4uLif4fGhPm8xHGckVOnTt0UPr+114MC7BPBnnCrROSCwsLC/8Q1WBojARIgARIggTQnoCvnFgFa2lkMjT4n2F+1WVz9ckXDTlMD+mXg1GOycdpxA/C9gZmdXYLzSKDDBLbVHfVuQ+MBp3R4IiekBYENn3y7UVW/l8hgKbImki5tkwAJpCsBBd51BFOfr/B+kK4MGDcJkAAJkAAJkAAJxINAWoqspoxvdnb2i6o6PAjxF0VFRUaEjNv16KOP9u/Tp4/JTP2hMWp6phYWFv6qrQVKS0vPFJHnAewBYLuqTiouLn4xNKezImt5eflYVQ1k1KrqzcXFxffGLVAaIgESIAESIAESgK6cM8s8tNVRFHXb7UAJ4FAp4OVrvysysd9eWQFR1ZQC7tPL6qhpjieBuBDw+/u+tnnLmWfHxRiN9DgCGz9bsczx2wcnMjCKrImkS9skQALpTUC/FcVUt7vm/9KbA6MnARIgARIgARIggc4TSEuR9YknntjLsqzFAE6MJmZ2Hud3M+fMmTMwMzPT9Ew9LvjVmUVFRU+1ZfvJJ5883HGc1wHs14rIGmu54Pd9Pl/uFVdcURuM1Qi1JgPh36p6flvZtPGInTZIgARIgARIIJ0I6Mo55qGqUbHGvHGLLyCqfh0UV9dtato59dDBfXDacdk49ZgBsZrjOBJINAHdUnvaMp9vwCGJXoj2U4/A5i9Xf+Lf0XRMRzwXwAbgU4gPUNMTsPlD1QcxX9v57ybz/+076vvdXjG7ToFMATIVmgmISekPfmgmVDIhYf9vfj0t/9btyF5wLAmQAAkAaABkqqey+s+kQQIkQAIkQAIkQAIk0HECafmHZ1lZ2UEAXgVgnro2Ja5MGd8lHccX3xnl5eUXqOo/APQFsMblco247LLLPg+tUlZWNg2AKWvcKCI/KywsNCJu4CorKxsKwPRk3VtEniwsLCwMfv02AL8FUGtZVt6UKVOMiMuLBEiABEiABEigiwT0yzkD0RtfA9izPVOr1zfi62B/1S+X16Ou3mgMzdexh/cLZKsec1i/9szwdRLYLQQam/b1bt16fM5uWZyLJh0BgWxW1Y0isnHLN2szm+rrl6uiVsTaInBqm//t2qKwa0VRqyq1lku3+B3Ubmh01eYW5u7ojqBGjx7dr3dvHWi7GgdafmugZclARzBQHGegigwUwUBVGSho/j8UAwN/SwGm/PHeRtTtDj+5BgmQAAkkBQHBNE+F98Gk8IVOkAAJkAAJkAAJkEAKEUhLkTUiY3Stql4rIj8FcBaa/6g2Nfm2AfhURB5ftmzZ0yUlJf5E72tpaekdIvJrs46qvrx9+/Zx11577c66geXl5YeoajUAk0mwTlVnuFyu123bPtyUIwZwBIDNITE1THjdC8ADRUVF0xMdA+2TAAmQAAmQQDoQ0JVzzwK0zQeXQiWAzefPl9XDb2sATUaG4OQfZAeE1UMG904HXIwx1QmofLFh0/BDVTMyUj0U+h+VwHoRrFdgPVTWC7DeUd0gLqwXlU0K3eSos8nKsDb2Qq9NA489aFM6cDx38rkDezn4ntjO3lC/eZD1e1DsDUhAhA1+fA8iQ6A6xHx7TwcujJEESKAnE9A7PZU1v+nJETI2EiABEiABEiABEog3gbQUWUtLS0eLiMkCNSkjJpXEcGir2dn7AH5cVFT0Vbw3IGRv3rx5R7tcLtMH44BA+SzVwuLi4mci1ysrKzsfwF9ayZox86YVFxc/Wl5e3ltVTYxjAPwnIyPj3EsvvXRdovynXRIgARIgARJIFwK6as4EKBZExtvk0xb9Vf+7vGHnkOx+Lgw9qllY3XevrHRBxTh7EIFt2w97o6Hh0DN6UEjpFMoKQL4W6DeO4hux5Gvb0W9693J9vefRh36TTiASGWt+/nmDVX1D4AqJrjIEokOgMAKs+TDiLC8SIAESSGoCApnnrqy+PKmdpHMkQAIkQAIkQAIkkEQE0lVknSgiRqjs1YG9eD8jI+OCRAiVQUH0WQD5QX+8IjKmsLAwaimt8vLyo1R1FoBcAP0BmHEfALixqKjoX8ZGeXn5dapqSgv7IksLdyBmDiUBEiABEiABEggjoCvnFgFaGvrStno70F/1m1UNgXLAy9d896N7nz2zcOoxzcJq/74uciSBlCZgO73/vWnTsDNTOoie6/waCL5WI6A6+o245GvHdr6RLOvrfdYt/0ZycxNekafnoo1fZKZ8cWa/HUMslUMEcripQqQaqEQU+DczYePHmpZIgAS6TKDCU+md2GUrNEACJEACJEACJEACaUAgLUXWsrKyqQDmBffXATDftu2Zv/jFL0xfNSNQmtp9pj/qvcE/eENH4dnCwsKLRaS53l+crrKyslDfVJNNu9WyrElTpkx5ubPmS0tLfyAiLwafmE6Iz531jfNIgARIgARIIFUJ6Mo5MwDM2lTrCwqrO/Df5fXYsMW3M6Qhg3oHRFXzYbVVIyNVIdDvtCZQW3vS502+730/rSHsvuAdAT5V6FJAl4q4PvX5dCm076eDTx1cv/vc4srxIjBhQs4hPsUR1nei6xECHK7NAmyfeK1DOyRAAiQQCwGF/quqsmZYLGM5hgRIgARIgARIgATSmUBaiqxmw5944om9RGQ8gO1FRUXzowmnTz/99L5+v/+fAE4OHpItqjq2uLj43/E6NOXl5UWq+nCwdLGjqjcXFxcbcbdTl6pKeXm5ydL9CYBvVXV0cXHxZ50yxkkkQAIkQAIkQAIBAktfu/+JzXX+YpOtavqrbm8w3Qaar6MO6RsQVY8/0hSX4EUCPZeAz7eXd0vtyTk9N8IkiEyxVUQCYqol8qkfzlJXpvXpPkcf/nkSeEcXdhOBcT869zDL9p8AlRMAPQGCE6A4cje5w2VJgATShYDiC4/by4er0mW/GScJkAAJkAAJkECnCKStyBorrdLS0rNFZCGAAWaOqt5WXFxcEuv8tsaVlpaOEZG/hmwDcIvIT1orExzLmuXl5ZNU9U8AMkVkemFh4UMlJSUZQ4YMuQrA9GDPV2PK9GctV9W7iouL62KxzTEkQAIkQAIkkE4EZs6ceYaqnn3w/r2vXr628RDHaS5kkeESnHBkf5x23AAcfiCTi9LpTDBWWbFx09kDHScrmyziQEB1iYi8pWItcVSXunplfrrPUUNWxcEyTaQBgcmTz+zT1NT7BFudEwA5QUTN5+MB7JkG4TNEEiCB7iOwxVPp5feV7uPNlUiABEiABEiABFKMAEXWdjbs4Ycf7pWdnf2iqg4PDq0qKirK6+o+P/HEE8dZlrUIwIFBWzUZGRkXdqXnazDz9iUA5o/rQF9Xx3GM2PpnACZrN9r1dkZGxviurNtVFpxPAiRAAiRAAslAoKSkpPe2bdvOBjBMRM4BMCrkl+mpetIPmvur7r93VjK4Sx9IYLcQaGgY8tq27Uea+4RXxwh8CeDtgKjq+N/eJ9P/lhx7bFPHTHA0CbRPoKBg+EF+dZ0swBkiegYA88EngtpHxxEkQAJtEOidheznnvNuIyQSIAESIAESIAESIIGWBCiyxnAiysvL/1dVrw4OfbOhoeHcq6++utO/XEYRWN/PyMi4oKtCZ1lZ2WwA0wDUWpaVN2XKlNfDvmbcr3Qc53fmH5ZlXQOg0GS8AmDf1hjOAYeQAAmQAAn0PAI33njj3iJiRFVTuSJXVU8JRblHdmb96cdl9zXC6sD+GT0veEZEAp0goE7mOxs2DT+1E1PTacpaQJsFVcXbTTt8bx/4w6M3phMAxppcBMZPzD1RnJ2CqxFdj0ouD+kNCZBAKhDIdOGg+fO9K1LBV/pIAiRAAiRAAiRAAt1FgCJrDKTLysoeBHBdcOgSx3FGTp06dVMMU3cZEtnnVVVNf6X8rvZNffLJJ4c5juMBMBDA7UVFRbeWlZUdBOBVAAcDWCQik0KliIO9W58AUARgjcvlGnHZZZex11NnNpVzSIAESIAEUorAjTfeeLDL5TpbVYcBGA3g8LAA3gLw9O2/OuzKrAzruJQKjM6SQDcRqN163H+amvYzlVN4GQICrxFTBdZbfhtvDx562DKCIYFkJjBu3Nl7WpmuM6CBLNfghwTa4/AiARIggbYIOBaOX7jA+xEpkQAJkAAJkAAJkAAJNBOgyBrDSYgQWTudyfrMM8/s2djY+CyA84LLrnAcZ8zUqVO79AtqeXl5b1U1pYdzALzrOM5oIwKXlpbmikglANM36xdFRUVGVN15lZaWThSRv5gvqOrFxcXFC2LAwSEkQAIkQAIkkHIEbrrppmONqOo4jslYHQdgr7AgXgTw5L333tv8M3HlnOVh5fxTLlY6TAKJJuD3Zddsrj19RKLXSWL77wuwWIGX9tl0+EuSK/4k9pWukUBMBPLzR53giH2OAOcApmS+Do5pIgeRAAmkHQG1cE7VAu9raRc4AyYBEiABEiABEiCBKATSTmQNExZ7mSxSy7JGFBYWrmntdAQzPhcCGBMc06merEEh1Ais+UE76wBcXFRUtLirJ7O0tHSGiNwNoEFELiwsLHze2CwtLR0tIvMDbxirTiouLjZvIu+8wl7vF02E7apfnE8CJEACJEACu5PAzJkzTw+KqqZ/ZIGplh/0x/RBNA8Wld17770tfjbqysfrAWHvut25cVw7FQhs2rj5DNux++2TCs521UcRfKKKfwlksd92Xtp/6JHru2qT80kg2QkUFIw6xhH7TKgMA9T0KT8i2X2mfyRAAt1IwEKeZ4G3qhtX5FIkQAIkQAIkQAIkkJQE0k5kfeqpp75v23YNgEFGlARwYVFRUau/GM6bN+9Ql8vlBTDE7KCq3lZcXFzSkd00Qu2TTz55v6peG3yDd6uqXlRcXGyyT7t0lZeXH6+q/wRgnjQuKywsnCoiaoxSZO0SWk4mARIgARJIMQIlJSVZ27ZtM4Kq6bGaC8B8hC4jivzd5XKV3n333e9GhqYf/y0Le2xuTLGQ6S4J7DYCOxoH19TVHd0zs1kFX4riX47Kvyxg8T4nHc6WGrvtpHHhZCGwU3R1cCYkUGL42GTxjX6QAAnsJgKil3oqav64m1bnsiRAAiRAAiRAAiSQFATSTmR9+OGHe/Xr12+hiIwK7kCLXqXhu2LE0bKysodE5Jrg100f1rFFRUVvxrp7wUzYewFMCwmsIvLLwsLCP8dqo7VxwVj+KiITAHxj3lAuLCz8JjSe5YK7SpjzSYAESIAEkp3AtGnT9nK5XEZUNeKq6a96UpjPXwB4VlXLZs+e/XVrsei6R/vDl1GX7LHSPxJIJgKqrg83bBxxQg/pPrIWghqo/Mt28K/9Tz787WRiTV9IIBkJjJ2Qc5LLtKtRmIctTNuaPZLRT/pEAiSQYAKi13oqah5J8Co0TwIkQAIkQAIkQAJJSyDtRFazE+Xl5WNV9W8ATJlcB8D/Afh5UVHRztJfpaWl2SJyO4BfAsgM7uCzhYWFF4cyRc3XysrKbgNwZfD1j3w+36QrrriiNrTjpaWlV4vIA0EbPlWdVlxc/Gg8TkRpaeklIlJubInI1YWFhfPC7ZaVlR0E4FUABwNoISYHxV/To7UIwHqXy3XuZZdd9mE8/KINEiABEiABEkgkgRtuuOEgl8sVyFgFYPqrHhK23tsi8uc+ffqU3XbbbVvb80OXP7EXLHtje+P4OgmQwK4Etm876p36HQecmpJsVD8Qy1psO3a14++/ePCpg+tTMg46TQJJQGDChJw9bCO0Ohghghxt+cBTEnhIF0iABBJJQER/566o+X0i16BtEiABEiABEiABEkhWAmkpskYp32v2x4it34rIx6pqSu8eDaB32Ma9n5GRccGll15qeqnuvMrKyh4EcF3wC0scxxk5depUk/GKJ598cpTjOKYn6oDg62auyYINlPON8Xqotb6twT6vdxoRVUQuKSws3BFps6ysbHYwi9a8VOk4zu9ExAfAiL9GHDYC8i7icYy+cRgJkAAJkAAJdAuBmTNnHq2qgYxVVTUVHAaGLfwSgD/ee++9T3fEGV336CD4MlZ3ZA7HkgAJfEfA7+/72uYtZ5oHHpL+UmCHCBarotqCLt7nxCPfS3qn6SAJpCgBZrmm6MbRbRLoAgERvd9dUXNjF0xwKgmQAAmQAAmQAAmkJIG0FFnNTgWF1pmqavqrhoupkRtpxNdXVPWS4uLiVZEvtiWylpWVTQXQIru0E6fkF0VFRSbjtFNXUIh9FkB+KwbezsjIGB8pHndqMU4iARIgARIggTgSmDlz5qlGWAUwMuLnmF9VK1wu15P33HPPws4sqSvnmF7ryzozl3NIgASCBBRNW7aeusbnG2jup2S8vgK0WsRajKbG6n1OPYYPVSTjLtGnHk1gZ5arykhAxwA4okcHzOBIII0JqGhZVUVNcRojYOgkQAIkQAIkQAJpSCBtRdbQXpeVle0D4CYRmaSqBwYzO42wakoH/ktVHysqKvq/8BLB4eckQmR9oaio6IIw27tdZDW+lJSUZAwZMuSqYEZr6E0wk1Vbrqp3FRcXsw9dGt78DJkESIAEko2A+Xm1bdu2QBlgy7JGq+rwMB83AKgI9lf9d1d81+VPHAHLNv1aeZEACXSRQGPTPt6tW08w/RiT41K8LhYW+x1U73/SEdXJ4RS9IAESCBHImzBiDNQaQ8GVZ4IEeigB0fmeipof9dDoGBYJkAAJkAAJkAAJ7EIg7UXWrp6JsrIy09t1ctCOKe17fVdtcj4JkAAJkAAJpAuB66+/fo+MjAwjqg5T1fEAjg/FLiL/BfAPv99fdv/9938eDya6+vFj4MjH8bBFGyRAAqY6jHy+cdPw76tm7E4ci2BhkTjWi/uceNhnu9MRrk0CJBA7AQqusbPiSBJIKQKiiz0VNaNSymc6SwIkQAIkQAIkQAKdJECRtZPgzLR58+Yd6nK5vABMdmgDgAuLioqqumCSU0mABEiABEigxxOYNm3aAVlZWcNs2z5HRAoAHBQKWlXfFZG/OY5Tdt9995ns1bhdumLuSRB9P24GaYgESCBAYNv2w95oaDj0jG7GERBWzce+xx5hHsjgRQIkkMIEKLim8ObRdRKIQkCBl6oqvecRDgmQAAmQAAmQAAn0dAIUWbuww6WlpTNE5G4AFgCviIwpLCzc0QWTnEoCJEACJEACPZLALbfc8n2/329KAeeq6gQR6R8W6Msi8pdZs2aVmbbpiQCgy/9wOizrzUTYpk0SSHcC6vT+94ZNw87sBg4UVrsBMpcggd1NwAiuChkrKvmAJmvP592NieuTQAoQ0Oc9lTXjUsBRukgCJEACJEACJEACnSZAkbWT6MrLy49U1f8DcDCAzZZl5U2ZMuX1TprjNBIgARIgARLocQRmzJgx1PRXVdXzRST8DRY72F/1mdmzZy9IdOC6co4Rd19N9Dq0TwLpTKB260mfNzV97/sJYEBhNQFQaZIEUoHA5Mln9mlo6pUvkHyoFkDQLxX8po8kQAJhBBSVHrd3ApmQAAmQAAmQAAmQQE8lQJG1CztbVlZ2FoBHROS+wsLCP3fBFKeSAAmQAAmQQMoTKCkpsbZv325E1bODouqwsKA2ikiFbdtP33fffa90V7C6at45UKfb1uuuuLgOCSQbAZ9vL++W2pNz4uQXhdU4gaQZEugpBMZMyjkww5Z8heYLcH5PiYtxkEBaEBB5zlNRfWFaxMogSYAESIAESIAE0o4ARda023IGTAIkQAIkQALxIzBz5sxs27bPtizLZIua/qrHhln/ygirIlJ2zz33fBy/VWOzpGvm/BA23ohtNEeRAAl0jYB8u3HTsH0cp1efztgRyJuA/l0zUMEeq50hyDkkkD4E8vNHneDAzhcL+VCclj6RM1ISSGUC+mdPZc0lqRwBfScBEiABEiABEiCBaAQosvJckAAJkAAJkAAJdIjA9ddfv39WVpbJUg30VwUwOMzAeyIyv6mpqezBBx9c3SHDcRysK/9wMmC9F0eTNEUCJNAOgYaGIa9t236keeAipksV60W0UhV/3++kI1+IaRIHkQAJkEAYgfETcnKCvVvN7yOHEg4JkEASE1A85XF7pySxh3SNBEiABEiABEiABDpMgCJrh5FxAgmQAAmQAAmkH4Gbb775CJOxCmC0iBSoat8wCosB/L1fv36lJSUlTbubjq6eeywc/Wh3+8H1SSDdCKiT+c6GTcNPbS9uARarokKyMv6+zzGH7LaHMdrzk6+TAAmkDoGcnJze2QNlEqCTAJgPvteROttHT9OIgEDmuSurL0+jkBkqCZAACZAACZBADyfAPzx6+AYzPBIgARIgARLoLIEZM2acBGCY6a+qqmPC7DimDLDjOM/Onj37b521n4h5uvzxI2HJ54mwTZskQALtE6irO/7DHY37nhBl5JcAFtqOLtj/5CO97VviCBIgARLoHIG8vJyjYMkkgU5S4JTOWeEsEiCBxBHQxzyVNVcnzj4tkwAJkAAJkAAJkED3EaDI2n2s02al/PxR+6nY5s2zo0zQDuSChZXVLAGXNieAgZIACaQygRkzZhhR9exgGeAzwmLZpKqVlmU9M2vWrJeTMUZd9b8HQzO/SUbf6BMJpAsBvz2gZvPm00YE4lX1iyVVUF2YldF7/sBjD9qULhwYJwmQQHIQyM/PucCRZsEVwPeSwyt6QQIkoIqHqtze60mCBEiABEiABEiABFKdQNqLrOPHjzwALufnAkwA9HhAguUPdR0EH4mDx1UHLPR4PPWputkTJ47e1+80zQD0BAe4fWFlzauJjCVBIquMnTjqSJdjFwIYFxRwM4NxrITom45acw/Yb+viuXPf9SUyvpDtvLy8vuLa9iuFc76qzK2q9JpsLu2OtbkGCZAACcSLwPTp0/up6tkikmvKAIcekAna/xpAhW3bf7z//vvfj9eaibCj38zZH5lYlQjbtEkCJNAhAhs2b/nhOr+v/3xHdOGgE498o0OzOZgESIAEEkBg4sSzE/8INQAAIABJREFU9vXZWZPElBIWnJeAJWiSBEiggwQEcq+7snpmB6dxOAmQAAmQAAmQAAkkFYG0FVnz84dlQzLvUsD0ggiJdVE3R4FaS/HbQYPq5nSXgBfPU5I/Ief3qvitsSnQzx0787yqqpe+jeca4bbiLbLm5583WMX3KIA8AK52/F4DR670eKrdiRY8x+fnXCKCp4I+bRHFeW63951EcaVdEiABEogXgeuuu26/Xr16DVPV0Qg8ZIT9QrZF5H1VrbAs68l77rknYT8r4hWLsaO1T+yFbfbGeNqkLRIggU4ReAmC8rXrCyoHnThoe6cscBIJkAAJJJjA+AnnnC6acRGgPw3/HSjBy9I8CZBA9Hfc7vRU1vyGcEiABEiABEiABEggVQmkpcg6ZlLOgRm2/gOQ0yM2biWAbc1f0z0B2bfF66pzoQOmpVpWa15B7sOAXhOMZS0cGeXxVH+cqEMbT5F1/MTcE8Vx3IAMCfPXBrACwI7ATgGDBBgY8fpv9t+v7v5EiuL5E0b8UlUeC65rq8j5VRXVSVlCM1F7TbskQAKpQ+Dmm28+zLZtUwZ4XDBjtVeY99VGWK2vry977LHHgj8HUyM2Xfdof/gy6lLDW3pJAj2UgMrTcNnlsv8v2Wu1h24xwyKBnkhgzORz9nE1un4qgosB/LAnxsiYSCAVCKiipMrtvS0VfKWPJEACJEACJEACJBBJIO1E1tGjR/fr1bfpGShMSUQj0dWLWLfZPt+8hQtf2xwOaPz4c4dYLv+dClwUyqBUkbuqKqrNU3YpUxa2WajUvwM4WBV3DB5Ud2dCxcc49WSdNOmc/X2OVQWVocF92QDRG2AP+EeE0C0FBaOOdtR+DILmHmCADcFUT4X3yUTd9gGx3o+/QHCmij5lN/adtmjRoq2JWo92SYAESKCjBKZPn36CKQVsWZb5mWeyVkOX+RlWKSJ/nzVr1jMdtZss41X/loVVmxuTxR/6QQJpRsCU534aKuVy4OWfp1nsDJcESKCHEcibmFsA2/kpRC7sYaExHBJIEQJytaeyOvQQe4r4TDdJgARIgARIgARIwFSPTbMrP39Eroo8D6B3IBPSkYs8nurK1jCUlJRY773nvUYF97EsbGyHJV6ZrHkTcoqheCK46gY41vkez+L3WvMiJyend/ZAmRXK2u2O0sixEeEoEiABEug+AtOnTz/T9FcNlgE+LWzlLaa/quM4f7vvvvsWdZ9HiVtJV85JmQeeEkeBlkmg2wm8A0efRi+7XPa9OqUy37udFBckARJIOQITJuSc5Kj8FNCLFTgw5QKgwySQwgRE9UK3u+a5FA6BrpMACZAACZAACaQhgbQTWVuWztXnGxt6Xfjiiy+22TNq3Liz97RcGQvCsiTv8VR6b07D8xJTyPEQWfPy8vrCqvtrsA+rSRx+zFNZ86v2MognTMg5xFa8BOBw46woprjdXtM3lRcJkAAJ9EgC06ZN65OZmWnKAJtMVZOxemRYoN+ISAWAv8yaNeutngRAV84xP7v79qSYGAsJJDkBN0SfksFXzk9yP+keCZAACXSZQOA9gIzMi4N9W4d12SANkAAJxERABblVFV62H4iJFgeRAAmQAAmQAAkkA4G0ElkjhTsBHndXen8Zy0aMz8/5rQh+3zw2NnE2Frs9cUw8RFbTHyejybUYwHHNjOQ6T2X1w+3xysnJyRgwUEsVcmlgVgf2uD3bfJ0ESIAEkoXANddcs0+fPn2Gmf6qwYzVvcN8+0BEKn0+358eeOCB/yaLz/H0Q1fOWQYgvFd3PM3TFgmQwHcE6iD4ExzraTnwF28QDAmQAAmkI4G8vJzxsDAFwI/SMX7GTALdTcCC69jKypc/6e51uR4JkAAJkAAJkAAJdIZAWomsY8aM6ZXRa8cfoTrZwBLIPHdl9RXtZUeasXkTcqZAEcxe1WVw5BKPx7shGvRA2do9ZBz+P3t3Hh9ldf0P/HOembBvLiwCbrWtSzcJ1i4qTFiEQGYS0KDWBZIgoFVbq7i1/RVt64JSq9bdJJSq1VIlMxNAqZAJSiugVltbtf22tbZYly4KKmSZ5/xedzKDk8kkmUlmklk+zz+tmbuc835uEHNy74V9oapMFmBk6I5Q4G+A+IOWdc+GdZv/nMi8ZnxzZPHzzzdMVgeWicosABPa5tV3oAhAccvkyUXPr1ixwo4Xj7u06BJAbwv36Xb3rtkN2gpZIm1OR7Ydk6wfQeXPsLTabgk+GHt/bfS8qSiyziqfdeCAlqYnoAgfdanf8nsbb01kkbtLXT8AcHpISHSbBEdcHHOH6/5hSkqmTRCHbf6D+QwAxwAoCOUK+b0ofqw63NdZ37mlRbMs6BPhwV4Vdbh8vs1vdxGjuN3TJqkj+HVRlAAyJnpdiOpdPl+g04KIp9R1twLLzPg2ZPZ6b8OT5jesxelcKtBzATk6/K7C68Jxk9+/5beJrLMlSyYX7Hp7xDRL7CVQnByOzUy1C1Bv0HLeluia3b/+Vb8O6JcAGRIxBWSNaPPPfL5te7p7l518H4ViUtEnJYh7ulr33Y3PzymQbQJXXXXVEa2trSeLSFl4x6ozKodGVa1zOp0/vfHGG9vdL55teXYXr+665wVAJnXXjp9TgAK9EdDXINaDUF0jE5a+0ZuR2JcCFKBArgh4PNOmqNgVQKjgyocCFEijQOuA4JiNa59+N41TcGgKUIACFKAABSiQEoG8KrIasZgdqW+IWqf6fA2vpUQTEPe8oimw7TWAdLXDxhRcf+YQXFpXFzB35HX6lJZOOTQIq0aAGd3E6HdaAxavW7fpndh2iRZZwzt9/x+Ab7UVG+M/CrwPYGm9N/CLeAW8VBRZY3ekAroDtsztrLCd7Ptru79Vrwbk6q5yBfQNteTs+nWBZ2LnSKbIOm/eqWNa7WZzv6y7i1hbVPHD8eP2XH/ffc+3xLaLLrIC8nVR/asKfgYgegdbdLcWQL7p9zbc3VWhdU6Z63iHYg2Az3URWxDQe2GPWN5Z0Tn0/TXPdbLY+lA36/8tFTmnvq5hc2fzJRiT6d7puk92TbA9BTJR4PLLL/9s+H5Vcwzw9JgYzX3idTfffPPqTIw9HTHprns2ATIzHWNzTApQIPS3hQaIPIjxb64RWdFKEwpQgAIU6Chg7m0NqlYA1iJAR9CIAhRIj4DfG8i7n1mmR5KjUoACFKAABSiQToG8+wuLx+M6QQW/AjAqBCv6gqXOc1NxFIl7nqsEtj7atnMv9ER2rz4NsQ+P2tUa/li3FjjsMx9//Ol/xXvJJSVTPiUOy9x7FT4yN9RqF4AXoPIBRKd8vKs1dDTuiy0OuDc+Hvhn9HiJFFmLi4tHOAfsfTCmCGh23gZU9ENRPTG8cyhcfNWPYMkZ/nWB+tjYU1FkNWOWlE6dJ5C1bbszQ49ftGCZz/erN3vzTREqJsvuWyGyJDJOW+FY/2DB+oNCv/zxrlbTIn6uiRZZi+e7JhYE4Vfg+Ki4Q7Zx1kVQID/a/b5eEwgE2v1ws32RFdsB/Vx4rZmCrNll0groAVG7UEOxi8ppPl8gsuO2HV3bb2MHfw7I+Kg1+0+o/Bqiw8I7Uc2O28jjb20efM7GjRt3x76DOOu/BdDfCqyXYk2Nt0LOMLtxO66fKZNUpD4qJpPfXwD5TfzvI3QaU2/WCftSoL8ELr/88i8BONWyrFJVnRwVx/vh+1UfX7lypa+/4uuveXXXfQ8DelZ/zc95KZDTAuZIYOhDMn5Z3L8v5HTuTI4CFKBADwXmnjbjE45gawUUixSY2MNh2I0CFOhc4EO/NzCMQBSgAAUoQAEKUCCTBfKuyGrKqu5S1xUAfhhVvDNFnJqg5fhRokeidl8Y0q2wdZHfv/VvkbbmSNY33xq+AII7w0cIm48e3fM+FgUCgX3RY8Yper6mFhbXrwtsi9qVKB7PVJeGfjC2v0i2+pCxe5ZE74RMoMgqJWVFPxQ1OztDz78VsvCESVOfiD6CuLR0+nE2go/uL/qKbmltGjIvtuCWqiKr8frX28PvArA4YmOKcwL8RIPW3fX1W0zBOdlH3GVTL4KKOXo4dAyyqFyzezfujX4HHs/M8Sot1QBmhyf4i0Mwo64u8HpkwkSKrPHeoy1y9vq6hhci79Hsqh02Et8UwBxz3HY0s2XN8a9raIxOLqbIaj5qEZHvaHDYT6J2l3ZcEyJrW5sGnbtx48amdmusY/F3W9ByVG5Yt/lPkXbmqOrnXgicJaL3ffzLA/Jtv7fhhujdsR5PTGFU8SAUl0bvPO5o2nF3ctsRwfoQVOa3xaBbLeg5Xu/Wf0RiMm1GjMBSFb0+6hcarvJ7AzcluxjYngKZIHDxxRcPHDx48MkA5qiqOQr4E1Fx/V1Vvaq6dtWqVR121GdC/H0Rg+6673ZAL+6LuTgHBfJMoBZBuVsOW7Izz/JmuhSgAAVSJlBcfMpoR4G1SETMUcLHpmxgDkQBChiB1/3egLnGig8FKEABClCAAhTISIF8LLIiVLx7a8R3IXpNVKE1/IL0TcB61BY8NGHM7t/FO7Y19k22HT0Lc1yjudfTPF3urIvZ8RdUaHm9t3Fd9Ljtd3Hqm6Ja4vNtNfdrdnjcbteXYWFjeHfue6KY6fMFnos07K7IWlIy4zDL0fIrhXza7L4V1bN8vkazg7S7ufZYkJleb8P26IapKrKaMUNFyoF7b4diYZxw/k9NMc+2Hz7hhGl/6exO2nauMblC9FJ/XeNP4h2na+47tRzOdRBMDY/RrpCXSJE1fJevOSbYFE87fY+hAvw7w28WxTdCc4k+vuc9Obtd4TfqTtZQIda2vub3N5jdbBpr4/G4zlTBz0NDQf/kdNiu2B3T7lLXlQBubGsTfxd0ZFyPZ2q5ipjxHGY8O1gws77+qdAdbcms/w67egWL/XUBU8wOPeHd2+YY4UMBxF1f4abiLi26GlDzyxImgZ3NBQNnP7n2yf/GW7f8GgUyTeDqq68+KBgMnmTbdpmImKOAD4yK8XfmGGAReWTlypWvZFrsfR2P7rr3e+Z68r6el/NRIMcFHgZwt0xYmre/vJHj75fpUYAC/SBQXFw80Dlg76LQiUmqhf0QAqekQG4KCHb66wIn5mZyzIoCFKAABShAgWwXyMsia6RIUzLPdZLYMDsl495F2bZrUn+qwYJVkYJSvBcecwTxe7BR7PcHnu1scZj7RoePlB/t35UTU1DruJuv487B6LFD443APRBUma+L6IW+ukZzD2fo6a7IOnfelGMt26oNF2nfbHXgvNgjhyNjlZfPGLmvucUHiDmq2FT3yuu9gV9Gx5PKIqsZ1+ymfOGFxjIVvRPAuPiu+qaq3KfB1tvXr3/mf53Zu8tcVVCYoqcJvtEOts7rqn3MkcV+2MPPjOwa7a7I2lYg/mgdVKa1xSPf8Hsbbu80NrfrGFi6Obwr+R8atKfX12/9c6R9+52setchYz/4Zme/BBBTrPy3WjKjfl3DS5GxistPGe1ssZ6AivmP/y4L66ZPTC5BFZkVuVM1Zv13mCs233bvIGaXbcm8oi+IrU+F7plV/WvQ6Zi24fEtf49nFr631bQ9qLu22f4HNePPDYErr7zyMFUtUlVzDLApru7/d7CIbFXVOlV96JZbbulwt3ZuCCSfhe669+sAzC/C8KEABVIhoHgcInfLhCXm3598KEABClAgDQLmv1+f/23jMkCXdfazhjRMyyEpkOMCusHvbZyb40kyPQpQgAIUoAAFslAgn4usodcV+g+g5xsmwxKzq88DIHznaLu32aKqt1po/YHPt21P7Hsu8bi+I4Lvt31dNzTtHbhg06ZNH3a1HkpLi75kQ83dsMMBtCuozZk/7XBHa3ALRMyRkV3t5ts/RXjH5FXhL/zS7w18J/Jhd0XWZNbtqaeeOnTg4KZfADKnrV/HwmGqi6yR+Mxuz11vj5hmmWONBeZozchdrftTCBXGRb+75z25P/YIZlOMHjFSqxVyXuhNKb5b7wuYI3o7fdoXoPXvsOXsyBG43RVZ2xUMoW/Clul+f+DVziYrL3cN29esjwFyqmljQ2ZH31navsjadcE25h10WEPt1l83xcyP15HLWJ3e9tpxo78uYHZvty/ix9mBG5tvu+Io8Kqow+XzbX7btItZ+0FRXFZY6LojkV3KyaxjtqVAXwlcdtllx1mWNROAOQbYFTOv2YnuHTp06JoVK1a0u4O5r+LL5Hl01z1nAPJIJsfI2CiQNQKqGwC9WyZeUJ81MTNQClCAAlkuYHa2Ogr2LhPBUh4jnOUvk+FnisBqvzdgjuXmQwEKUIACFKAABTJGIO+LrNFvwvxHUEHBR19Vsc4FbPPD3SHt35TucIicEX0vZ+hIoIH7fgbVctM2kcKdaRdTBIvZGThtior9JIBBiClC9WTl5EqRNeZdjSgo2Oeyxa4SSHGc4nidQ1BRVxd4L9JvVvmsAwe0ND0BxRfN12KLmMnadltkLXWdLkD42GXdOmhAgWft2qfe72qergqpvSiydizYelwLVUJHXCf8iwHx4u5J4Tpm7cfufI29H9hM+3uI3u+A+I8/3vUGC67JrlS272uByy677IsOh2Ou2bEK4Pio+Xeb+1Uty6pbuXLl430dVzbNp/+8ZzpEfhFzjHI2pcBYKZApAptDO1fHL3ksUwJiHBSgAAXyTcD8ovKgIc3LVGF2tn4y3/JnvhRIpYBAbvZ5G65I5ZgciwIUoAAFKEABCvRGgEXWTvRC97a+M3wuFDcAOGZ/s5gjZmN3dsYe1dvZy4ntF33sbvviXWLFua4WQTJF1vDdoCeJLQsgWgTgqE5294an7LudrJ3l6Ha7h4jjg3NU9dqY44RXHzJ2z5LIkbrd7e5M9hupuyJre/dkRzft29umssgaHZtA1+x+X6oCgUDSO+k67mxOOs+ORxkXF49wDPzoVlEx9/DG7FbWjwDZropqDbZu6Oqo56QjYQcK9FBgyZIlBaNGjTo5XFQ1O1YPjxrqH+H7VdetXLmyoYdT5FW31j8tK3EMnbQKgLknnA8FKNAjAdkGgSmuPtSj7uxEAQpQgAIpFygrc41qVSwThHa2HpHyCTggBfJFQPQSf13jHfmSLvOkAAUoQAEKUCCzBVhk7eb9mPtRh43ENwUwR6W2FXwEi/11gWrzf2OLTInujuzq2N2YImtCxw93lUaCRVYpKZs2U9T+aef3nsabpf+LrJGoPJ6ThkMGrFLo+eGv7RPVOT5fY6iw0c0OyqS/U9NfZMVNfm8gcgQ00ldkxT0+b+CCpAHirP8ejLFP1Jrl823ZGtNXSuZN/bIE5YbOjoYG0ALo/U5r4LXr1m3iHZY9wGeXngusWLFi1AcffFAkIqaoanasjowa7fciUmfb9i9vueWW3/V8lvzrqc9NHtJi6zMyaML7zoNKYo9Xzj8QZkyB5AWeDx0LPGFZ6O+pfChAAQpQIPME3G7XwSowxwibna0TMi9CRkSBzBdI9GdvmZ8JI6QABShAAQpQINsFWGRN4A2aQuvwUfoQVOaHm/thDz/T7/d/1GEnq2KRzxcwhcoun9j7N/t5J6u4S4suAPTHUbtW/w7FOhVsA7TJAcd/VOUvlhUcHFQ8AGB6W4KZU2Q10RSXnzLa2WI9AZXCcHx3+L0Nl5j/3887Wf+ggqe6WxftPrexs94X2L8DJX1F1hTuZBV4FXg9mTxV8MD6dYGXO+tTXFw8whqw7yuW6myIngrI0TE7XF+zLZze1RjJxMO2FOhM4IorrpioatZgqKhq7vCOfp4WES+AR1euXPlPKvZMoGlHoU8Ad+jfLs4Dn3aOmX8KpMP12z0bnL0okMsCgpfNscAYd/7dIqK5nCpzowAFKJArArPmn3LIgKDj64BcDOiIXMmLeVCgzwScONb/WODVPpuPE1GAAhSgAAUoQIE4AnlVZHWXui4HsNg4qOg2CY642BRKE1kZnrKpF6jKXeG2r4o6XD7f5rdj76QE9Ft+b+Ot3Y05f/4ph7QGrYBCzHGI/Xonq8dTdLSKvQmQw0wsorissNB1R7y7L7vagRvJOaaYmfTdp+Xl5QP2try7ShQzw2P+0u8NfKc708jn7tKi2wG9uO2fdf9O4L6+k7XdmhFZ29o06NyNGzc2JZpHbLtUFlk9KbqT1RzVDGvPI4gURRL8JYOeGph+c+eefIA4HIsh8m3Zv3vw4/fcm7HZlwKxAldcccXRtm3PDe9YPSXm83pVrQsGgw/feuute6nXO4HmHZPuAqT9rnpr6PaCsWXHwRo2vHejszcFclbg/6B6N/Sju+XQb/HPoZx9zUyMAhTIZYG586Yca6njYqj26HShXLZhbhToTkDUMc78bK67dvycAhSgAAUoQAEKpEsgr4qs7Yte2NlcMHD2k2uf/G8iuB5P0VwVrQ+33V9kNf9c4nF9RwTfD30m+vie9+TsQCCwr6txPZ5pU1TsJwEMAvAPDdrT6+u3/tn0mTN/2uGO1uAWiHwCwB4LMtPrbdje1XjF810THUGdFArBduzy+7e8EGnf3XHB7Qpu3cTfF0VWE3e7QmmSBUp36dRLAflRW/4fF99iC+Kq+G69L2COge70Cd33KrtPsgWDINZHH7yn2yLvtrvjgtu/Y/1jsEWmb9gQeCuR9RavTSqLrKWlRV+yob8CMByqfw06HdM2PL7l713FZv7jX2z5ZKhNUF+NrFd3qetGAFeGve/yexsvMvA9yFNmlc86YGBTa4Hp29Iy4L2uitJud1EpLDUFXvM99DZsme73N/yhB/OyCwXaCVx22WWTLcuKHAP8uciHqvqBOQbY3LF68803P0a21Ak0bS/8tkjoWP6Oj1XwkvMg94EyYPShqZuRI1Eg6wX+CcXdCAbvlsMv/F/WZ8MEKEABClAAHk/RSSqhXxY+gxwUoEDCAm8PGjD6sLVr1zYn3IMNKUABClCAAhSgQAoF8qvI6nGdoAJTWBoFYJ+onO7zNaxPxDOmkLR10IACz9q1T71v+rYrWAHvwUax3x94trNxTbFv+EhTBAzvtowpbMY5nvgqvzdwU1dxRhd6Y4uH3RVZo3MTdH0/Z+wxx+k6LrikdOo8gawNHwv7b7VkRv26hpe6e1fFxcUDnQP3/Qyq5aatoP1RuO4yVxXajjs2BfEtrU1D5m3cuHF3Z+O2f7fa7r13V2SdM8c1zlGgmwE5rm2HsJ7l8zWanHr0pLLIGnOsclCh5fXexnVdrdkRI7VaIeeZNtHHW3s8rtkqML+AYM70/ItDMKOuLpDUkcFmzNhdsd3tCo/ZMd1uN3iPgNkpbwXKy8sdhx9+eJFlWaWqaoqrE6Mw/hkprK5cuXJz3iKlMfHW5yYvtG1d3dUUCusvBQfNapJBh5k/T/lQIH8FBK1QXYWCgT+WMRU9/sWt/AVk5hSgAAUyX6CkdKobkEsEmJH50TJCCmSAgOIZvy8Qe+pQBgTGEChAAQpQgAIUyAeBvCqyhoqXI2F+kBv5zdCXNWjPj+zI6+yFezxTJqlIPSDjw21u8nsDV0Xax7uztbV58DmdFe/c81wlsPVRQIaE9gTGKXB5PFPLVeTnbYUrfVNUS3y+rb+NF6PbXfQZWPaG8HG/75ljdn2+wHORtt0XWaN2fioa7WDrvPXrn4m3K0LcZVMvgoo5Djl8SV567mR1u10Hw9L1gJwYzuMJpzVg4bp1m97p6hszxhYSc3xtWZnriKCG7kY9ythD9FJ/XeNP4u28DO3aHdJSGynYAmhX7O6uyGrKuCVlRT8U1avbYu76PZoWJfOKviC2fb0F53Kvd/Mfo3NNZZHVxOYuLboa0B+aOQR4scUB98bHA3HvknS7p02DFfSbNSvQP9nBgpn19U+9YfrGeVf+rtZ/yMXjWmoJPgttudrn27Ynkme7XeFdr0Uz7zGwQkVs832ZcCE+H/5gZ47dC3zve98bsXfv3lNNUVVETHF1WFQvc0dwnbljdeXKlfv/LO1+VLZIVqBlR+FsBTYm0k8E78qoKX93DDn2hETasw0Fck9AfwFbV8mhF+zIvdyYEQUoQAEKxAq4y1yLYOvFECmkDgUo0LWAitbU1zVW0YkCFKAABShAAQr0tUBeFVkNbmzBVIH3ofpDDQYfiC0smp11KnvmieAWAOPaXo6+IWqd6vM1vBb9stzuaYWwQsf/Hhz+ul+DzosihSjztRUrVljPv9g4D6r3RLV7dM/7WBR7vHBxcfEI54C9D0buugTwmlpYXL8usC2qICgl81wniR3amXl0eN7Vh4zds+S++55vicTXXZHV45lapCIbwseuml2Kj1hacJnP96s3w2PInHnTP2XZwWsFMDtEwwVW82l6iqxm5NiCKYC3VHG56PB1sXfpdnJP5w7YMtfvD/w76l3FFIr1I1G5Zvdu3Bv9DjyemeNtaVklwJnhvh12aCZQZIU5xrkgCL8Cx0etnwsLC6dujL7zdsmSyQVvvjV8AQR3hu8ZfUvUMcvn2/y7SOwpLrLGiQ3bgpajcsO6zX+KzBl/zcq3/d6GG6IL0x3elWKjAJf4fIH/i/4+Me/J4XRer8D54XXkHzQAX1u7NvBB2/dnu/uBzZf8ogXLotZiaLiSkhmHiaP1XgCzQ19IYFdyX//hyvkyT+CKK64Yb+5XDe9YnRsTofmztU5VH7vlllv+lnnR515EzTtPmCSqTyn0wCSyC1ojCp91DP/iSUn0YVMKZLeAYKfZvSoTlj2a3YkwegpQgAIUSFZg8uTJBYdMGHGxtB0jfESy/dmeAnkloPJ9v6/h/+VVzkyWAhSgAAUoQIF+F8i7IqsRL5nnOllsfSi88zPqJeg7gER2cJp7Hs2RkfsLiqYga6mc3ckRw+J2F3lg2Q+Hd6iacYOAviaQrQpMAPRLgIz5eELd0eqQ0zrbPTj3tBmfsFpbvQA+GxXkLqhshWAfoC4AR3Y3XndF1jg7fCND7gLwgQLjwoU/83VTvG0FMLitkX7L7200O1v3PzHHuMKGzF7vbTAF6GQ5bOGtAAAgAElEQVQfKSl1LQBwb9T87WIL/4PZgTah/eD6hlqWJ94RwybfESNxqwLLIn3MuxXR5xXyR1E9ERBzv23obtDO3nsiRVbTP85OaDOqWWvbVfB3qBYC8pmoHOPusE11kdXEVlo67as2gmujdmkHAfwNkKeh5h5ae3r7NYvHWpsHV8bZpR1nl7NZ/+Gx2tbKV8I7iEOune3sjVNcjx3HHANk1n34ezNUKD/N5ws8kewCY/vcF/jWt771aafTWWrbttmx+tXojEVkvarWDRky5BfXXnttp8eG575S32eoL0wa39wqTwiw/87bZKKwhh7d6BjlmppMH7alQPYJ6H8AuQXjsUpk6f5fnsu+PBgxBShAAQr0VsD8NzbEvkyhy3s7FvtTILcFOv6MKrfzZXYUoAAFKEABCvS3QF4WWQ262amo0mKOSj07Ukzr8mUoGoMOx5LoXX5x2ot7XtEU2PaajgXcdq1N0ehnDsGldXWB97qat7R0yqFBWDXd3MfS5XjdFVnN/GVlrlFBG3dAcE5n8YR2/QJLBSgy/2vaxd552mY7faxKMADgGPPPvSiyhkKZM2/6px128C4ApqgctYs2bqRBAR6BFlwRu/sxunVbYdkc4yvmKN9w0S/ueL8PCs7bUBd4MfbTRIusbb7TjgradjUEXRYFIsb13sAvYo8wTkeRNeRb5jreoViDrosdLYDesOd9uSF213WUS/gXDUI7tcM7vztZTaIvaKue2clR3VJSNm2mqP3TbseBKabL2fXrAs/09x+mnD9zBK644ooTVbXUfOsBiL7D88PwMcB1K1eu/GXmRJxfkaiWO5p3/sUvQHFvMpdBhwacB80x/17gQ4EcFND7McC6RUYv2X+6RA4myZQoQAEKUCBJgdAvjAdxJQQlSXZlcwrkj4Cgwl8XMFeF8aEABShAAQpQgAJpF8jbImtENnR8aUFBucI+A2p2jEZ2mupHgJgdfZtgy4OTJ095Mfp4167ejDlmWGT3XLWwTFUmh3coRnbj+YOWdc+GdZv/HO8e0Hjjho5sfb5hsjqwTFRmRe3a3KWiTzrUucrr3fxKZ+MlUmQ185p5XnihYXo47ukfx62vKeRn2tp6rzlS2VM29QJVMUVPU2Rtdz+n+Vqqi6wRk5KSaRPgsM8F1B298zO0CxX4qyq8Tst6sK5uy18TtTVjisNeFL6n1xSFC/bvalX8ePzYD56IPno5+v0kU2SN+MZ7j22FVf2DwHpItPln0XeURs+XriKrmcMcV7zr7RHTLLGXQHFy+PsgvGZRp0HnHdFHX/dg/ZsuuyC6XWzcU1hYtLm776dOvo/adgELXjbjqI5YH3t0dNr/1OQEmSggy5cvnxkuqpriauT+7LZ19/H9qr/KxODzLabmHYU1ACpSkbcUHLzVOea0KakYi2NQIEMEnmq7d3UZT2fIkBfCMChAAQpkooDHM/V8FbkyfFJQJobImCjQrwKiUurzNfj6NQhOTgEKUIACFKBAXgjkfZE1L94yk6QABSiQYwIrVqwY9uGHH5p7VSM7VsNHmIcS/aMprNq2Xbdq1aqdOZZ6VqfTtGPSDQK5KpVJiGPYbxyj5x8vjsHRayCVU3AsCqRfQPAX2FglE5fenf7JOAMFKEABCuSCwJw5rnGOArkC0EtzIR/mQIEUC3xgQ+es9zY+neJxORwFKEABClCAAhRoJ8AiKxcEBShAAQpkhcDy5cvHmWOARcQcAzw7OmhV/bVlWXXmjtWbb77ZnBTAJ8MEmncWfhOKdnd4pyxEa+BvnQd7xkrBgdG7mFM2PAeiQBoFFMAtcFqrZOz5b6dxHg5NAQpQgAI5KuDxTC1SMcXW9n8/ztF0mRYFkhH4i22hbP26wMvJdGJbClCAAhSgAAUokIwAi6zJaLEtBShAAQr0qcDVV199TGtrqymqmh2rX46ZfIMprLa2tq5btWrVv/s0ME6WlEDT9klnicjDSXVKtrE4/uQ8cJbKoEOPTrYr21OgXwQUj8Fp3SLjzn+2X+bnpBSgAAUokFMC7tKiCwE1xdbDcyoxJkOBXgno1qa9A+ds2rTpw14Nw84UoAAFKEABClCgEwEWWbk0KEABClAgowQuv/zyr1iWVaqqpri6v2AmIh+Znaqq6r355pvXiojZAcYnwwVadp5wEmDXq2JUukMVyFuOA6a+KUOOLkz3XByfAr0QeAGCVTJ+aXp/8aAXAbIrBShAAQpkp8D8+a6Jza24UgQXZWcGjJoC6RCQWr+3oTIdI3NMClCAAhSgAAUowCIr1wAFKEABCvS7wJVXXlls23aZiJji6thIQKr6LxGpM3es3nzzzZv6PVAGkJTAR89+fqLTctYD+EJSHXvTWNBkDT/hecfwyV/tzTDsS4E0CPwPilVoGbBKjqzYl4bxOSQFKEABClAgJOAum1oMW66B4GSSUIACgCq+W+8L/IAWFKAABShAAQpQINUCLLKmWpTjUYACFKBAtwIrVqwY8sEHH5RF7VgdENXplUhhdeXKlTu6HYwNMlagaUehVwBPfwRoDT12q2PUlCn9MTfnpEBHAVkNkZUy/vxXqEMBClCAAhToIwFxl7quAfQaQIb00ZychgIZLCBn+70NPEkkg98QQ6MABShAAQpkowCLrNn41hgzBShAgSwUuPTSSycUFBREjgGeGZPCb8xuVRHxrly58rUsTI8hxwg0b598O0Qv7k8YGXx4wHngbFd/xsC581xA8FeIda0ccv6aPJdg+hSgAAUo0E8Cc8uKJlu2fQ1E5vdTCJyWAhkioP+FLXP9/sCzGRIQw6AABShAAQpQIAcEWGTNgZfIFChAAQpkqsCVV175mWAwGDoGGMAXo+MUkY22bXsHDBhQd/3117+dqTkwruQFWp6b9C21ZVXyPVPfQwaOaXQePG9q6kfmiBToVqAGwLUyYekb3bZkAwpQgAIUoECaBdylrsUArgFwZJqn4vAUyGSB51oHBOdsXPv0u5kcJGOjAAUoQAEKUCB7BFhkzZ53xUgpQAEKZIXAZZdddnLkGGAR+WRU0PvMMcCqWrdv3766O+64oykrEmKQSQm07px0mq3yy6Q6pbuxY/ivC8aefgJkQPSx1OmelePnq4Di/2DptTJ+2YP5SsC8KUABClAgMwXmz3dNbGk1d7XqBZkZIaOiQB8IqP7C72s8ow9m4hQUoAAFKEABCuSBQN4UWZcvX6558D6ZIgUoQIFME3jLHANsWVbdTTfd9GSmBcd4UivQvH3SCSJWvULHpnbkFIxmDXreeXDpoVIwakwKRuMQFOhEQO+HrdfKoRfsIhEFKEABClAgUwU8niKPirmrFV/K1BgZFwXSKSAiN/jqGsz3AB8KUIACFKAABSjQKwEWWXvFx84UoAAFKBBH4NWo+1V5302eLJE9WyeNHjgI9YCcmLEpi+NV50FzHDJw/KcyNkYGlq0CrwHWtTLh/J9nawKMmwIUoAAF8kugvPwzA/Y2jb5GBN/Lr8yZLQX2C5zv9wYeoAcFKEABClCAAhTojUDeFFl7g8S+FKAABShAAQp0LdCys/AXqijPdCeB7LIOKHrXGvKp4zM9VsaXJQIi96BZr5Mjlv4rSyJmmBSgAAUoQIH9AiVlRdOh9nUC+SpZKJBnAvtgW3P9/i1b8ixvpksBClCAAhSgQAoFWGRNISaHogAFKEABCuSjQNOOwpsFuDxbchfBhzLiS793DDv+y9kSM+PMSIFXAL1WJix7NCOjY1AUoAAFKECBBAWKi4sHOgo+uk5ErkiwC5tRIEcE9I8Okbl1dYHXcyQhpkEBClCAAhSgQB8LsMjax+CcjgIUoAAFKJBLAvu2F15kCe7IxpysYZ/d6hh50pRsjJ0x97eA3gWHXivjLninvyPh/BSgAAUoQIFUCbjnuUpg4zoAk1I1JsehQMYLKOr9voA74+NkgBSgAAUoQAEKZKQAi6wZ+VoYFAUoQAEKUCDzBVq3F5bYAn/mR9p5hDL4yIDzwFNd2ZwDY+9DAcXLoeLqIct+2YezcioKUIACFKBAnwmUlblGBVWuA/TiPpuUE1Gg3wX0dr+38Rv9HgYDoAAFKEABClAg6wRYZM26V8aAKUABClCAAv0v0PTc5M/B1vUCHNr/0fQuAhk4ttF5cNnU3o3C3rkvIHdAB14rExf+J/dzZYYUoAAFKJDvAu6yogVQNbtaj853C+afHwIieqGvrvHu/MiWWVKAAhSgAAUokCqBvCqy1tTUPAFgVi/xnqysrJyd7BiqKrW1tV8BYO44MXfAjQZgAbABvAvgWQA3VFZWbu9u7Nra2mNUdSWAIgDDAOwD8CKAyyorK3/dXX9+TgEKUIACFOitQNP2widFcGpvx8mY/s6R2wrGlH8V4sirvxtljH9mB/ISbL1ODl32eGaHyegoQAEKUIACqRWYP/+UQ1qCDlNoXZzakTkaBTJSYK8NnbXe2/h0RkbHoChAAQpQgAIUyEiBvPpBYn8VWaurq8eLyEMAzL1vprDa2WMKrnUDBw5cfPbZZ/8vXqOamhpTJP45gAPifN6iqpdWVVXdmZGrjUFRgAIUoEBOCDRtL1wpguU5kUx0Eo7BzxWMnn8EHMMOzrncmFDPBFRvQ9C+Vg6/MO7fy3o2KHtRgAIUoAAFskvA43EtVMENAA7JrsgZLQWSFdAdDpFZdXWB95LtyfYUoAAFKEABCuSnQL4VWb8D4ItJvuqC8M5TU9Q0RdDLKysrb010jDVr1oxpbW01O2gnRfUxO093AfgrgM8AGBddfBWRTbZtn15VVbUnep7a2tojVLUBwBEA3lHV5Q6HY1swGDxKRExh9ZMA/mdZlnvRokXbEo2R7ShAAQpQgAKJCrQ+N/lrtq3mF4dy87EK/ug8uGSgFIw5KjcTZFaJCehbECyX8cseTKw9W1GAAhSgAAVyW8DtLvoMLL0JwNzczpTZ5buAitbU1zVW5bsD86cABShAAQpQIDGBvCqyJkbSvlV1dfWpImKOhxsK4HURKaqoqHg9kbFuv/32gUOHDn1ERMrC7U1x9YcicktFRYX5/6EnXDxdA+CU8JdMMfcHlZWV34uep6am5lIAtwBoEpFzKioq9h9bV1NTUwjgSQAHq+r9VVVVS2JjrKmpWayqZ1qWdVFFRcWrieTANhSgAAUoQIGIQNOOL3wGcGwSYHwuqyisfzgPnPE/a/CRn8/lPJlbZwL6JByyXMYt/T2NKEABClCAAhRoL+D2FF0H0e/ShQI5LSC41F8X+HFO58jkKEABClCAAhRIiQCLrF0wmntUV69evVZVTzPNVPX6qqqqbycqX1NTUwLgFwAGA2gVkcsrKipui9c/vOP1KQCfC3/+itPpdJ133nnvRNrX1NSYscoBvOxwOFwLFy78T+Sz8J2vpsg6E8D2vXv3zvj617/+QeTz6F2wqlr34YcfnnnJJZc0JZoL21GAAhSgAAWadhRuEKA4TyR2W6O++opj6Oe+lCf5Ms02gZUyYemVxKAABShAAQpQoHMBd5mrDIobARxNJwrkqEDQBmav9wbMz+n4UIACFKAABShAgU4FWGTtYnFE7w4F8K7D4ZixcOHC3yW6nmpra2tVdVG4/U5VnR57BHD0WLW1teer6j3ho4PfU9U5VVVVv4m0ibpT9iXbtqctXrz4v9H9O/s8XIB9AEAlgDdFZHZFRQV3ZyT6ItmOAhSgAAXQsmPS9Qq5Ot8orGGff9ox8iuRkybyLf18yncXbFwhhy59OJ+SZq4UoAAFKECBngqUlJx0mFgDboToWT0dg/0okNECipcEjlk+3+a3MzpOBkcBClCAAhSgQL8KsMjaBX91dfV9InK+aSIijy1atKhcRDSRN3bnnXcOGzx4sPmNt9AOGHNnakVFxUVd9a2urv6KiGwAMArAh6o6v6qqalOkT0+LrLW1tXNUNbSjVlWvqqqqujmRHNiGAhSgAAUoYASadhSeIcAj+aohg45qdB40Y2q+5p/zeZu/e4m9XA5Z9secz5UJUoACFKAABVIs4C51XQ6Yu1rFSvHQHI4C/S8geNBfFzi3/wNhBBSgAAUoQAEKZKoAi6ydvJn777//SIfDEQBwWLyCZ3cv9N577x1ZUFBg7kz9bLjtFZWVlT/tqt/q1auPsm17G4CxnRRZEz0u+LctLS1FS5cuff+BBx440LIsU6idDOA3qjqrq9203eXFzylAAQpQIL8Emn49+Rgp0CehoX8f5u1jDRofcBzkduUtQK4mrnqDTFx2Ta6mx7woQAEKUIACfSHgdk+bBsu+CcAJfTEf56BAHwtc5fcGzPrmQwEKUIACFKAABToIsMjayaKorq7+oYiEfuimqps//PDDuem+w7S2tna2qj4GYAiAtxwOx9SFCxf+KRJiTU3NpQBuMZuKROSciooKU8QNPdFHG4vI6oqKiorw168F8B0A71uW5V60aJEp4vKhAAUoQAEKJCTQsqPQp4A7ocY53kgKDnjGOWbByTmeZp6kp/8AsFwmLHs0TxJmmhSgAAUoQIG0CpSVuUYFbb0JIkvSOhEHp0A/CChkbr23wZw8x4cCFKAABShAAQq0E2CRNc6CWLNmzZjW1lazi/VYAK2qWlVVVbUm3Wunu8JubW3tEaraAOAIAO+o6nKHw7EtGAweZY4jBvBJAP+LFFOjCq8HAri1srLy8nTnwPEpQAEKUCB3BJp2TP6+QM0v6vCJCDiG7iwYffqn4Bhkjvbnk50CfgiukPFLX83O8Bk1BShAAQpQIHMFSkpdXxfIjwAdkLlRMjIKJC3wqgads+rrn3oj6Z7sQAEKUIACFKBATguwyBrn9UbtGDV3irzidDpd55133jvpXAn333//sQ6H41cAJgBoUdWKqqqqh2LnrKmpmQXg5wAOiBOP6XdpVVXVnbW1tYNU1ex0LQbwe6fTOSPdOaTTh2NTgAIUoEDfCjQ9O+l0sWRt386aJbPJgJedoz3DpOAg80tPfLJJQOQHMn7Jd7MpZMZKAQpQgAIUyDYBj2dqkUJuheAL2RY746VApwIia/11DQsoRAEKUIACFKAABaIFWGSNWQ/V1dXDRWQzgC8CsFX1qqqqqpvTuWzCBVFzXJ0nPE9ARIorKir2xZu3trb2GFVdCaAIwDAApt2LAC6rrKz8telTW1v7DVU1Rwu3xB4tnM5cODYFKEABCmS/gD5f+MmWoGwC9MjszyZdGThedx40a48MOvRz6ZqB46ZU4HVY1nI55PxfpnRUDkYBClCAAhSgQFyBOXNc46wC3CrAmSSiQO4IyPf83obrcicfZkIBClCAAhSgQG8FWGSNEaytrZ2vqg8CGAzgjWAw6Dr//PP/1lvorvrX1NRE7k01O2d3W5Y1f9GiRabQ26Onurr6aBHzw3EcBuDRioqKs0REezQYO1GAAhSgQN4JNG0vXCeCsrxLPMmEBfJfx6hT/k+GHntikl3ZvE8FxAvbXi6HLvtzn07LyShAAQpQgAIUgKds6ndVhUUproWcEVDo/Hpv47qcSYiJUIACFKAABSjQKwEWWaP4br/99oFDhw5dLyLTzZdV9f6qqqolvRLupnNtbW2lqt4OYGgqds6qqtTW1prjhM8wRWJVPbWqquq1dObAsSlAAQpQIHcEmrYXrhDB93Ino/RnYg2b9Ixj5Iknp38mzpC8gF4nE5ZxPScPxx4UoAAFKECBlAmUlLpOF+BHAA5N2aAciAL9J/CqBq0Z9fVbdvVfCJyZAhSgAAUoQIFMEWCRNepNVFdXnywi6wGMMDtKVXVuVVXVM+l6WdXV1cUi8kh4PjONT0TO6OyY4ETiiNqJWyAil1dUVNy2YsUK52GHHXYhgMvDd76aocwds7WqekNVVdWeRMZmGwpQgAIUyG2BfTsnFVsqG3I7y/RkJ4M/3eg8sGhqekbnqEkLCP6CoF4hhy4z99PzoQAFKEABClCgnwVKS6cfZ6P1VkBO7edQOD0Fei0g0DU+b+PCXg/EAShAAQpQgAIUyHoBFlnDr9DsAF29evVaVT3NfElEHlu0aFF5uo7ZfeCBBz5rWdZGABPDITQ6nc4F5513nil+9uhZs2bNmNbW1qcAmPvhQve62rZtiq0PAyjpZNCdTqezpDfz9ihYdqIABShAgYwS0F9/5cAWZ5P5d8ikjAosi4KRgRMbnQfPZaG1v9+ZoAG2LJOJS/7U36FwfgpQgAIUoAAF2glIicd1qwi+QRcKZLuAAhfVewN3ZnsejJ8CFKAABShAgd4JsMga9vvpT3/6+WAwaH64PBrAXgALKisr63vHG793nALrb51O5+zeFjprampuAXApgPcty3IvWrRoW9TXTDBe27b/n/k/lmVdDKACQAHvbU3HW+aYFKAABbJLoHnn5Luhuiy7os68aKXgoGecY07n0cH99mr0ITiGLJVx533YbyFwYgpQgAIUoAAFuhTwlBUtCV+bNJBUFMhigT0qwRn1dU/vyOIcGDoFKEABClCAAr0UYJE1DFhdXX2fiJwf/sedqjo9HcfohnebPhHZKaSqZpeFp7f3pq5evfok27b9AEYC+EFlZeX3ampqzH0nTwM4HMBGEZkfOYo4fHfrAwAqAbzlcDimLly4kDs+evkNxe4UoAAFslGgeUeh+aWbmmyMPSNjdg7b4RxdfpxYA4ZlZHy5G9RKmbD0ytxNj5lRgAIUoAAFckegtNQ1wwbuAXBU7mTFTPJQYLPfG5iRh3kzZQpQgAIUoAAFwgIssgK4//77j3Q4HAEAhwGwzd2llZWVt6Z6lTz00EMHNDU1PQpgZnjsf9q2Xbx48eKXezNXbW3tIFU1Rw+7ADxv2/apixcv/m91dXWRiHgBDAdwfmVlpSmq7n+qq6vnicjPzRdU9ayqqqp1vYmDfSlAAQpQIPsEmp6ddJxlyVMKHJJ90WduxGIN/J1zzLxRcIw0f7fgk24BwTdk/NLb0z0Nx6cABShAAQpQIHUCbrfrGFi4O/yzjNQNzJEo0IcCInKDr67hmj6cklNRgAIUoAAFKJBBAiyyAqiurl4uIjeaU3QBvOJ0Ol29Pbo39h2HC6GmwOoJf2buXj2rsrJyS2/XQ1T8e0VkQUVFxQYzZnV19aki8rj5/6o6v6qqalP0XFGfD41XhO1tXOxPAQpQgAKZL9Cys3CdKsoyP9Lsi1DF8deCg4v3yoAJn8m+6LMoYpHTZfySx7IoYoZKAQpQgAIUoEBYoLzcNWxfE+6G4ByiUCBbBRQ6v97byI0L2foCGTcFKEABClCgFwJ5X2QNH99rdrEeaxxV9fqqqqpv98K0Q1dzNO/q1at/pKqXhAu5u1X1zKqqKrP7tFdPbW3t51TVHD883hz1WFFRsVhE1AzKImuvaNmZAhSgQM4LNO2YfLVAr8/5RPsxQRF5Vw5wve4Y/Okv9mMYuTm14n1Ai2Xist/kZoLMigIUoAAFKJA/Au5S1w0ArsqfjJlpjgm8qkFrRn39ll05lhfToQAFKEABClCgG4G8L7JWV1efJyLVAJwA3nU4HDMWLlz4u1StnPDdpzcDuDRSYBWRCyoqKh7u7Ry33377wKFDhz4iImYH0usiUlRRUfF6ZFweF9xbYfanAAUokLsCLdsLp6ngKQB5/3eBPnjLrc6RJ/5Ghk06pQ/mypcpXgRQKhOWvpEvCTNPClCAAhSgQK4LuEuLLgT0zlzPk/nlpoBA1/i8jQtzMztmRQEKUIACFKBAZwJ5/YPV6urq4SKyGUBkd0m7naCJLJuampprASwLt325paVl/tKlS9+PKnR+XUTM/a4FAFpU9dKqqqqU/EdDdXX12SJSa+YSka9XVFTcHx1zTU3NoQCeBnA4gI0iMr+iomKfaRMu/po7WivTUVxOxI5tKEABClCgfwT0pc8PbWlymgLrl/sngvyc1Rp2XMAx8hRzfzqf3gnUYfwBp4ssCPZuGPamAAUoQAEKUCDTBDyeIo+KfTcg5rQuPhTIKgEFLqr3BlLyM7+sSpzBUoACFKAABfJYIK+LrDU1NSUAfgFgMABzhO/cqqqqZ5JZDzU1NT8G8I1wn5ds2562ePHi/5p/Xr169XTbts2dqCPCn5t7WLebGmcSc9zW2b2t4XtezTGPh4vI2ZECavTYNTU1t4R30Zove23b/n8i0gLAFH9NcdgUfx+tqKg4K3LMcBKxsSkFKEABCmShQPOOSbcBYo6w59PHAjLo8EbnQbOn9vG0uTOd4scycak5HYQPBShAAQpQgAI5KuB2n1IIyzKF1hNzNEWmlbsCe1SCM+rrnt6RuykyMwpQgAIUoAAFogXytsgaPmp3vYhMNyCquvnDDz+ce8kllzQls0S6KrLW1NQsBtBud2kyY4fbnl9ZWWl2nPboCRdiHwXg6WSAnU6ns+S8884zBWA+FKAABSiQ4wJN2yd/TUQfyvE0Mzo9GTDmGefoeSdndJCZGJzgGzJ+6e2ZGBpjogAFKEABClAgtQLF5aeMdjY77gZwWmpH5mgUSLvAZr83MCPts3ACClCAAhSgAAUyQiBvi6zV1dUni8j68C7TVlWtqqqqWpPsW4kpsj5ZWVk5OzJGJhRZTSwrVqxwHnbYYReGd7QeFo7PFFVrVfWGqqqqPcnmzfYUoAAFKJB9Avuem3yUZas5JviI7Is+tyIWx4jtznFnfB6wzGkafLoVkFKZsMTXbTM2oAAFKEABClAgpwQ8ZVOrVcVcc8SHAlkjICI3+OoarsmagBkoBShAAQpQgAI9FsjbImuPxWI61tTUmOOGy8NfNkf7fjNVY3McClCAAhSgQCoFmnYUPirAglSOybF6IeAY/JJz9LzR4hjOO8e6ZLQLZcIFv+2FNLtSgAIUoAAFKJDFAiUe149F9l/TlMWZMPS8ErCkzL+uwZtXOTNZClCAAhSgQB4KsMjai5d+//33H+lwOAIAzO7QvQAWVFZW1vdiSHalAAUoQAEKpEWgecfkbwBq7hHnk0kClvPPzoPcrTJgzLGZFFaGxBKEwx4v46YBGyMAACAASURBVC7glQYZ8kIYBgUoQAEKUKC/BNyeousg+t3+mp/zUiBpAZEXxG52+XzbeHpc0njsQAEKUIACFMgeARZZe/Guqqurl4vIjQAsAAERKa6oqNjXiyHZlQIUoAAFKJBygabnCz8vrQhAcEDKB+eAvRYQsd6SA6b/0zH4Eyf0erBcGUDxF5m49JO5kg7zoAAFKEABClCg9wLuUtflAG7u/UgcgQJ9JnCL3xtY3mezcSIKUIACFKAABfpcgEXWHpLX1tZ+SlV/BeBwAP+zLMu9aNGibT0cjt0oQAEKUIACaRNo2lH4mADz0zYBB06BgOyzRn75Ocewz5+cgsGyfAjZIhOWTM/yJBg+BShAAQpQgAJpECgpdZ0uwNo0DM0hKZAeAdE5/rrGjekZnKNSgAIUoAAFKNDfAiyy9uIN1NTUfBXAHSKyqqKi4uFeDMWuFKAABShAgbQING8vvAiCO9IyOAdNuYA17LONjpEnTU35wNkyoOJxmbj0tGwJl3FSgAIUoAAFKND3AmVlruODKtsBHdD3s3NGCiQt8Gxr82DXxo0bm5LuyQ4UoAAFKEABCmS8AIusGf+KGCAFKEABClCgZwJNO77wGUscDaoY3bMR2Ks/BKzBnwg4Dpzp6o+5+3nOGpmwtKqfY+D0FKAABShAAQpkgYDHc9JwlYK/Ajg4C8JliBT4od8b+A4ZKEABClCAAhTIPQEWWXPvnTIjClCAAhSgQEigeUfhowAWkCP7BGTAIU87R3tOyb7Iexix6o9k4rLLetib3ShAAQpQgAIUyFMBd6nrjwCOzdP0mXY2CVjWdP+6LVuyKWTGSgEKUCATBdylRZcAeltbbLqhae/ABZs2bfowE2NlTPkhwCJrfrxnZkkBClCAAnkm0PzcpGWw5e48Szun0hXnAc86xy44AYAzpxKLTUbkuzJ+yQ9yOkcmRwEKUIACFKBA2gTcpS5z3+XstE3AgSmQCgFBo78ukI+n1aRCL6PH8Himj1UJBgAc08NAXxV1uHy+zW/3sH+fdJs379QxrXbzckA/bwM/WO9tfLpPJuYkFIgRSEeR1e12DxHZPVdFzgX0S4CMaZtWP4LKnyFYq0FrdX39ll199UJKyqadKAheCRv/LnDaKx5//Ol/9dXcnCc5ARZZk/NiawpQgAIUoEDGC+jOE45uVTugwLiMD5YBdi1gDX7ROW7BISKDxuYo1cUyYelPcjQ3pkUBClCAAhSgQB8JuEuL1gB6bh9Nx2ko0EMB+Z7f23BdDzuzW4YK5EuR1VPm+r4qQsdeC/RPdrBgZn39U29k6GthWDkskMoi64oVK6wXXggsUIH5ucRB3bAFBXjEYQ341rp1m95JJ/HcuScfYDmdGwB8OTSPonrPbiwLBAKt6ZyXY/dMgEXWnrmxFwUoQAEKUCBjBZq3T34YomdlbIAMLDkBq+A150GlIgMO+nRyHTO8tei5Mn7ZgxkeJcOjAAUoQAEKUCBLBEo8rltEwOsHsuR95WmYQQ3CVV8feCZP88/JtOMUWc1Otw8ST1b/DlvO9vsD/068T9+3dJcW3Q7oxeGZ34Yt0/3+hj/0fSScMRMEYtb9v9WSGfXrGl7qi9hSVWRdsmRywVvvDLtRVb4BwBGJXYH3BXgr/M+DAEyM/hzAyxq059fXb/1zuvItLj9ltLPZYY6Y/2x4Dj/s4Wf6/f6P0jUnx+25AIusPbdjTwpQgAIUoEDGCTTvKDwfwH0ZFxgD6pWAivVmwYGz/iWDDpvcq4EypbOKWyYuqc+UcBgHBShAAQpQgAK5IeAudV0J4MbcyIZZ5KaAbPJ7G2blZm75mVVskdWGzF7vbXgy1zRK5hV9QWz9JYDDVfHD8eP2XH/ffc+35FqezCcxgVwosrpLiy4E9Pb9BVSRtUGxvrNh3WZTPNWIRNtRwnvOtwXXCjCy7eu6A7bMTeMvR0iJx7VURFcBsltFzqmva9ic2Nthq74WYJG1r8U5HwUoQAEKUCBNAvt+XfhJcSAggglpmoLD9q/Ah9bIU15yDDvuq/0bRq9nP0UmLOVv7/eakQNQgAIUoAAFKBBPoKR0aoVAaqhDgQwWuMrvDdyUwfExtCQE8qXImgQJm+aBQLYXWUM7RVusJ6BS2Pa69K5Dxn7wza5+ccDtnvpFWKgDZHz4FfPP8jxY64mkyCJrIkpsQwEKUIACFMgCgaYdhT8T4JwsCJUh9kLAGl7Y6Bjxxam9GKL/ugbtz8lhF7zcfwFwZgpQgAIUoAAF8kHA4ymaq6I8NSMfXnZW5igfwbZdfn/jzqwMn0G3E2CRlQsiHwWyvchaUlY0XVTNjnNzTHCixx2Lu7ToakB/GHrngp3NBQNnP7n2yf/m4xpgzh8LsMjK1UABClCAAhTIAYHmZydVwpLqHEiFKSQgYA35dMBxQJErgaaZ02SgPVEOvsDcT8SHAhSgAAUoQAEKpF2gpGzaiaL29rRPxAko0BMBRb3fF3D3pCv7ZJYAi6yZ9T4YTd8IZHuR1VM29QJVuSus9aqow+XzbX67O73S0qIv2dBfARieRHG2u2H5eZYLsMia5S+Q4VOAAhSgAAX2bv/8kQ7L2QDF4dTIHwEZOHGr8+C5U7IiY8fgYTLuvA+zIlYGSQEKUIACFKBAzgiUlbmOCCr+ljMJMZEcE9Bv+b2Nt+ZYUnmXTqqLrDHjRYo/75SWTj82KK2XiaIEkDEAggD+JoJHYDt+ElsgWrJkcsG/3h62GpCvmZeiiu/W+wI/6OoFeTyuE1RgCkijAH0Ttkz3+wOvmj7u0qJLAL2trb9uaNo7cMGmTZv2/zdevKKbFWz+q42Cb4lgIYAjAfzdtuzi9eu2vhIbh8vlGjR8lMwF7AtVZXL47stQjoD4g5Z1T+xdmbFjtI9RvuH3Ntxu7tOEY89ZUF0CyCQABQq8L9DtorilsLBo84oVK+x4Lp5S190KLDOfRe7a9Xhcn1QRc5dnWTgn4/GOCuptcd60Yd3mP0XG2p+T6tcB/RIgQwCYe2xfVeBhS1vu9Pm27Unkm8bjOWm4yoBzAXthuzxEnwesu/a8p+sDgcC+uHl4po9VCQYAHGPmDhcUk15T7X07j1qAe3zewAXxWhiTYSN1pgAXKeRLH99xil1Q3QbFLZMnFz3f2TtJZC0m5ulaqILVpq1A/+R02K7HH3/6X931nTtvyrGWbdW2fY8AotYSn2/L1nj9zPfgrrdHTLPEXgLFyeHvW9N0F6DeoOW8rbM1feqppw4dOLjpF4DMaRu7bT13/f3b8zXSXd78vGsBFlm5QihAAQpQgAJZLtC8vbAagsosT4Ph90BACg76tXPM6Zl8R+sembB0RA9SYxcKUIACFKAABSiQEoG2H1Q2f5CSwTgIBVIr8B/bsk+JV3BK7TQcLZ0CaS6yvm2KqiowBb2rwkebxklH31DL8tSva3gp+sOS0qnzBLK2rZ9uHTSgwLN27VPvd+bhLnVdCeBG87lA1+x+X6oCgUCr+eeki6zQSgtynQLHR80X71hWcc8rmgLbXgPIYV28K1Nw/ZlDcGldXeC9eO1iiqx3BEVrHIpHABzdybhBEb1t3JgProp3F2d0kRXA+aqYIIJvm0Jt/PH0I4hc4q8L1JSUTPmkOOWRj+/8jNcj/nuLaSklpa4FAO6NKkjGG+z3toWvrV8X6HA9T8wa7fGa6m2RtbR02ldt2PcA+Fw335N+pzVg8bp1m97p/j13LPgn8v0esyM1CMFif10gVHRNxTOnzHW8Q7Gmm1yDgN4Le8Ryv9//UfS8SRZZe71GUpFzPo/BIms+v33mTgEKUIACWS/QuvOEUlvtuqxPhAn0WEAcQ593jj3jCEjBQT0eJC0d9R8yYVlX/5Gcllk5KAUoQAEKUIACFIgVKC8vd+xrfjdUKOBDgYwSEPzUXxdYlFExMZikBNJcZN0jwJ8UmGyCatuBibcEKgpMDO+MbItX9IUCyy6J3o1XUjLjMMvR8iuFfBrAHgsy0+ttiHuMenFx8QjnwI/WQWWa2SWr0PJ6b+O6CEaSRdZ9gO6O2rkXGaZDkdU9z1UCWx+NyiWye/VpiH141K7W8Bi6tcBhnxlv12FMjH9s220o48O7fv8JwOz0HAZgQtRLDgJyid/bEDk6dv9HMUVW03dQ24f6DiD/C7+Tce2Ln/qRwrrAgl76cYG5rX2i7y0qNnGXTb0IKmbHu7k71Mz9ESDbAXkd0FPCu2kjn70B25rj9zf8IXoRx6zRHq8pc48poKFjzi2VIWaNhHd0mvf9uIq8G5rXxs56X+Ch6Bg6vue2PFTwO7FlDMSeHrNe/K3Ng8/ZuHHj7thvyO7WYiLfwDHrPfy9JRdOnjT1ka520SYytsczbYpK8OfhtWe6mDX9T6j8GqLDwruazW70yNMh1ySKrClZI4nkxTadC7DIytVBAQpQgAIUyFIBXQGrZU7hMwC+kqUpMOxUCVgDXnGOnlcgzlGfTNWQvRtHficTlnyhd2OwNwUoQAEKUIACFEidQOjISGsPry9IHSlHSpGAAuX13sAvUzQch+ljgTQXWcPZ6BuwHRWTJ08JRApAbceu4psCmCOAQ0U2USzy+QI/jSIQT2nRTQpdbr7W1ZHBJfOKviC2PgXgYED/GGyR6Rs2BN6KjNVdYSvWIdzvLQhush1On6NFP2wZ2GwfesBH70V2jXo8UyapSP3HxSjdClsX+f1b9x/zbo5cffOt4QsguDOqmPnonvexKPZ43Dg7LYMC3B9sbb1m/fpnQkVR85SWTj/ORvBRAJ8NfUGws7lg4Own1z753+jlE1NkNR+9phYW168LbGureQMrVqywnv9t45kKvavDTlPRF2yRhevXBUzRM9Q+3nsL76Ksjl26MYXJoIqslOCwH0TveuyQC9DBJv676fGaCoWZzJ2sHk/R0Sr2pv07lRUPQnGp3x/4dyTnOC4dCv2JrsVE/wgI72atb1vz+59tNuT7E8bu3hJvd3N3YxfPd00sCMIftYN7W9ByVEYfI23WzHMvBM4S0fs+/uUC+bbf23BDZJ0kWmRN1RrpLi9+3rUAi6xcIRSgAAUoQIEsFWjZMfkqhZq/hPGhACCOfzgPmvMfGTg++jimvpcRbJXxS6f2/cSckQIUoAAFKEABCnQtMHfuyQdYTme7H6LTjAIZIPBca/Pgkzdu3NiUAbEwhCQFOikuJjhKx3sWY8cT4EVLMK+uLvB67KCx964K5H6ft2FppFBj2ns8U4tUZEPbLszOjwyOLlAK5Gaft8EcHRwqDJon2SJrV3Gb8UL3lY4M3Yl5RniKTncuhuZvv+M1bgEupsgaFMVlhYWuO+LtTPR4ik5S0Y0AhgP4T1AwY0Nd4MVo45gi618cghnx3kNHn9AoL1uw53i9W/8R/70Nvw9AaBd77NHMofHcroNh6XpATjT/rILbxo/Zszzuscbti9X7RHWOz9fYEJk31WuqbV21u+c13jHQ+9OOPoYaikY72Dovuugdadi2nrt2SWQtJvjNF2rm8UydqSIPxxRaIzuGN4lKbUvLoEC8HbXx5ml/5DZebHHAvfHxgNlF3eHxeKaWq8jPzS9JmHth7WDBzPr6p94wDRMpsqZyjSRjxrYdBVhk5aqgAAUoQAEKZKFA07OTjhOHPAPFAVkYPkNOk4CIvO8Y5XpFhnz6y2maorthX5AJS0NHWfGhAAUoQAEKUIACmSgwp9w1ztGMf2VibIwpfwVUsaLeF7g2fwWyN/M0F1n3wZYz/f4Gb2dCHo9roUqoWGkKQxua9g5csGnTpv279meVzzpwQEvTE1B8sbMjg2MKOh2KdGbkJIusne5CjOTh8bhOUMGvwsfNvgcbxX5/4NnO8nS5XM7hI+VHgF4caiP6+J735Ozo3awxRdYnWpsHn9FZcSzGBTZk9npvw5PR80cXWbvaBRzycRd9BpZuBjA2PMZVfm/gps7yKSl1nS6AuS/XvLcO9+W2u09X8ZLa1tz6+i27Ohmv3Y5lADf5vQFzh2/oiVmjvV5Tccbsrshqdluf3haN3OX3NtzeU5dE1mKyf5p4PDPHQ1pWKnBmJ/cetwDYqhZWnPAF1687O064uPyU0c4W64nwPbxBUT3L52sMv+OOUXU4oltkVn1dg1lDCRVZU7lGkjVj+/YCLLJyRVCAAhSgAAWyUKB5x6TVgCzMwtAZch8IWCNOfNoxfJK5n6XvHsFfZfzSo/puQs5EAQpQgAIUoAAFeiYwZ/60wx1Bu8OusJ6Nxl4USInAXlvklPV1Dc+nZDQO0mcCcYqsphD2QUIBCG701wXCBdK2HsnsEDTt55YWzbKgT7T1jr9TtcTj+o4Ivh9qofhuvS9gil77n3ZHBXdydG6SRdYui25m4uiY4hWH4/mFj3c1hVmz+/QfGrSn19dv/XOkbfvduLjH5w1c0Nl7iN0pGO/Y7vY7WTvuOo4eO9ljo9u/N7wq6nD5fJvfDo8p7tKpPwHkQvPP8XYWx+bl8RTNVVFz9G2HYns61lSyYyb0/dBhPXdwCQ3T3VpMdK7YdiUl0yZYTnuZKsy6OSjuOIrGoMOxJPr430i7dutT9a9Bp2Pahse3/L2reNylro8L0FF/HiSwkzWla6SnZuzXJsAiK1cCBShAAQpQIMsEmnZOOk1UeGdPlr23vg7XGnZcwDHyFFcfzbtLJiyd2EdzcRoKUIACFKAABSjQa4F586Z/utUOvtbrgTgABVIlILLWX9ewIFXDcZy+EUi2uNZdVMkWr7op1oWma79rtGMh1l3mqoLiAdO2sx2b3RW2kom7uLh4oHPgvp9BtbyrOWOtYuYwd5Tu3/ln2vamyArEObq51HW3Asva4ui7Imt5+YyR+5pbfIBMCfkkcG9z+zt12xcnk3k3Zr7E1lTixwV3t+ajP09k7u7WYjLzxWsbujP1uS1HwbK+JoIKAIdHt1PgfUvlPJ+vwd/+aO6ud5UnE1d3RdZUr5FkYmPbjgIssnJVUIACFKAABbJIQJ+bXNBi289E7uXIotAZaj8IyKDDG50HzU73/ajvyoSlY/ohPU5JAQpQgAIUoAAFeiVQWjrlczas3/VqEHamQAoFFPbCeu/WNSkckkOlWSAbiqwxBZs9FmSm19uw3dCE7kYdpQ9BZT6A90Qx0+cLPBfL1l1hK5lCXmwBSUQv9NU13t3dq+pu92muFFl7dwR1SLHdzthk3o3pnEihM9kxI+/W7BYVh5ZC7NOg+CwgXf0sIXaHb2iY7tZid+soyc+ltHT6sbYEr4eiJOo44Q5HXLdff7pm9/tSFQgEWpOcL9S8uyJrqtdIT2Jkn48FWGTlaqAABShAAQpkkUDLzsJvq6Ld0T5ZFD5D7QcBGTDmGefoeSenZ2p5D++NGiufWdCcnvE5KgUoQAEKUIACFEivQHiH1870zsLRKZCogP7Rbg2evH79M/9LtAfb9a9ANhRZjVBnu1VLSqZ8ShyWuQfyUIhuaW0aMi/ePabdFbaSKbrFFpDi3Yca7612V3hikXW/WrujlJN5N2aEdBRZy8pco4KKWwGc28m9p/FeeSYUWSNxiccz1aWCBwEZH/pizL3Ayay/7v7U6m6tp6DI2uG47e5i4uedC7DIytVBAQpQgAIUyBKBpmcLP29ZeFqBEVkSMsPMEAFxjtzhHHvGpwEZlcKQPoLDPlLGXfBOCsfkUBSgAAUoQAEKUKDPBTyeopNU9Jk+n5gTUiCOgKqurPc1Xkmc7BDImiKr23UMLN0cKhBFFVM9nugjTjs/EjedRVZRLPL5Aj/t7o2Xl7uG7WvWxwA51bSNPUY3mSJXd0UsM35/3ckas6b2Afq4irzbnU/kc1HstWDf5fVu/UcoD09yR/umushaPN810RkMvbcT/z97ZwIedXnt/+/5TRZQFq1rXVBrb1tbqRoEqlUzAVyQzASouBRLMjOg3FqxuPRq1/Teem2rrZXWvwvMTKS1LtwCyURQFDJg8QoIarV16a0LVavWVoGyZJnf+T/vZAYnk0kySWaSzMz3fZ4+D83vfc97zud9J8J8f+ecmI+tgD4OwaOqeEMEbbaj+BVHq+62JeIU4MHYvKEkskZdSnxZAcB7sGVyKNT0x+izqooFgN5h/iwY0EzWft+RdO8W56UmQJGVN4MESIAESIAEcoRAy+ay3wCYnSPu0s2hRkCGvVh8+EUjUHTg8f13Tdug1hfkmCte7b8tWiABEiABEiABEiCBwSfgdjsvUMHqwfeEHpAAoBbOblwRpvCfA5chV0TWpD6o0bLAra3DX/i4N6q+0y4YhV9OhT2TIqvT6SwaNVr9CpnTvpdeG6pfb7Icux0zZ579ybaIFVbIZwDkbU/WqbPOPqyoxbEOMOV0sU/UOr+hYd2Gnvh09XyQRVapnF5xs6jeZPwT4DlLMGPlyvAbqfxNR+Dt6S72xMnlKh8PkcUQDDMlsm3L9jyyYsNLPa0zz12uii+0v6yAI8z/T8zC7vjCgq5q3lt68Zo1a3anYzd5Tk8vAWT6jvTFR675mABFVt4GEiABEiABEsgBAs2byy4W4KEccJUuDmECiqI3So5w70LRYWP75aZtT5Rj/31zv2xwMQmQAAmQAAmQAAkMMQKu6eVfgwr7YQ6xcylQdx4J1YdN/z+OIU4gV0RWg7GyqnyGQJbFyrXeqBF7eUKp4OW7PpLZ4XB4XyrkPQlbvRXyKt3O74rgv6J7JZVd7erI3e5J56jYjwFRcaxTudN8yWRNEsQNoGtC9U2L+vpR6O3ZpCN0pmvz/Fnnf6KktflRKMa3C8Z6YUPD+qauYkln757uYk+ckoTSXonYSUJ/B5G1qqpiom0ydIGRUH0tUuSYtGr5uje782fajHNOEls+HZ0T0ZcbGzf82fyxR5F16tTSj1+QiH6I+nVHemLG590ToMjKG0ICJEACJEACQ5yAvu4c1vrBzt9DMW6Iu0r3coCAwPqn45Bz/0+GHR8v1dNbr8+Xo69c09tFnE8CJEACJEACJEACuUDAPd15nSpuywVf6WPeE5gfqg/fk/dR5niAOSWyVk4ZYzlaH49mgoquA+S3UCyJSjQ9lOztSdhKV3SLH3cHQQr4CDamhkLhp7u6Dib7deRo+TmgV0fnpBBm80VkNeF14K1Yb0faZvS1V3NvzyYdoTNdmx16/gIfqCVTGlc0Pd/VObvdFdNUtDH2PCvlgqdOnTqqqHTPCqhMat9Hfrlrh14bDofbevp1lCT077Ig59bXN20y66LZpa3Wo1Api0qm0FmN9etXdHenEzO6E8tf9ySyZvqO9BQ3n3dPgCIrbwgJkAAJkAAJDHECzZvKfiCC2iHuJt3LJQIC2xr15accI04+q1duq32JHPPvD/dqDSeTAAmQAAmQAAmQQI4RcFU5fwyAPTFz7Nzy0N03NGKd1di47u08jC1vQsolkdWoSa6q8l8B8nVTJhXADgDHpZN1l2mR1el0Dht5kN4PlZmxyxBqaxl++erVq3emuhyuGc5K2PoQIAd0JWDlk8jqdld8VsVeA8gYw0MFdxx1+K4b7r13a2sqPldcMa743fdG3QzR93Z+hDsTM5LTFUTjdvsgsv4jIpiyamX4uWTfkks8i+plDQ3rTTZ1p2F6txZHEFLg1NjDrIisxrZrurMm9oKBA9A9ouJraAib6nHa1S+nqDhbste08XJF5wi2tBSXXvDYssf+GVsjrqqKmwC9uf0xnmt1wLV6efitlHfaNWkSrEjI3GmBvmpHis9tbHxiu5mbjsiayTuSN7+QBykQiqyDBJ7bkgAJkAAJkEA6BFq2nH4a1Da9eMw/JDhIIKMErBFfXO8YfUZ5ekbFJ0dfEUhvLmeRAAmQAAmQAAmQQG4TcFVVBAD15HYU9D7XCajiV40N4fbMPY4hSSDHRFa43eUVKrIqVnK3nanCv2sn5neXyZdpkdVs63JNKoMVLf97aOxwQxop+kZcaDI/q62ttbY+t34GVO9OmPfQrh2oSS5tnE8ia1QQn17+DaiYXrUOIywDCIo6vtvQsPa9xA9DZeWUMeJo+9V+8Q+6aFjJ4dcuW7bMrEE2RNakMsAQ0e+XnVpxc21trZ3oWwox/QOIzB93avmK+FyXy3WAyq4ZItEqEkcmrM+ayNpJMI1mnmKZbTl+sGrFWlOyd7/YGr2DW5vGQeRWCOLfn0QgmBtaGa5LjDeFULwxYjm8q1asfTU+L/Wdlu+E6ptuie+bjsiayTtifKusKncJ5IeA7rLguKm+ft1TcZ+NiP/OuyP/QwSXA7q12GFfv3z5k3+LP+9u7ZD8xZ1hpyiyZhgozZEACZAACZBAJgk0by77jQCzM2mTtkggkYB1wIlhx8FTnN1SEcyXo65kqTJeHRIgARIgARIggYIi4KpympKF0woqaAY79AjY4gyFmtYPPcfokSGQLLICMJnH/+oFnY9sy/Y8smLDSyns9VheNZ2sw0RfksWxdMqamvXZEFmjIpGrwg3L/m0sQ9VsFQH0FYFsUOBoQCcCcvjHMejmNod8JVV2YJ6JrIgKW++PvFUU1yScoclkfVmAjaoyGqJnAjgmJsSmzJ7Mhshqzs5dVfEThd6Q4Fv07gvwwr69JTVr1qzZHb07MyrKYdurEs7YaIl7BHhLIaWJ/sc+O8NNPCa7s8hhOxPFvHTuYrqfvRkzzju8zW4x5bLbM1P3j/2+qUBFo3yjGdTxERHRO448/F83psosrqqadKaNyDJAjootMGL364A8CcUwiD25453G79pahnsTs7jTFFkzdkeipY5bHOsAnBz1WXRdW/MBM+I+VU6vmCyq5oUII/ib8ZNQffhG84ee1qZ7Hrk8jyJrLp8efScBEiABEshrAs2bxk0X0S77N+R18AxuQAlIySefLDrMfXbqTXWBHD3/lwPqEDcjARIgARIgARIggSFCwFVVvgmQvvayHyJR0I2cJqCoDzWEp+d0DHnsfAqRtbfRdhBSsySIdfCp0u38rgj+q/2H+qdIq0xetSr8bneO9v8cAwAAIABJREFUZ0lkNVuKa0bFObDtpfHSuF34YYSqXzsEC1euDJtSx51GvomsJsBoGeB3R15pC34kwOgeLleoyCqZu2LFmvcT52XrTlVVnTPWhjyaICbGttVVzXtLL46LrFFB1u08XwW/TshGThVKSMX6lah9f2xeh56n8QU93cXefABNpu2oUZir7S26Dklj7buiclVZWfnK5KzdxLUXTnee6lAsBTC2G5utgN6ya4fckpyVna7ImqU70qkUcncia6ffgZ3LKKeBNbenUGTN7fOj9yRAAiRAAnlMoGVT2QYIuhC+8jhwhjY4BIoOfrr4iEvGAnrgfgcU18sxV/5scBziriRAAiRAAiRAAiQwNAi4qpyvAzh+aHhDLwqSgOhXQyvXP1CQsQ/xoHNRZHW7naer4HEABwnk1ob6JtODustelOYIehK2eivkJR+rKRkrsnOaWpivKuNigmI8AzAUsay7k8u4drJRVbEA0DvMzwW4u6E+/O9dXZ90RCx3lfMuBea325BrQvVNi7qy19uy0b3NQJ427ayDraLiywCdA+jYeG9amGxQ0bUScdwZCq17NtU59vZseuPb9OmTToxAb4Ha04xPCuwQld+2tQ5buHr16uZEXjE/5gL6VUA+a7Iio/NF16rI7aef4nxq0x/XHtIhoxK4MVQf/kminZ7uYl9+ZRgx++33Rk1ywP6qQkxJ4Hh2sLmDb0F0q9jWfaojngiFQnvS2SNu0xL7CijOimWvxu40Vmqk6JeJpbETbaZzP5N96M8dMRe80u28UkR/BsheiH4ttHL96vge0fLKxXsWQ+QrEH3eFr08nn3f09p0WOX6HIqsuX6C9J8ESIAESCAvCbRsHrf/Hwd5GSCDGpoErAOeKz5i1mGwhh0N4CY5+sofD01H6RUJkAAJkAAJkAAJDCwBV5XTlP/8+GW0gd2euxU6AcGWYcWHnRHvsVjoOBg/CZAACZAACQwVAhRZh8pJ0A8SIAESIAESiBHYve20o4pb5SkIjiMUEhhwAlbxnx2fuGC141M/TOz7MuBucEMSIAESIAESIAESGGoEXFXObjO9hpq/9CfvCNwQqg/flndRMSASIAESIAESyGECBSeyZqCEw8uiDmdDw9r3cvjc6XqMQOX0SRMEkf+AjQ+Ki+za5Eba+QqqckbFKWLrEz3Uwe8m/E619fMVFeMigUEh0LL5tNsAuW5QNuemJADcUTJh2zcJggRIgARIgARIgARIoCOBmTOdx7RG8FdyIYHBIaDvaKTtjMbGjdsHZ3/uSgIkQAIkQAIkkEyAImvv7wRF1t4zG5Ir2uuUF60C8KWogwr/rp2YHw6H24akwxl0iiJrBmHSFAlkmEDL1rIvIYKn2luIcJDAwBJQ4MHSCdsuG9hduRsJkAAJkAAJkAAJ5A6ByhnlZ4gt5u/rHCQwCATk9lB907WDsDG3JAESIAESIAESSEGg4L7ATZHJ+jYA01cjzaFvwpbZoVD4gzQXcNoQJTB11tmHJTXSDsEeeWm6zauHaFhpuZUksrY38Ab2pbXY6NGiGyUy6upCYJUuE84jgUwRaN1S9rAqZmXKHu2QQC8IrNvT3HrRQWe/8GEv1nAqCZAACZAACZAACRQcAbe7fJaKPFxwgTPgoUHAxhmhUPjpoeEMvSABEiABEiCBwiZQ8CKrDbngkfqmxwr7GhRs9FLpdl4poj8DZKeKXN64smltIdBIElk/UEumNK5oer4QYmeMJDCUCbRtLrvYBh4ayj7St7wl8KIt1kXDxj/zSt5GyMBIgARIgARIgARIIIMEXFXlCwH5eQZN0hQJpEdA9eFQw/pL0pvMWSRAAiRAAiRAAtkkQJGVIms27xdtD1ECFFmH6MHQrYIm8PDDcMw4oWyjKiYWNAgGPxgE/i6KrxRP3PbkYGzOPUmABEiABEiABEggVwm4qip+DujCXPWffvePQHFxMU763Gk46qgxKC0dhn/+43385fVX8M47b/bPcDqrRS4KrWz6XTpTOYcESIAESIAESCB7BCiyUmTN3u2i5SFLgCLrkD0aOlbABPZtKrvBEvy0gBEw9EEiYIleVDT+WX5BM0j8uS0JkAAJkAAJkEBuE3BNr3gYqmz3kdvH2CfvK8qn4aCDDum09tnn/hdvvPnnPtlMe5Hg96GV4bPTns+JJEACJEACJEACWSFAkZUia1YuFo0ObQIUWYf2+dC7wiOwd9MXT7Ck6CkBjiy86Bnx4BKQr5dM2HrX4PrA3UmABEiABEiABEggdwnMmDH5kDY7EgJwRu5GQc97S+DTJ56EsSePT7ls797deHRN9t9htCy55rRTyn/VW985nwRIgARIgAQGgkBtba09EPsM9h4UWTMsslZWTjpaHHYNANMb4XMAigHdA8gLoviF6siGUCi0J52Dd7udn1aRrwPqAnACAIcCO0R0q9i4W3XUI93ZcrsnH6ESCcf8eFnU4WxoWPt+VdXkkyLSdp0oKgE5HEAEwOsieBC241cNDWvfS8c/p9M5bORBMg2wv64q4wQYHbcFSChiWXevWrHWvLqnXdlzVVUsAPSO9udyTai+aVHM77mAfhWQzybEvVYFtzWuWP903GZtba21bVvTZLUwX1Umd/QBK0WLb29oePydVPufd955B5YOb34YkAsT9+8u9kydr9v95ZEqJV8DdA6gYwE5oLfs0jmjruZkU2S94opxxW+/N2qSJfYVUJwVu2PGlbcBrY9YRXf0dC8S/BaXa9Jp6ohcJSrnAzi6/Zm+D8HvbbXuPfqInevuvXdra3qx6qrmvaUXn3nmmXufeT58pqguTLg3xsbLEF0sdltdQ8PGXekw7u/nNJ09OCf/CbRsKvslBN/I/0gZ4VAiIILa4vHbfjiUfKIvJEACJEACJEACJJCLBMy/sWFrowDH5KL/9Ln3BL40cRI+eWTXx/36669j3759vTfMFSRAAiRAAiSQJwRUde5tt93mz5NwugyDImuGRNao4DhabwLkpnZhtauh29WS2Y0rwr/vaoYR4CDFP1VgnhEYu7mE76pY1Y0r1z2eSshMElnfM6KqCqYDuLFru8Y/y924oun5bvYV14yKc2DbSwEZ0808I97+2iFYuHJl+KNU8xJFVlX9qQXrFVv05zGxNNWSCFT++5NH7vyvv//9kIPb7JYlAIwInXIYUdpSmd3Q0PRI8oTeiKwZPF+pnD7pXFH7PnSfsRYB9B7Yo25IV5TvzS+rbImsF053nupQLAUwtvt70XNsbve5R6m03t3d+cb2eCEimLNqZfi5VHsmxfpixHJ8xRGJfA+Cy7v5nG5uc8hXVi8Pv5Xtz2lvzo1z85NA6+bTyhViXojhIIEBJKB3lUx49usDuCG3IgESIAESIAESIIG8JuByOSthwWS0chQAgS9NrMAnjzy2y0hfe+01NDc3FwCJvAmxILKt8ua0GEghEbAKKdh8i5Uia76daCyeJOERdgZEVpfLdQBk5+0QuSKOzYh7gP7RgvVHhX7p46xWM0P3wJJLQivCjcmYp06dOqqoZO9vEoWlePYq1HoTUNNvIZrV2r5W90BkQWhlOJAstCbFukuAVxUYF11lMmKBdwUqGn3TMppJ2T5EtxVbduXy5U/+LdU1cM1wVsLWhxLWRDNhAXkSYh+XkNUaW64bih32pansdcxk1RZATFztGbvAu7EYD07IhjQ/ikBwPRST4pwS5ytwZEeRVt+xoBfU1294ITGedEXWTJ5vZ3a6Byp/FpHNCv1iQlZr++kK7jjq8F03dJep2ZePajZEVrd70jkqkQcAOSrmk7kXb0HlKYiOAHRi0jmG2lqGX7569eqdnT4HM53HFEcQUuDUj5/p+4Bsgsq/IHrOx1mt0RkfiOpXGxrWmxcOOozkWAGYex0TgaM2PwRQBMC8MPDxCxKC+uY9JbPXrFmzO5uf076cH9fkF4HWzWX1CrjzKypGM5QJCLC8eMK2rwxlH+kbCZAACZAACZAACeQiAVdVhalGdmcu+k6fe0fgxE+dhC+OTV0ueM+e3Xjs8eyXC4553Aw7cmYo9OS23kXA2SRAAiRAAiRAApkgwEzW/ous4ppe/g2o3N4ufOoeUfn2zp24JxwO768LEsvKM6nRF8QO7i8OwZSVK8NvxA/SlFl95/2Rt4rimvaf6R5Vue6oI3f5E0W2ysopY8TRZnouxDI4jWhrXRha0bQ+8VIkC8oxm9thOzzjxp0TjtfENlmaI0bjmwL8KC7eiqKmoSFssi07DLf7nNNUpPFjIU03wNaaUGjD6x3ieHfkxRDcmSB2PrRrB2oSmZj5HUXWqIUPIDJ/3KnlKxJqdneTOaud4jElhJ/ZFr5MRO+NC8ECubWhvuk/EoXoNEXWjJ3v1FlnH1bUaj0KlbL248VvHBauTszyNVnMNop/IIJvxs4iotBZjfXrV2TiAx+3kWmRdWpnUXRjxHJ4V61Y+2p8z1TnAsh3QvVNtySeS4oXDT5QSPXpp5U/mngnps1wfsFSvW8/T+h2Ueu8hoamVxJZJcXa/kh0my1S/ciK8B/je7dnkJf8TKEmg9yMfaLW+Q0N6zYk2sv05zST50pbuUegbXPZTBsYsH995x4hepxxAoI/FBdHLpRTn38747ZpkARIgARIgARIgARIAO6qip8q9AaiyH8CznMuxMEHH9op0G3PPoU3t//fwAFQ+EMN4bkDtyF3IgESIAESIAESiBMoeJG1d1ehvWdo4hojeFqO1scV8pn2DEtdGFq53gignfqQTpt21sGWo2gFBOUxGzeG6sM/idtzzagoh22vahcGu852NfM7CVGi69qaD5iRmBWYLLIK8JwlmJEo7Mb3NsLR394bUQfIV83PBLK4ob7pysQ42kvmoi7Wb9ZM6zIT0TxMytpMKRYmiawfwcbUUChseq52Gm53xTQV/R8Aw2IPP4BtnR8KrUv1tp64qipuAvTm9rm6YVhJsXvZsid2xA2nI7Jm8nzbMz3tx6L+q74WKXJMWrV83ZvJgbafxch7AZjevoDIsrbmYV9bvXp1xurMpBQe0/wwpMr+dlU5jYD94/a7g+daHXB1VWrX7S6fpSIPGBFZoK/akeJzGxuf2L7/czDdWQOFKQNtXlp4R1QrGxo2PJvKvU7irsK/ayfmh8Phtvj8TrEqGh0WvpaqhPX5s87/RElzcz3E9JKN3ptrQ/XrzQsU+0emP6dpYue0PCXQurnsCQUm52l4DGvoEdgbidgXDj/jOZanHnpnQ49IgARIgARIgATyiIDLXf4QRC7Oo5AYSgoCRUVFOOlzp+KoTx6H0tJh+Mc/38drr7+Mv/3trwPOSy2c3V1rsgF3iBuSAAmQAAmQQIEQoMjaq4PuLLK6pjt9MUHIyKrr7UjbjEce+b0pP5pyVFaVzxDIsliWYgj2yEtNz02n01k0chTuhsAXW1j3ySN2XdFdmdgk8WifqF7Y0LC+Kb5xksi6D7ZcGgo11Xflm9vtrFaJiqhGXFrVvLf04sRSqW6383QVmHKsBwHoVhA1FqIxjZafA3p11KTo8l0fyezEbNZEkVWgS3fuEF+iQJboazQTtMWxDsDJ7S52FtQS51dVVUy0ocbfkalEzXRE1kydr/FrWlXF+Rb00RjfTqJvou8xQTlWTrqzQNyra5ticiZF1qQM3YioXtbQsN7c8ZQj+oJA6Z4VUDHlniMqcn7jyqa1ZnLSM3NpOmW6JhvtKL7rO7BlcigUfjk+r1O54K6F+egSV5XTiMVGNDaC8d0N9eF/j9vKxue0v2fJ9blLoG1z2eU28OvcjYCe5xwBlXklE7eal1g4SIAESIAESIAESIAEskjA5XIeCksfAWRCFrehaRL4mIDIA6GVTdHECQ4SIAESIAESIIGBI0CRFTDl8v6VFnLBj0MrwzERsl1EHDVa/QqZY9ar4nuNDWFTcrfLMW3GOSdZthVsFyr1TdgyOxQKf3DhzEnHOdoi6yDyKSM8iaKyoSEcE+RSm0veH8BPQvXhG+Ozk0TWD9SSKY0rmp7vyrmeRMBKt/O7Iviv9vWdRdhUdjsIncBfNWJPbmzc8Of43I4ia0dBK9leOqJo4pqeSuL2ZC+T52v86shC98C2vhoKNTWkynpO6z72Y1ISm/beqcD+8tbdmRa1rkgsoduTmJ3KlqvKaT4nF0WfJXyuku5Lj3fWLJ81a8rofS2tDYCYPq1ILnWdFOvLog5nQ8Pa97qKsTvhPxuf034cI5fmOIGWTWX/C4Hp2c1BAlknoIqflk7cFn2BhIMESIAESIAESIAESCD7BGIvqpuXp4/I/m7cgQQAFev8xpXr1pAFCZAACZAACZDAwBEoeJE1VenTdPFHS4u2Nj8KRbTTfX9spVtKNtm3pHK7+zNjzbz+iazoIEZNnTq1tKh036+hOsvYTkdQTuFDh6xF83woi6yZPF8Ta4pyy0bcfFoVd1lwPNHQsPb9gRJcexKg0/0MtJ9x9xnQ/bDVbbZvol13lfMuBea3/0x+GapvWhB/3h+RNfllgmx8TnvDh3Pzh0DLprIrIbg7fyJiJEOZgADLiyds+8pQ9pG+kQAJkAAJkAAJkEA+EnBNr/gKNNr2iIMEsk9AUB9aGZ6e/Y24AwmQAAnkPoHa2tqiMWPGTANgvkceB2B0LCqTiGQS81aapDav1/v3dKJVVQkGg2cA+BaAMwEcAsAC0ArAfO+/xrKsm2tqav6Sjr2e5gSDwWGqejmAawB8OqHFokkofElE7n7zzTeX1tbW7m+rl8pmjMPXASwEMCY2x/gbVNVbfD7frp58KfTnFFkhFzxS32T6ZPZ6JImYuyzIufX1TZt6bahTKVm82FYSmbR62ZM9foC7yz7NpMianPUpol9vWLn+rp5iTV6nwKzG+vD+f2AMZZE1k+cb5zRz5tmfbIk4lgowJZmdAjtEdK3Y1n2qI54wZaR74tvX55kUWXtT8rknf7t7aaC7td35kEmRtePnLTOf056Y8Hn+EdBVny5tPWTUZgi+mH/RMaIhR0Dwh+LiyIVy6vPmHwgcJEACJEACJEACJEACA0zAPd15nSpuG+BtuV2hEhDMCK0MG2GAgwRIgARIoAsCwWBwrKo+CODzPUDararf9Xq9d4iIdjXX7/cfJSL3AzCVFo2w2tVoFZE7Adzk8XjSqiqZypDf7z9DRIz/cVG0q/3+pKozfT7fK6kmGKHWtu0HRMTdhd/PFhUVXTBnzhwjunJ0QYAia+ZE1rRKm3Z1E5PE0k79UNNb1zH7NJsia7pZuz2V5M0hkbVf55t4frW1tdbWretdsNSUXh6b6myN4ArF7aIjb82G2Jo9kbX7ks89/SbuzX1ItNVRnO1Yyjp7Imt6JbONn0nibI8li3vixOe5TaBlU9lCCH6e21HQ+xwhsDcSsS8cfsZz4Rzxl26SAAmQAAmQAAmQQF4SqHQ7fymCb+RlcAxqaBEQPB5aGT5vaDlFb0iABEhg6BBYsmTJyZZlrQZwTIJXOwC8BuCjmPB6WILo2KqqC30+nxFHO42lS5ce3tbWZto+npbw0GST/hXAdgAnAzgcQHHsuS0ii2pqaq7tTrjtilhX/qvqiyJyAIB/AzAiYf3/ici5Ho/njWSbgUDghwC+G/t5vW3b3xcRk3l7lYiYqpHG54c8Hs9lffF16Jx6dj2hyJo5kTVzmayCLS3FpRc8tuyxf/Z0/G53xTQVNT0+TKXZDuVVsymyJve97MrPWbOcI/a16O8Aif4Fr9AzWZM5TZ119mHFzZYTYp2rUJPdekLHObqh2GFfunz5k3/r6S705nn2RFZdunOH+MLhcLdlCLrytYNYKrKsrXnY11avXt3cU2yuqvKFgERFK0FHH7Imsmboc9pTbHyeXwT0D2MPbm0u3gyNlvHgIIHsElCZVzJx65LsbkLrJEACJEACJEACJEAC6RBwVTkbTNekdOZyDgn0j4DMDtU3/bZ/NriaBEiABPKPwJIlSz5hWZbpXW3KA5vxoape7fV6f5soIgaDwc+pqj9W9tfM+wDA+V6vd1silUWLFpUeeOCBD4pIvFS7yU790fbt23+SWKY3EAgY0fYeAFUx8XaviFzu8XiW94ay2W/EiBGmSmhlbN1OEflGTU3Nb+L+m/K/xx577DUiYgTUA2PzAh6PZ25ijDFx2LyUfxKAsIhMjWfXxkofm++TvAD+7nA4plRXV/8h0dcYy/8RkcY333xzUU9liXsTZ67NpcjaD5E1kz07q6oqJtrQxwGMFOirRQ7bmY6wliguAchaT1an01k0arT6FTKn/ZLrtaH69bf3dOFNedy2iBVWyGcAFHRP1p5YmeeVlZOOtooi16rK1R+/3SK/3LVDr+2rcJlq30yKrJnsyVpZ5bxIgGWxO7ZmWIl8ZdmysHnzp7sh7qqKexQ6r31S9nqyZuNzms694Jz8IdC6pew7qvhR/kTESIYqAVX8tHTitv8Yqv7RLxIgARIgARIgARIoNAJVVecca8N6pKuKVoXGg/FmlcDGUH34rKzuQOMkQAIkkIME/H7/HBEx4mkRgN0icrHH41mVKpTFixef4HA4jAgZLcmrqv/t8/m+kzjX7/efJSLmv+2jALSJyPUej+eOVPb8fv9IEVkLYHz0G2yR39XU1MzqTYZo0n6m9PBVHo9ncar9ErJUTfniTkJprOSwif2gmJ3/l2gnGAxeoGqS51AiItUej6fDyzsJ9v9lWdbMmpoaE1tBDoqs/RBZk4VHVXyvsSHc7ZfnLpfrAJGdX7YFwyDWnn99pBvD4fC+C2dOOs7RFlkHkU8B2CeqFzY0rG/q7lZOnTq1tKh036+hOis27yeh+vCN8TWZzGQ1Nivdzu+KwJS4BUSX7/pIZhvfu/PR7Z50joptet4OMynyGrEnNzZu+HN8TW/Kw/ZUejjZj56ExJ7sZfJ820sEhz8h4nC0lrbYxx6856N7791qUu9TDXG7nQtU8IvYw7R79Kb7W6wnNunaMfMShUeovhYpckxatXzdm93ZmDbjnJPElvZMvoi+HL8THWxB34Etk0Oh8Mvd2Up+2SE5yzqTmazZ+Jz2hjXn5jYBfe6Uo9taHZtVcVRuR0LvhzoBBVaUTtg2c6j7Sf9IgARIgARIgARIoNAIuN3l56qI+Y6k4L6PK7SzHgLxzgvVh1nVZggcBF0gARIYOgQCgUAongUqIht27dp13oIFC7qsohgMBoOqWhOL4HGPx3N+oigaCARuBXC9ea6qr1qWVe7xeN7tKuJAIGDmmjVmvOhwOJzV1dX/SJdQIBAwesE1sflbVHWyz+fblWp9kkhsShTPTxRk/X7/eSJiMmlNtus8r9fb4b8Z3T0PBAJlAMzfZw5V1V96vV6TOdtlz9p048vVeQX3l7ok4RHp9hbt6oBd050+KNovoOi6tuYDZqxevXpnV/OTRKT95X07Z4qi7pNH7LqiGyEOSeJRJ2E20yJrR9/xEWxMDYXCT3cVq4lp5GhTwlVNVmZKYXYoi6zG5UydrykLXNTiWBerwQ5RqWxoaDJvuaQcSWf7XrvY2PTHTP2iyaTIGo2t1XoUKuaXa0Shsxrr16/o7l4kZkUnlpCeNWvK6H0trQ2AmCbh5tJ8J1TfdEt7penUI1Yy25RJGIYUwmwmRdZsfE4zdaa0M/QJtG4pu1kV3x76ntLDHCfwF9uS84edvvUvOR4H3ScBEiABEiABEiCBvCRQ6a64VkR/lpfBMaihRODZXTswIZNV0YZScPSFBEiABHpL4J577hldXFxsktrivVPv8Hq93+zOTpKo+bxt25Pmzp27v8VjomhrREev13tBD/bmAohnnr5nWdaXa2pq0vr+xpQKHjly5BpVjX5vLiJ3ejyebvu9J/m3zOv1Xhz3r68iazAYHKaqRpydCuAVh8Mxubq6+u3enkc+zafI2o9MVnMRpk93Hh9RPAHgRCMwQXRhaOX6X6UShaKZkwe0BhMyT28M1Yd/Er9Qbnd5hYqYFG0jFu2BJZeEVoRj/VY7XrupU6eOKirZ+5v9/TxSCLyZFlmdTuewkQfp/VCJZ8eE2lqGX96VqOya4ayErQ8B0YbLKcW3oS6yZup8eyvOdbwLeFnU4WxoWPtepn75ZFJkNb/TXVUVNwF6c/QXPPBcqwOu1cvDb6Xy1+WaNAlWJGTuhSmNbUeKz21sfMI0AY+ODsI29B1RrWxo2PBsKltTZzqPKY4gpMCp0ecK/66dmJ/4j4hMiqxmi0x/TjN1prQztAns23TKZyxxbAYwemh7Su9ynYClmFk0cVuXL7rkenz0nwRIgARIgARIgATygYCryhkEEM+MyYeQGMOQJCDXhOqbFg1J1+gUCZAACeQAgSSR9dnW1taKK6+8ckdfXQ8EAoki6zuRSOSsefPmvZ6OvUAgcCyAJwEcF5vfKfs02Y7f768VkR/Efr5p7969U6666qpoa75elAs2oqrP5/PVmXXBYHCeqt5p/qyqHp/Pd386/ufzHIqs/RRZowLT9PJvQMX0J3UYcVRUvr1zJ+5JLKXrdp97lC2tPxPg0tiF+otDMGXlyvAb8Qt2xRXjiv/23ohfAPL16CUFdkBx1VFH7no4MaO1sy0jyFoXhlY0rU+8rJkWWY1tl2tSGaxo+d9DY3uFNFL0jUSRLFoa97n1M6B6d8K8h3btQE1yeeGhLrJm8nxdMyrKYdur4qKzmLdWtPVbDQ0bE1P6ZdoM5xcsGw/Es16ThUOXy3koLL0fkOgvVFHrioaGdRt684sqwyIrOomdwMaI5fCuWrH21bhfqe9F50zV2AsEDwGIvfmj22E7POPGnROura214/YunDH5Mw47EgDw5faf6XZR67yGhqZXEllkWmTN9Oe0/XNVPh4WbgNkJGz5YSjU1JDwooZUVpXXCORak6lroWhhff3aP8Vj7GFtb64F52aRQMvmssRyHlnciaYLmYAqflg6cVttITNg7CRAAiRAAiRAAiSQCwRmzJh8SMSOPKbAuFzwlz7mLIGgnzH5AAAgAElEQVRX2lqGT+iu4l7ORkbHSYAESCDLBGIZm48DiPa4VtXFPp/vir5uq6oSCATuE5Gvxeyt3b1797TuyhUn7lVXV3eibdsbARxh+smq6kyfz7emO3+SRN0O5YmXLl16eFtbm+k5exKAsIhM9Xg80daQxtdgMGiqt3oB/CNWlvj5YDB4vKqabODjATzk8XguK+QywXH2BS+yAjCpzFH1Ps3xkW3ZnkdWbHgpPt9keI4ajdsVmB//mRFIRXSrQv4kqhMAMWnoxdFLCuywVGanKhc7fbrzoIiNX0NQ2cEWsEGAt7VdUPpc3BaAVkC+Gapvuis5ezYbImtUdHRVuGHZv42JhcbNCKCvCGSDAkcDOhGQwz/mqZvbHPKVVJmNOSCyIoPnmyTIRwmZvqwvC7BRVUZDoun+Ryewe8eCXlBfv+GF+M8yUfI6SXiMADBZp9321+34+dA3YcvsUCj8QfznVVWTzrQRWQZIvN+ksfs6IE9CTQ9ie3LHe4HftbUM96b6y77JILYVK/ZnqEY30feh1lqI8VPPBnBC+4sN3X+mMi2ymv0y+Tk1fZph7XownpWenN3rclV8AZaaxuHmP6CmFsSytuZhX1u9enVzT2vT/J3GaVkm0LL51FMBy2SxRv8bwEEC2SDAPqzZoEqbJEACJEACJEACJJA9ApXTnU5R059VS7K3Cy0XOgEFbmqsD/+40DkwfhIgARLoDQEjMtbV1S1QVdM/1XyfZ74DP9/r9W7rjZ3EucFg0KWqpjLpKAB7ReRyj8djyu6mNZLK+/ZFZO1UnjgQCPwQwHdjDtTbtv19ETF6xVWmh2ss9qiYauYkCK/bVfU8n8/XIdkprUDycBJF1t4f6gdqyZTGFU3PJy6NltIdrTcBclMPX6S/EBHMWbUy/FxXW7vdXx4JKf6pAvPiIlIXc99VsaobV64zb1R06lmZJZHVuCKuGRXnwLaXAjKmG4RGZPu1Q7Bw5crwR6nm5YLIavzO1PmabM5ntjX5IHKr9FQ2VHSbtumljY0b/pzILgsia+8/BUYYTlHC+MLpzlMdiqUAxnZjtBXQW3btkFuSM5s7xnnuUSqtJhva1YOD3X6msiGyGn8y9TmNlhEf3vwwIBfG4vyrRuzJ8XPvTmTtaW1fDpZrMk+gZXPZPQD6/KZb5j2ixTwkwD6seXioDIkESIAESIAESCD/Cbiml18NFZZzzf+jHswI/xppxYRVq8LvDqYT3JsESIAEcoGAyV4F8CUAN6nqFACWSZJS1YU+ny9aIrc3o7a2tuiYY44Za1nWDQBmtLeJhC0ii2pqaq7tTRZoX0TWpDWdRFYTr23bD4iIOxZrcnjPFhUVXTBnzpz3g8Hghar6MIBSEbne4/Hc0RsW+TyXImvvTzelyBo3U1k56Whx2KavxiXxjNP9Wa2KXxx1xL8eTSz92832cuGMyf/msO35gBqRKZq1F7clNu5WHfVIKBTa05WNLIqs0S1NFp3IzmlqYb6qjIuJhvHsxVDEsu5etWKtEQg7CcBxn3NFZM30+U6bdtbBVlHxZYDOAXRsQlbw2xDdZKt179FH7FyX6q709lxT3Y8k4bH3n4IuRFZjyJTTffu9UZMssa+AmnIK0azm2L3ASo0U/TKxvHR3m0dLDG9tGqcOzBeV8z/O8tX3Ifh9d5z2n9mMilPEVtM32ZS47rG/beKdBHRV897Si9esWbO7Cz/7/TmNfpaml0+Fyq8BHa4q1zU2hI0oF/3cGJ7vvjfqZoWaRuzvwJLqxNLg3a3ty8FyTWYJtGw5/TTAfgYa/UsZBwlkhQD7sGYFK42SAAmQAAmQAAmQwIAQcFU5FwMwPdo4SCArBFRR29gQNtlKHCRAAiRAAgkElixZ8gnLstYBOKULMO8AuMbr9f5PuuACgcCjJuu1i/m7ROR7NTU1i3ojsBpb2RBZjV0jBI8ZM8a0r1wIIJ5Q975JXFXVW3w+365YaWHz/bpJrOpQWjhdLvk8r+BE1nw+TMZWGAQqK8/5N3FYpnzssYD+KdIqk/lGYmGcPaPMPQItm8vMW27RPtscJJANAuzDmg2qtEkCJEACJEACJEACA0dgyqwpo4e3tD0GYOLA7cqdComAmBZR6ji9oWHte4UUN2MlARIggZ4I9CCyNovIXSUlJf85e/bsD3uyFX/ejchqkpCWOxyOhdXV1aaFZa9GtkTWdJwIBAK3xUTYHZZluWpqakxvWI4YAYqsvAokkGMEXNOdPihM42mT6+jftRPzw+FwW46FQXdJIO8JND8zbqzYupW9WPP+qActQPZhHTT03JgESIAESIAESIAEMkqgcobzLLH1sYQqVxm1T2MkYHruherDN5MECZAACZDAxwTuvPPOEcOHD/9PACfGfnosgE+hY5s/k836Na/XazJeexyBQMD0OB0f/epe9RAR+XzMXrzK3S5VXeDz+ep6NJYwYbBE1rq6ui/bth2KxXC71+u9vjd+F8JciqyFcMqMMW8IRMsMO4pWQFAO4CPYmBoKhZ/OmwAZCAnkEYGWLeMWQfXqPAqJoQwtAuzDOrTOg96QAAmQAAmQAAmQQL8IuKeX/7uq/L9+GeFiEuiawJtFlmPcihVr/0FIJEACJEACXRNQVQkGg+cA0SSnT8dmvmXb9tS5c+e+2Bd299133xcjkchdAM6Mrd+pqpf6fL7V6dobDJHV9GxVVeOjE8ALRUVFU2L9WT+nqj8FcG6sz+w+AM8BuM7r9T6Vbkz5Mo8ia76cJOMoCAKV7vJ5pkxBtD+vyC2NK5u+013P24KAwiBJYAgSaH76tM+LyFZItKE9BwlknAD7sGYcKQ2SAAmQAAmQAAmQwKATqJxe7hcV76A7QgfykoACNzXWh3+cl8ExKBIgARLIMIH77rvv6EgkYlr2fdaYFpHf1dTUzOptL9W4W0mCpfnxFlWdbHqepuP6IIms16iqKRXcKiKXezye5cFg0KWqvwEwKoXf+0TkOo/HU1AvjVFkTecGcw4JDBECTqdz2KhRuFJFToQ94sZQKLRniLhGN0iABBIItGwuux3ANwmFBLJBQKC3FE949tvZsE2bJEACJEACJEACJEACg0fA7T73KJVWU44w+oUuBwlklIDqaw5Lxq1cGf4oo3ZpjARIgATylEAgEFgIwIiMptTvO5FI5Kx58+a93tdwA4FAJYCHAQwHYMoGV/l8vqZ07PVFZA0EAnMBLI7Zf8+yrC/X1NT8Jc39PisiawCMAfCQx+O5LBAIfCbhZ++r6g0Oh2Ojqp6iqj+JZf5+WGh9WymypnOjOIcESIAESIAE0iSwb8vpn7VgPwPFiDSXcBoJ9IbA2pIJ26b0ZgHnkgAJkAAJkAAJkAAJ5A4Bt7t8loqYL2A5SCDjBFT1W40N62/NuGEaJAESIIE8JOD3+88QkVUADgKwW1Vn+nw+Izz2aQQCAdPz9UkAx8UMzPN6vaYscY+jrq7uRNu2NwI4AsAeEfmKx+N5tLuFSSLriw6Hw1ldXd1j2fhYyeQHAFwC4A0RqfB4PG/4/f5aEfmBYSEiF3s8HsMmOgKBQBmAxwAcCuAOr9dbMMknFFl7vL6cQAIkQAIkQALpE2jdXHarAlltAr+z+SD8+cOT8fc9R2JY0V4cM/J1fPrgP6XvJGfmJgHFLljWlJLxz2zOzQDoNQmQAAmQAAmQAAmQQDoEXG7n7RBWxkmHFef0joBAXoW2nN7QsDGt8pS9s87ZJEACJDB0CdTW1hYdd9xxx4iIw3i5e/fu96666qp/dedxkrDZQWQ1QuSSJUuOLi4uLjU22traPpw7d+4/u7O3ZMmST1iWZSpWnBKbl7bIGgwGj7Rte72IfCbdtYFAwLxUE/+OctPevXun9BSzsR0MBmfGSgIXichVHo8nmg0bCARCAEw27vO2bU9KjHfRokWlI0eOXKOq54jIhl27dp23YMGC5qF7IzLnGUXWzLGkJRIgARIggQInoM+MO7HV1q0ARmcLxbu7j8G6N1ywNfp3wv3juNF/xtnHmhfGOPKWgOAbJeO33Zm38TEwEiABEiABEiABEiCBKIFZs5wj9rViHRTjiYQEMk9Arw3VrzctbjhIgARIoGAIJAmmJu4eBU6/318hIvUARiZnsqYQTHvM3ly8ePEJDofj9wCOioHv0Yf4ASWKmOZnIlLn8Xg8XR1gLBv1EQBTY3OWeb3ei3s68KRetKtFZKbH49ln1gUCAZM5e77JWPV6vRck20p43kmE7WnfXH5OkTWXT4++kwAJkAAJDCkCzVvG/VhU/yObTq3+y8X4x97DU25x5jFP4FMHvZzN7Wl7sAiILC0Zv7V6sLbnviRAAiRAAiRAAiRAAgNLYFpVxfkWtNsygAPrEXfLIwIvDStpHrds2f/uzaOYGAoJkAAJdEvgvvvuOyQSiYQBnByb2KMoGgwG56nq3al6ssZETJPtcG7M3mqPxzNNRLQrR5L6qvaqJ6uxmVCu1/zfl4qKipxz5sx5P9V+MUHXxGt6qtoiMj+ekdqVfyamQCBwh4hcDeADI6h6vd5t8fkUWVOTKxiR9YYbbng74Q2BQv+Vs/+DUeggGD8JkEDOEjB1/gtulJSU4MQTT+wy7uNG/x/OPpbfw+ThxXi5rS0y5YAznzd/l+EgARIgARIgARIgARIoEAIud8V/QvR7BRIuwxxQAnJNqL5p0YBuyc1IgARIYJAJ+P3+e0VkXsyNd0TkAo/H80Iqt5YuXXp4W1vbEwDGmuci8ruamppZiSJqIBBYCOC2mAjbqU9pot1gMDhMVZcnZJZuUdXJPp8v7fLtfr//LBEx2amjjHCqqjf6fL6UfbYDgYDxy/hnAXjX4XCUV1dXv9rdEdTV1U22bdv4OALAj7xer+m/un+wXHBqehRZB/mDze1JgARIgARIIF0Cw4YNwwknnNDl9E+O+CsmH2+qmHDkEwFVzCyduG1FPsXEWEiABEiABEiABEiABNIj4Kpymi94J6c3m7NIIG0CLw4r+fu4Zcv+2JL2Ck4kARIggRwnEAgETNKGyT49NBbKdgCm6m5TongaDAY/p6p+AGfG5u20LGtmTU3N2kQESaV1zaMPjbC5ffv2+2tra9vicwOBwGEA7gFQFRM9WxN7ncbnBYPB41XV9D2NlrATkYUej+e38eex7NkHAFwS+5kRdhfW1NQsiftves+OGTPmRgDfB1Bs5qnqYp/Pd0V3x+f3+0eKiGFzBoCttm2fl9xjNiGTtpOgnMg2nf1y/Cp1cL+QRNaCzHrKp8vKWEiABEhgqBL43FH/OGLS51//jcD+RLZ9XP/OVxHR6N+ROo0vHr4Z5n8c+UNAoLcUT3j22/kTESMhARIgARIgARIgARLoDYFpVeecacEyX+oO6806ziWBnggo8I3G+vCdPc3jcxIgARLIJwJ+v/8qETF9qRO/XNuhqi+KyL9imatHxsRQE3qrqi70+Xwpf1/6/f6pIvJgLLs0jsrY+bOIvAPg86p6TMJ+pnTvopqammuTSwun0zd2yZIlJ1uWtRqAsRkfUf/N/xGRU2KZqPFnzxYVFV3QVVnhxLMNBoPjVfUuEfm+x+NZlXzufr//syKyJlaC+H1VvcHhcGyMRCIniojh82kjNFuW5aqpqdmYT/emu1gKRmQtlANlnCRAAiRAAgNPoHXzaT9UiHlDLOvjhffH4/n3J3bap9SxD5X/9gCGF+3Oug/cYMAIrC2ZsG3KgO3GjUiABEiABEiABEiABIYkAVeV83oAKcsBDkmH6VROEBDgudKSw05ftmxZJCccppMkQAIkkCECgUDgIgB3pNFe0vRNXej1egPd9VqNiZO/BvDZHlzcJyK/ePPNN7+XmOkaX5OOyGrmBoPBsapqhN3P97DfswAu8nq9r2UInekLm0pUjps38V3n8Xj+X6b2ywU7FFlz4ZToIwmQAAmQwJAl8K+nTz6i2Cp5VoBPDpSTL/79dLz0walojrS/zH7kgW/htCP/F4cMf2+gXOA+2Sag2AXLmlIy/hmmJmebNe2TAAmQAAmQAAmQQA4QcFU5TfuI6TngKl3MLQLzQ/VhU8KSgwRIgAQKikCsR+rlAEwZ3ZMSsj/3AXhdVYPDhg1bMnv2bFMCuMcRK9M7DcACAOMAjI4tMqWB3zL9WB0Ox+3V1dVvd2UsSWTdraozfT6fyRztNMx+xx133BxVnZ/kv8mifUlE7n7zzTeXphJzewymhwmxcso/BVAR42aYPQfgOq/X+1R/7efaeoqsuXZi9JcESIAESGBIEWjddNq1KvKzwXDqo32HoLRoH7NXBwN+lve0bSwc9qVtv8jyNjRPAiRAAiRAAiRAAiSQIwQqKytOkSKsg2rWW5TkCBK6mRkCz4Tqw+MzY4pWSIAESIAE+kPA7/efISKmTO9BAN51OBzl1dXVr/bHJtdmnwBF1uwz5g4kQAIkQAJ5TKBlS9lWKNj3O4/PeKBDE8HK4vHbZgz0vtyPBEiABEiABEiABEhgaBNwTS+/GiqLhraX9C7XCChwaWN9+KFc85v+kgAJkEC+EfD7/TeLyLdNXKq6dvfu3dMWLFjQnG9x5ls8BS2yxlKqL1bVq2Mp1fEU7nhKuB/AvT6fb1d/D15VJRgMngHgWwC+BOCwWPNkG8DfATwN4Bav17upp72Yjt0TIT4nARIggYEh0Ly57BIBTA8EDhLIFIGPALuiZMJzpswKBwmQAAmQAAmQAAmQAAl0IOCuci5TwPSS4yCBTBF4JFQfrsyUMdohARIgARLoPYH77rvv6EgksjbW13WviFzu8XiW994SVww0gYIVWXvRHPgdEfF5PJ5H+3o4fr//KBG5H8A5MWG1K1NGcF1ZWlo6t6ta34FA4HwADwA4OIWRVtOI2efz3dlXX7mOBEiABEggfQKtm8saFHClv4IzSaB7AiwTzBtCAiRAAiRAAiRAAiTQHYGqqsmft9HWBMjhJEUCmSKggorGleFwpuzRDgmQAAmQQO8IBIPBW1TVJOhZAB7yeDyXiYj2zgpnDwaBghRZlyxZcrJlWasBHJMA3TQE/rOq7hGRkxMaE5spO1X1Up/PZ9b0aixduvTwtrY2I9CelrDQZMqaBsevAfgCgCMTxVcRWWPb9kXJGbTBYPB4VW0CcDyA91X1BofDsTESiZwoIkZY/TSADy3LctXU1GzslaOcTAIkQAIk0CsCrU+PO0stfbJXiziZBLohwDLBvB4kQAIkQAIkQAIkQALpEKh0O+eL4K505nIOCaRFQOEPNYTnpjWXk0iABEiABDJOwO/3jxSRHwH4VGlp6ZyukvAyvjEN9ptAwYmsixYtKh0xYsT/AIiXwTCC54+2b9/+k9ra2jZD1JT2rauru1xVfwVgVIzyKw6HY3J1dbURR9MaZq8DDzzwQRGZHltg9jJ1tW/zeDzmz9ERE0+XAjg79iOT0fojr9f7g8SNAoHAQgC3AWhOThcPBAKmH+BjAA5V1cU+n++KZCcDgcBcIxZblvUNj8fzclpBcBIJkAAJkEBKAi1bxt0F1fnEQwIZIsAywRkCSTMkQAIkQAIkQAIkUAgEXNMrfgvVywohVsY4EASkxbYipz6yYsNLA7Eb9yABEiABEiCBfCFQcCKr3+8/Q0RWATgIQEoxM364fr9/togEARSbuSIy3+PxLE738AOBgBFyHwYwHECbiFzv8XjuSLU+lvH6BICxsecvFRUVOefMmfN+fH4gEDC2ZgF40eFwOKurq/8Rfxbr+WpE1nMBbNq7d++Uq666ymTnRkdiFqyqrty9e/elbJqc7klyHgmQAAl0JLB30xdPKJLi5xU6kmxIIBMEWCY4ExRpgwRIgARIgARIgAQKh8CFM876jMMuWgfg6MKJmpFml4D+d6h+/XeyuwetkwAJkAAJkEB+ESg4kdVkcwKIC6XvOhyO8urq6ldTHWssRds0Gx5vnotIncfj8aR7BYLBYFBVa2Lzt6jq5OQSwIm2gsHgPFW9O1Y6+CNVvdDn8/1vfE4gEDBlh01P1udt2540d+7cfyau7+p5TIBdAsALwPSYvcDj8byQbhycRwIkQAIk0JFA6+bTvquQ/yIXEsgEAZYJzgRF2iABEiABEiABEiCBwiPgqnImfsdVeAAYcaYJ/NVuazvlkUd+/2GmDdMeCZAACZAACeQrgUIUWW8FcH3sQFOKlYmHnSBcmh8/5vV6L0jnMtx5550jhg8fbjJTJ5r5pmeqx+P5Rndrk7Jsd6vqTJ/Ptya+pq8iazAYvFBVoxm1qnqjz+czDDhIgARIgAT6QED/+IWS1j2lz0PxuT4s5xISSCbAMsG8EyRAAiRAAiRAAiRAAn0m4KqqWAro1/psgAtJoAMBuSZU37SIUEiABEiABEiABNIjUIgiqxFY4yJjb0XWRq/X60oH7T333DO6uLh4OYCTY/O/5fV67+tubV1d3Ym2bW8EcASAVCJruuWCn21tba248sordyxZsuQTlmUZoXYcgP9V1fO7y6ZNJzbOIQESIIFCJtCyucxUNAgUMgPGnjkCLBOcOZa0RAIkQAIkQAIkQAKFSMDlOucEWFYTgOMKMX7GnHECz4Tqw9GKfhwkQAIkQAIkQAI9EyhEkTWxT+pOVZ3m8/l+nwpVMBg80rbt9SLymdjzG7xe7209Y+3bjGAweIGq/g7AAQA6lTIOBAILAZj9m0Xkco/HY0Tc6AgEAmUm0xbAoYlljQOBwA8BfBfADsuyXDU1NUbE5SABEiABEugjgdbNZU8oMLmPy7mMBPYTEJH64vFbpxMJCZAACZAACZAACZAACfSHwDT3OV5LLH9/bHAtCcQJKHBpY334IRIhARIgARIgARLomUDBiayxPqtGjDwjhqdBRC7xeDz7EnGZPqZ1dXU/V9UFsR6pb0cikXPnzZv3Us9Y+zbD7/ffLCLfNqtVde3u3bunLViwoDluLRgMHq+q5u3E4wG8r6o3OByOjZFI5ERTjhjApwF8GBdTE4TXTwC43ev1xssk981BriIBEiCBAifQ+sy489RW898QDhLoLwEV2GcVT3juqf4a4noSIAESIAESIAESIAEScE0v/x1UZpIECWSAwCOh+rBJUuEgARIgARIgARLogUDBiayGh9/vnyoiDwIYFeOzybbtb7311ltP/eAHP4jU1dWdbNv2f4qIOyawtqrqQp/PZ4TMrIzFixef5HA4HgdwNACzn8fn892fvFkgEDgfwAMADk7hyH4/g8HgMFU1ma5TAbxQVFQ0Zc6cOe9nxXkaJQESIIECIdCyZdx9UJ1TIOEyzCwSEMiPiydsvSmLW9A0CZAACZAACZAACZBAARFwucrHw5InAZQWUNgMNUsEVFDRuDIczpJ5miUBEiABEiCBvCFQkCKrOb1AIDAJwK8BHNXDae4yAqvX6w2IiGbj5GOCqCnDYURdM8IiMjU5uza+dzAY/Jyq/hRABYARAEwW7nMArvN6vdGMmGAweI2qmtLCrcmlhbMRA22SAAmQQL4TaN58yhcsFD2vUEe+x8r4sk7gT8XDWs+SL77wYdZ34gYkQAIkQAIkQAIkQAIFQ8BVVf5DQL5fMAEz0OwRUPhDDeG52duAlkmABEiABEggPwgUrMhqygEHAoGvicgdAA7q4jj3Avj+9u3bf1FbW9uWrSNP6JtqAdhpWdbMmpqatX3dz+/3f1ZE1gAYA+Ahj8dzWbYE4r76yHUkQAIkkGsEWjef9t8KYeZhrh3cEPTXEqu6aPwzS4ega3SJBEiABEiABEiABEgghwnMmnXG8OaW0icVGJfDYdD1IUFAWmwrcuojKzZkrW3akAiTTpAACZAACZBAPwkUpMga68tqslhdsXLABuMOAK+p6h4RORnA6AS264uKii7ORrndYDDoVdVFAA4EYKvqjT6f79a+nqsRj4PBoCknfAmA7ap6ns/ne6Wv9riOBEiABEgA+MfTE0eNdLT+AYrjyIME+kNAgN8VT9h2UX9scC0JkAAJkAAJkAAJkAAJdEWgssp5kQDLSIgE+k9A/ztUv/47/bdDCyRAAiRAAiSQvwQKTmRdtGhR6YEHHvigiEyPHavpU7rA4/E8nJjtGQgEygGYLBOTDWrGs0VFRRdkUmhN0Ru2QUQu6apMcDrXMBgMzlTV3wAoFpHrPR7PHbW1tUVjxoz5OoDrYz1fjSkTd1BVb/H5fLvSsc05JEACJFCoBFq2lF0BxT2FGj/jzhiBlra2yNkHnPn85oxZpCESIAESIAESIAESIAESSCLgcjvrIKgmGBLoJ4E3RVvHNjRs5PeG/QTJ5SRAAiRAAvlLoOBEVr/fP1tEgkaENKV5VfVSn8+3OtURL1my5GTLssyzY0yWKYAfeb3eH2TiOiTZNib7nS27dOnSw9va2p4AMDbe19W2bSO2/hZAZRd+bykqKqrMpHicCT60QQIkQAJDiUDrlrJ1qtE+2Bwk0GcCCvlR6YSt3+uzAS4kARIgARIgARIgARIggTQIuFzOz8HCkwAOTWM6p5BAdwTmherDS4iIBEiABEiABEggNYGCElljWayPiMhkg0NEfldTUzOru36lgUBgIYDbTFlhVX3Vsqxyj8fzbn8uVAqBNSNZsoFAwPhp/N1hWZarpqZmY8LPjMv1tm1/3/zBsqyrAXhiYjP7tvbnQLmWBEggrwm0bjltiqo8ntdBMriBIPD8jpbdZx921it8C3wgaHMPEiABEiABEiABEihwAu7pzutUo99ncZBAnwko8ERjffjcPhvgQhIgARIgARLIcwIFJbIGAoFjgeibfPGeevO8Xm+3b2P5/f4zRGQVgIMA7FLVKp/P19TXexHLNn0UwGnGhhFuAbj72ze1rq7uy7Zth2K9ZKMZt0nxrhaRmfFSxLHerSZ2L4B3HQ5HeXV1tfGFgwRIgARIIIFAy5ZxS6DqIxQS6A8BVZldOnGrqSzBQQIkQAIkQAIkQAIkQAIDQsBV5TTfXzkHZDNukr8EbHGGQk3r8zdARkYCJEACJKpWGtAAACAASURBVEACfSdQUCJrXV3dibZtbwRwBIDdqjrT5/Ot6Q5f0pq9AC72er2NfUF+//33H9zc3PwQgPgbYG/Ztj117ty5L/bFXnxNMBgcpqqmrLH5i/NW27bPmzt37j/9fn+FiNQDGAmgk6Ds9/tniMgDxo6qXubz+Vb0xw+uJQESIIF8I7Bvy/hPWRp5AcAB+RYb4xlAAoIHS8Zvu2wAd+RWJEACJEACJEACJEACJIBpVRXnW1Dzoj8HCfSdgMhdoZVNX++7Aa4kARIgARIggfwlUMgiq62qPp/PV9fd8fr9/lNEZC2AQ9IVZlPZiwmhRmB1x56/D+Ayr9e7rr/Xy+/33yAiPwawV0Qu9ng8JvMWfr//PBFZbv6cSlBOeH5gKhG2v35xPQmQAAnkOoHWLWXfVsXNuR4H/R9EAoJmtMmZJWds3TaIXnBrEiABEiABEiABEiCBAiXgrnL+SoGrCjR8hp0JAiL/FLtobEPD4+9kwhxtkAAJkAAJkEA+ESgokXXJkiWfsCzLiJqnxITHxT6f74ruDtTv988RET+AIgD/UNXJPp/v+d5cAlOat66u7uequsC0QwWwU1Uv9fl8Jvu0XyMYDI5Vjb6VeBSAgMfjmRvvMUuRtV9ouZgESIAE0LK5zGSxnkwUJNBXAgL5cfGErTf1dT3XkQAJkAAJkAAJkAAJkEB/CEz7ypRPWW1tT8WquvXHFNcWNAG9NlS//vaCRsDgSYAESIAESCAFgYISWU38fr//XhGZF2Pxjohc4PF4zJfonUZy/1QAm/bu3Tvlqquu+le6tynW+/RWAAvjAquI/LvH4+l3X7ZFixaVHnjggQ+KyHQAb4hIhcfjeSPuG8sFp3tKnEcCJEACnQm0bTntUlvbS6pzkEAfCbzWYrecOeJLL77Xx/VcRgIkQAIkQAIkQAIkQAL9JuB2V3xLRX/Sb0M0ULAEBNjUUB/+UsECYOAkQAIkQAIk0AWBghNZA4FAGYDHABwaY7IdwByv19uhgXswGPycqpoM1jNj81pV1ePz+e5PZBkIBH4IYH7sZy+2trbOvPLKK3fE5/j9/qtExLzpVQzA2Fjo8/nuzMSN9Pv9s0UkaGyJyFUej2dxkm/HAngSwHEAVovITI/Hs8/MiYm/SwB4Afzd4XBMqa6u/kMm/KINEiABEsgHAs2by+rl4xLv+RASYxhoAoKrS8Zv+9VAb8v9SIAESIAESIAESIAESCCRwKxZsxz7Wt5/CpAJJEMCfSZgwRVaEW7s83ouJAESIAESIIE8JFBwIqs5w2Aw+HVV/RmAYQlnukNVXxQRk6U6FsCRscxTM8UWkUU1NTXXxkvxxtcFAoFfALgm9v+ft2170ty5c/9p/n9dXd1k27ZNT9RRseemD+smo3H24i7d0VXf1lif1/82IqqIzI4LqIm2A4HAbbEsWvPjetu2vy8irQCM+GvEYSP+PuTxeC5Ljq0XPnIqCZAACeQVgZYtp0+A2ub3NQcJ9JXAkyUTtp3T18VcRwIkQAIkQAIkQAIkQAKZJFBZ5bxEgAczaZO2CouAAvc31ocvL6yoGS0JkAAJkAAJdE+gIEVWgyQQCFwE4I5YL9PuKO0TkdqampqfphIhuxNZA4HAXAAdskv7cCHneb1ek3HapxETYh9C19lYW4qKiirnzJljBGAOEiABEiABwPRiNRUIvkkYJNBXApZiZtHEbSv6up7rSIAESIAESIAESIAESCDTBFzTKx6G6qxM26W9giHQJionNzQ0vVIwETNQEiABEiABEuiBQMGKrIZLTIA0b2BdAeAkACNivExJ3dcBmL6p93i93r93xTFJZH3M6/VeEJ87FERW40ttbW3RmDFjvh7LaB0T88+IqkFVvcXn8+3iJ4UESIAESKCdgD4z7tA2W1/Q9ooGHCTQFwIPlkzYdllfFnINCZAACZAACZAACZAACWSLgMvl/BIsPGW6TmVrD9rNbwKqqG1sCJvWaRwkQAIkQAIkQAL8S1X/70AgEHgYQPwtQFPal5lP/cdKCyRAAiQwaARaNp12NUQWDZoD3DjXCdgQ64yS8c9szvVA6D8JkAAJkAAJkAAJkED+Eah0O28TwXX5FxkjGiACLw0rOWzssmXLIgO0H7chARIgARIggSFNgG+u9eN4Fi9efILD4QgDMNmhewFc7PV62QC+H0y5lARIgAQGm0DL5rKNAM4cbD+4f64S0J+VTHj2+lz1nn6TAAmQAAmQAAmQAAnkN4GZM8/+ZGvEYbJZj8/vSBld9gjI7FB9k6n+x0ECJEACJEACBU+AIms/roDf779BRH4MwAIQFpGpHo/HlBrmIAESIAESyEEC+54+9ULLsh7JQdfp8hAgoMBfS9oiZ8iZz789BNyhCyRAAiRAAiRAAiRAAiSQkoBrevnVUFbv4fXoGwGFNjTWr6/q22quIgESIAESIIH8IkCRtY/nGQwG/01VHwdwHIAPLcty1dTUmOwnDhIgARIggRwl0LK57F4A83LUfbo92AQU15ZM3Hb7YLvB/UmABEiABEiABEiABEigJwKu6c4wFOU9zeNzEkhJwNYJodD6LaRDAiRAAiRAAoVOgCJrP25AIBAw5SR/KSI/83g8LJPRD5ZcSgIkQAKDTUCfGXdoq60vATh0sH3h/rlIQDeXTHh2Yi56Tp9JgARIgARIgARIgAQKj4DbXeFW0frCi5wRZ4jAzaH68HczZItmSIAESIAESCBnCVBkzdmjo+MkQAIkQAKZJNCyucxksJpMVg4S6D0B1eqSic8u7f1CriABEiABEiABEiABEiCBwSFQWeVcLsCMwdmdu+Y2AflDqL7plNyOgd6TAAmQAAmQQP8JUGTtP0NaIAES+P/s3Xl8XHW5x/HnOZOkBSnNpCwuuCCICm5N24CyZMImhcxMilavC+KCiLuCeMWNXhdcABdUFL0ouHBV1GZm0laWkgmg0rRJAUFAVkFZLGSmC2nW89zXpItpm2SyTc6Zcz7z373zO7/n+b5/J/fSPDkzCCAQAIH+tQtWmNmpAYhChJkXWF1V13nizJelIgIIIIAAAggggAACkxdIJmMnuiKFr8LihcCEBVzRU1akWq+b8IVcgAACCCCAQIAEGLIG6DCJggACCCAwOYG+NfNfK6q3T+5qrgq7gJmcPuvIzuVhdyA/AggggAACCCCAQPkJxJP1vxLRt5df53TsvYBdnkm1fdj7PugAAQQQQAAB7wQYsnpnT2UEEEAAAZ8I9K6pXaYqF/qkHdooIwEVWV5Z13l6GbVMqwgggAACCCCAAAII7BRIJBqONrVbIUFgEgKPiTvnFZlMpnsS13IJAggggAACgRBgyBqIYyQEAggggMBUBPraawtPsfJ9MlNBDOm1KnZiZd361SGNT2wEEEAAAQQQQACBAAjEE7H/FZX3BSAKEWZYQE3elk5nfz3DZSmHAAIIIICAbwQYsvrmKGgEAQQQQMALgZ7bXneq4zgrvKhNzTIXUP151aKOM8s8Be0jgAACCCCAAAIIhFzgtKaGBY657SLqhJyC+BMW0GsyqdZ3TPgyLkAAAQQQQCAgAgxZA3KQxEAAAQQQmJxAX3vtj0Xk/ZO7mqtCLaDOkVWL1rWH2oDwCCCAAAIIIIAAAoEQaGyKfU9NPhKIMISYSYEtNui8oqXlpn/NZFFqIYAAAggg4BcBhqx+OQn6QAABBBCYcQFbt2C/ftfuEZH9Zrw4Bctd4AdVdZ38EqrcT5H+EUAAAQQQQAABBIYEksljD3clUvgDwudAgsBEBNTsQ+l02w8ncg1rEUAAAQQQCIoAQ9agnCQ5EEAAAQQmLNDXXlt4grXwJCsvBMYvYLLZIlo3a2HHveO/iJUIIIAAAggggAACCPhbIJFs+KaJne/vLunOdwIqqzLN2VN91xcNIYAAAgggMAMCDFlnAJkSCCCAAAL+FOhfu2CFmfGPQX8ej2+7UrGvVdat/6xvG6QxBBBAAAEEEEAAAQQmIRCPH3ewOE7haVY+6WcSfmG+xHXk1SuWZ+8KswHZEUAAAQTCKcCQNZznTmoEEEAg9AJ9a+a/VlRvDz0EABMSUJUn+vsHF+39hjv4zqEJybEYAQQQQAABBBBAoBwE4omGL4naF8qhV3r0k4B+LpNqvchPHdELAggggAACMyHAkHUmlKmBAAIIIOA7gd41tctU5ULfNUZDvhYwla/OWtT5eV83SXMIIIAAAggggAACCExSoLHx+BdoZLBTRA+Y5BZcFk6B2zKp7OvDGZ3UCCCAAAJhFmDIGubTJzsCCCAQYoG+9trCU6yvDTEB0ScooCr5QYksmL1o7UMTvJTlCCCAAAIIIIAAAgiUjUCiqeEiM7ugbBqmUV8IuGLHrUi13eKLZmgCAQQQQACBGRJgyDpD0JRBAAEEEPCPQM/a+Ysd05X+6YhOykJA9VtVizrOK4teaRIBBBBAAAEEEEAAgUkKJBKxQ02lU0TmTHILLguhgIpenE61fjqE0YmMAAIIIBBiAYasIT58oiOAAAJhFehrn/9dEf1YWPOTexICKr2VEavV2vV/m8TVXIIAAggggAACCCCAQFkJxBOxb4vKJ8qqaZr1WuC+TCr7Cq+boD4CCCCAAAIzKcCQdSa1qYUAAggg4AuBvvbae0Xk5b5ohibKRMB+WFW3/kNl0ixtIoAAAggggAACCCAwJYFk8rhXu+IUnmatmNJGXBwqATVtTKdbV4QqNGERQAABBEItwJA11MdPeAQQQCB8Av1rF55k5l4fvuQknpJARBZWLejsmNIeXIwAAggggAACCCCAQBkJxJOxH4nIB8qoZVr1WsD0h5l0K3+c6vU5UB8BBBBAYMYEGLLOGDWFEEAAAQT8INC3dsGlYnauH3qhh7IRuKqqrvM9ZdMtjSKAAAIIIIAAAgggMA0CjU3H1qlF1kzDVmwRFgGVfwz07vXyVatW9YYlMjkRQAABBMItwJA13OdPegQQQCB0An3ttXeLyOGhC07gSQuoo8dWLuy4ddIbcCECCCCAAAIIIIAAAmUqkEjWX22i7yrT9mnbAwE1903p9M1/8KA0JRFAAAEEEJhxAYasM05OQQQQQAABrwT619QebyqrvapP3fITMJHfzKrr/K/y65yOEUAAAQQQQAABBBCYukA83lAvjmWnvhM7hEbA5MpMOntWaPISFAEEEEAg1AIMWUN9/IRHAAEEwiXQu6b2m6pyfrhSk3YqAqrOyZWL1t0wlT24FgEEEEAAAQQQQACBchaINzX8VsyWlnMGep9RgScH+ra+fNWqNZtmtCrFEEAAAQQQ8ECAIasH6JREAAEEEPBGoK+99k4RebU31alabgImkp5V15kst77pFwEEEEAAAQQQQACB6RRIJGKnmMqq6dyTvYItoCZvS6ezvw52StIhgAACCCAgwpCVuwABBBBAIBQC/e3zjzPRtlCEJeS0CDimSyqO7Giels3YBAEEEEAAAQQQQACBMhaIJ2MtInJaGUeg9ZkUUPllpjl7xkyWpBYCCCCAAAJeCDBk9UKdmggggAACMy7Q3z7/IhO9YMYLU7BcBW6uquusL9fm6RsBBBBAAAEEEEAAgekUiDc1vEXMfjOde7JXoAVy4sphmUz26UCnJBwCCCCAQOgFGLKG/hYAAAEEEAiHQF97baeIzA9HWlJOWUDtfVWL1v90yvuwAQIIIIAAAggggAACARGIN8XaxWRRQOIQo8QCavLudDp7dYnLsD0CCCCAAAKeCjBk9ZSf4ggggAACMyHQv3bh0WburTNRixqBELirctEhr1O9djAQaQiBAAIIIIAAAggggMA0CMSb6j8qppdNw1ZsEQYB1Wszza1vCUNUMiKAAAIIhFeAIWt4z57kCCCAQGgEetsXfFnFPh+awASdkoCKnl9Z13HJlDbhYgQQQAABBBBAAAEEAibQ1BSrHjS5XUReHLBoxCmJgHXbYOSwlpab/lWS7dkUAQQQQAABHwgwZPXBIdACAggggEBpBfraa9eKyMLSVmH3IAioyOMVFfY6rV2/IQh5yIAAAggggAACCCCAwHQKJJpiXzYT/oB1OlEDvJeqfiDd3PrjAEckGgIIIIBAyAUYsob8BiA+AgggEHSBvttqjxJH/hL0nOSbHgEV+1pl3frPTs9u7IIAAggggAACCCCAQLAETl1yzGERt6LwNOtewUpGmlIImFi6JdWWLMXe7IkAAggggIAfBBiy+uEU6AEBBBBAoGQCvWtql6nKhSUrwMZBEuipVOd1umjdfUEKRRYEEEAAAQQQQAABBKZTIJ6ov0JUz57OPdkrsAKDbkXFYSt+f+NDgU1IMAQQQACBUAswZA318RMeAQQQCL5A/9raW8zkmOAnJeGUBVSuqFrUec6U92EDBBBAAAEEEEAAAQQCLNC4JHaMunJLgCMSbToF1D6WaW773nRuyV4IIIAAAgj4RYAhq19Ogj4QQAABBKZdwDrnH94/oHdP+8ZsGEiBAXGP3rvu9j8HMhyhEEAAAQQQQAABBBCYRoF4MrZcRJqmcUu2CqqASirTnOVeCer5kgsBBBAIuQBD1pDfAMRHAAEEgizQt27Bx8S17wY5I9mmR0BVrq1c1PmW6dmNXRBAAAEEEEAAAQQQCLZAItFwuqn9PtgpSTc9ArqpwnFeunz56memZz92QQABBBBAwD8CDFn9cxZ0ggACCCAwzQL97bVpE4lP87ZsF0AB1yQ++8jOlgBGIxICCCCAAAIIIIAAAiURSCQb/mRibyjJ5mwaKAETWdqSyv4uUKEIgwACCCCAgIgwZOU2QAABBBAIpICtW/C8AdceNJG9AhmQUNMoYO1VdeuPnMYN2QoBBBBAAAEEEEAAgcALxJMNHxKxHwQ+KAGnQcAuz6TaPjwNG7EFAggggAACvhJgyOqr46AZBBBAAIHpEhhYO/8M1/Tn07Uf+wRXQEU/VVnXcWlwE5IMAQQQQAABBBBAAIHpF4jHY/uJI3eJyIHTvzs7Bkzgnkwqe3jAMhEHAQQQQAABnmTlHkAAAQQQCKZA39oFV4vZu4KZjlTTJaAimyok8iqtW/vYdO3JPggggAACCCCAAAIIhEWgMRH7nqp8JCx5yTkFAVden8lkb5vCDlyKAAIIIICA7wR4ktV3R0JDCCCAAAJTFbCHY7MHnt70oJk8f6p7cX3ABUyvrDqy46yApyQeAggggAACCCCAAAIlETgtWX+sI3pzSTZn04AJ2OcyqbaLAhaKOAgggAACIRdgyBryG4D4CCCAQBAFBjpqG91ByQQxG5mmV0BdfWPlUR3XT++u7IYAAggggAACCCCAQHgEEsnYDSZyYngSk3QyAiZyY0sqe9JkruUaBBBAAAEE/CrAkNWvJ0NfCCCAAAKTFuhvr/2OiXx80htwYTgE1P5UtWj9MeEIS0oEEEAAAQQQQAABBEojkEjUn22qV5Rmd3YNkMCgI+7BqdTNfFVLgA6VKAgggEDYBRiyhv0OID8CCCAQQIG+9gV3idgRAYxGpGkUcEU/Mbuu47vTuCVbIYAAAggggAACCCAQOoGmplj1oMldIvKC0IUn8IQETPTMllTrzyd0EYsRQAABBBDwsQBDVh8fDq0hgAACCExcoH/twqPN3FsnfiVXhEvAuvod51XPWdjxRLhykxYBBBBAAAEEEEAAgekXiCcbviVin5z+ndkxYAJXZVLZ9wQsE3EQQAABBEIswJA1xIdPdAQQQCCIAr1rapepyoVBzEamaRRQ/VHVoo4PTuOObIUAAggggAACCCCAQGgF4vHYUeLIX0ILQPDxCvxjwfzsS5ctE3e8F7AOAQQQQAABPwswZPXz6dAbAggggMCEBfrX1t5iJnzP5oTlwnWBOnp85cKO1nClJi0CCCCAAAIIIIAAAqUTiCdjq0TklNJVYOcgCJjqiS3NrauDkIUMCCCAAAIIMGTlHkAAAQQQCIyAdc4/vH9A7w5MIIKUSqCtqq4zVqrN2RcBBBBAAAEEEEAAgTAKNCbr36OiPw1jdjJPSOCrmVT28xO6gsUIIIAAAgj4VIAhq08PhrYQQAABBCYu0LduwcfEte9O/EquCJWAykeqFnX+IFSZCYsAAggggAACCCCAQIkFTj755OfM2qvvLhF5SYlLsX0ZC5jYn1tSbUeXcQRaRwABBBBAYKcAQ1ZuBgQQQACBwAj0ttf+TkXeFJhABCmFQL7S0cN1YccTpdicPRFAAAEEEEAAAQQQCLNAoqn+UjM9N8wGZC8uoKavSKdb7yu+khUIIIAAAgj4W4Ahq7/Ph+4QQAABBMYpYCZO39raf6nIc8d5CcvCKGDy06ojO98XxuhkRgABBBBAAAEEEECg1AKNS2LHqCu3lLoO+5e3gJqdnU63/aS8U9A9AggggAACIgxZuQsQQAABBAIh0L92YczMbQ1EGEKUTMBxtLFiYceKkhVgYwQQQAABBBBAAAEEQi4QT8RuEZVjQs5A/DEEVOzn6VTbmSAhgAACCCBQ7gIMWcv9BOkfAQQQQGBIoH9t7efM5CtwIDC6gN5eVdcxHyEEEEAAAQQQQAABBBAonUBjouFcVbu0dBXYuewFzB7KpNsOKfscBEAAAQQQCL0AQ9bQ3wIAIIAAAsEQ6G+vXWkii4ORhhSlEFDRL1bWdXy5FHuzJwIIIIAAAggggAACCGwTOO20Y17qVFT8TURmYYLAaAKO6FGpVOsahBBAAAEEEChnAYas5Xx69I4AAgggMCRgdx9R1f/srA0isi8kCIwmYDL4qll1d9yNEAIIIIAAAggggAACCJRWIJ6M/VpE3lraKuxezgKq8ql0c5Ynnsv5EOkdAQQQQIDvZOUeQAABBBAof4H+dQtONteuK/8kJCiVgKo0Vy7qXFKq/dkXAQQQQAABBBBAAAEE/iPQmIy9VUUKg1ZeCIwm0JxJZfk3GvcHAggggEBZC/Aka1kfH80jgAACCBQEetvnX6SiF6CBwGgCjtq7Khat/wVCCCCAAAIIIIAAAgggUHqBxYsXz6qY1fM3MXtp6atRoUwFns6ksvuXae+0jQACCCCAwJAAQ1ZuBAQQQACBshfoa69tE5Hjyj4IAUojoPJoZdXA4fraO58tTQF2RQABBBBAAAEEEEAAgd0FEk31l5rpucggMKqAq7FMprXw73leCCCAAAIIlKUAQ9ayPDaaRgABBBDYIfD4ugV77zdom0QlggoCIwmoyncqF3V+Eh0EEEAAAQQQQAABBBCYOYHGJbFj1JVbZq4ilcpNQFX+J92cXVZufdMvAggggAACOwQYsnIvIIAAAgiUtcDA2oWnuuauKOsQNF9SAY3IcZULOvnlTkmV2RwBBBBAAAEEEEAAgT0F4onYLaJyDDYIjCigdlOmue0EdBBAAAEEEChXAYas5Xpy9I0AAgggMCTQ2157sYp8Cg4ERhaw9qq69UeigwACCCCAAAIIIIAAAjMv0JhoOFfVLp35ylQsDwHre/yfW/bp6OjoL49+6RIBBBBAAIFdBRiyckcggAACCJS1QF977VoRWVjWIWi+ZAIm9uVZdeu/WLICbIwAAggggAACCCCAAAKjCiQSsUNN5X6IEBhNwBU9ZUWq9TqEEEAAAQQQKEcBhqzleGr0jAACCCAwJGD3Hj2nf9PWTXAgMJqAint0Zd3tf0YIAQQQQAABBBBAAAEEvBGIJ2IrRWWxN9WpWgYC38iksp8pgz5pEQEEEEAAgT0EGLJyUyCAAAIIlK1Az9r5Ccc0VbYBaLzUAuur6jprS12E/RFAAAEEEEAAAQQQQGB0gXhT/UfF9DKMEBhRQGVtpjlbhw4CCCCAAALlKMCQtRxPjZ4RQAABBIYE+tprvy0in4ADgZEEVOxrlXXrP4sOAggggAACCCCAAAIIeCfARwZ7Z18uldX6902n/7S5XPqlTwQQQAABBHYIMGTlXkAAAQQQKFuBvvbaThGZX7YBaLykAoNisb3q1reVtAibI4AAAggggAACCCCAQFEBPjK4KFGoF6hpMp1uTYcagfAIIIAAAmUpwJC1LI+NphFAAAEE7OHY7P4Nm7YigcCIAip/rVrU+Rp0EEAAAQQQQAABBBBAwHsBPjLY+zPwdwf67Uyq9Vx/90h3CCCAAAII7CnAkJW7AgEEEECgLAV61tS+0VH5Y1k2T9MlFzCRS2bVdZ5f8kIUQAABBBBAAAEEEEAAgaICfGRwUaKwL1iTSWWPCjsC+RFAAAEEyk+AIWv5nRkdI4AAAgiISH/7gi+Z2BfAQGAkARU7sbJu/Wp0EEAAAQQQQAABBBBAwB8CfGSwP87Br13Mrtq/4tprrx30a3/0hQACCCCAwMi/g8QFAQQQQACBMhToX1t7k5k0lGHrtFx6gXur6jpfWfoyVEAAAQQQQAABBBBAAIHxCvCRweOVCuc6V+y4Fam2W8KZntQIIIAAAuUqwJOs5Xpy9I0AAgiEXKCvvbZPRCpDzkD8kQW+U1XX+UlwEEAAAQQQQAABBBBAwD8CfGSwf87Cp518JpPKfsOnvdEWAggggAACIwowZOXGQAABBBAoO4He2+Yfro7eXXaN0/CMCLgii2fXdfJ9vTOiTREEEEAAAQQQQAABBMYvwEcGj98qbCtNLN2SakuGLTd5EUAAAQTKW4Aha3mfH90jgAACoRToXzf/XHP10lCGJ/SYAiby0Ky6zkNgQgABBBBAAAEEEEAAAf8J8JHB/jsTH3X0dCaV3d9H/dAKAggggAACRQUYshYlYgECCCCAgN8E+ttr/2AiS/zWF/34QMDkiqojO8/xQSe0gAACCCCAAAIIIIAAArsJLFlywmED7uB9wCAwksCgM/Dylctv/Ts6CCCAAAIIlIsAQ9ZyOSn6RAABBBDYKdDXXvtvEeEvXLkn9hAwtTfPWrT+99AggAACCCCAAAIIIICAPwXiiVhWVOr92R1deSqg8p5Mc/YqT3ugOAIIIIAAAhMQYMg6ASyWIoAAAgh4L2CtsYr+52zq974TOvCbhEWkRwAAIABJREFUgKpsqBisPFSPWrPJb73RDwIIIIAAAggggAACCGwTaEzEPq8qX8YDgd0FTPQnLanWs5FBAAEEEECgXAQYspbLSdEnAggggMCQQM+a2kZHJQMHAnsK2DVVdevfgQwCCCCAAAIIIIAAAgj4VyAejx0ljvzFvx3SmYcCd2dS2Vd5WJ/SCCCAAAIITEiAIeuEuFiMAAIIIOC1QF977fdF5MNe90F9/wk4Iu+pqOvko6X8dzR0hAACCCCAAAIIIIDALgLxZOxOEXk1LAjsLjDQt9fcVatW8elE3BoIIIAAAmUhwJC1LI6JJhFAAAEEdgj0tdf+XURehggCuwio9A4MDhy691F3/hMZBBBAAAEEEEAAAQQQ8LdAPNnwLRH7pL+7pDsvBNRkcTqd/aMXtamJAAIIIIDARAUYsk5UjPUIIIAAAp4K9LXXmqcNUNyXAirSUlnXGfdlczSFAAIIIIAAAggggAACuwg0JhtOVbEVsCCwh4DplzPp1i8igwACCCCAQDkIMGQth1OiRwQQQACBIQFb/7qX9fc7hSdZeSGwm4B+vKqu4zJYEEAAAQQQQAABBBBAwP8CixcvnlVRtfVBEXmB/7ulwxkWWJ1JZU+c4ZqUQwABBBBAYFICDFknxcZFCCCAAAJeCGy977yvRTa2vl1EXuRFfWr6V6AyIofrgs57/NshnSGAAAIIIIAAAggggMBwgXhT7CoxORMVBHYT2JpJZfdGBQEEEEAAgXIQYMhaDqdEjwgggAACQwK5XO4qETlTbKDL6Xvk/sott2yJbPrjHB14+hUisi9MoRW4uaqusz606QmOAAIIIIAAAggggEAZCsSb6s8Q05+XYeu0XGIBNbc2nb55fYnLsD0CCCCAAAJTFmDIOmVCNkAAAQQQmCmBXC63TkQWjFRP3S0PRXr+9s/IphsHK7bcfIBY/xEz1Rd1vBVQsS9U1q3/irddUB0BBBBAAAEEEEAAAQQmIvDG0499XtVgpPCRwXtN5DrWBl9Azc5Op9t+EvykJEQAAQQQKHcBhqzlfoL0jwACCIREYOPGjYe6rnuXiMwaZ2RX+5+8K9K97umKTddVVvTcc7CJHTTOa1lWTgIReX3Vgs7byqllekUAAQQQQAABBBBAAAGReDKWFpE4FgjsJnBFJpU9BxUEEEAAAQT8LsCQ1e8nRH8IIIAAAkMCuVyuSUSWT4nD+p52+h5+oHLLrc9GNt1Urf1PvlxU9pnSnlzstcAjVXWdB3vdBPURQAABBBBAAAEEEEBg4gKNiYZzVe3SiV/JFYEWUFmbac7WBToj4RBAAAEEAiHAkDUQx0gIBBBAIPgCuVzu8yLy5elOqoObHoz03P3Pis03upHudc+TwS2F73flVSYCZnbNrCPXv6NM2qVNBBBAAAEEEEAAAQQQGCaQSDQcbWq3goLAbgKDmVS2AhUEEEAAAQT8LsCQ1e8nRH8IIIAAAkMC+Xz+12b21lJzqEq/9j1xt9O9pqtic+vsip67X2Jmzy91XfafrIB+uKqu4/LJXs11CCCAAAIIIIAAAggg4KmAxpOxx0XkuZ52QXHfCZijr2tZ3nqH7xqjIQQQQAABBIYJMGTldkAAAQQQKAuBXC5X+D7WIzxp1u39t9P/0IOVW27ujmy5bZ72PXqYiOztSS8U3UWgssKO0Nr1f4MFAQQQQAABBBBAAAEEylMgnog1i0qyPLun61IJuOa+b0X65p+Wan/2RQABBBBAYDoEGLJOhyJ7IIAAAgiUVCCfzx9sZg+VtMgEN9fBTfdHtt75eMWWVtGtd77AGeg6dIJbsHyqAir3VC3qPHyq23A9AggggAACCCCAAAIIeCfQmKi/QFUv8q4DKvtRQEV+kE5lP+LH3ugJAQQQQACBHQIMWbkXEEAAAQR8L5DP599sZtf6uVFV65G+x++JPLsmV7HlL/tEeu5+sVjvgX7uuex7M72y6siOs8o+BwEQQAABBBBAAAEEEAixQCJR32CqN4WYgOgjC/wlk8q+ARwEEEAAAQT8LMCQ1c+nQ28IIIAAAkMC+Xz+K2b2ubLjsL7HnZ6/P1L57J96ne71+zu99xeedp1ddjl82rDj6DsqFnZc49P2aAsBBBBAAAEEEEAAAQTGIRCLxSrmzJV/i0h0HMtZEh6B3kwqy7+fw3PeJEUAAQTKUoAha1keG00jgAAC4RLI5XLNIsH4jh4d3HhPZOvtTzlbbquK9Pz1eU7/EweH6zSnL21lhR2gtes3TN+O7IQAAggggAACCCCAAAJeCMSTsVUicooXtanpYwFXX5XJtN7t4w5pDQEEEEAg5AIMWUN+AxAfAQQQKAeBXC73gIgcUg69TrxHe1b7/3VPZPOazZW9t+8b6bnrRTawaf+J7xOyK1Q6qxZ1LghZauIigAACCCCAAAIIIBBIgcZEbJmqXBjIcISatICJntmSav35pDfgQgQQQAABBEoswJC1xMBsjwACCCAwNYGurq4Xqeo/prZLmV1tfY9Gev7+qLO13Sq6b9/P6bn3ELHBqjJLUdJ2zeTiWUd2frqkRdgcAQQQQAABBBBAAAEEZkSgsem4k9Wc62akGEXKRsBUvtvSnP1E2TRMowgggAACoRNgyBq6IycwAgggUF4CuVxuiYj8oby6LkG37uY7K7o7upxn1+/tbL3zuZH+R19Ugipls6Wqc3LlonU3lE3DNIoAAggggAACCCCAAAKjCixevHhWRVV3l4juDRMCOwRU5JZ0KnscIggggAACCPhVgCGrX0+GvhBAAAEEhgRyudyXReTzcOwhsNHpf+Ju59n2wUjPHftW9Nz9Qul/uiYsTlV1nfw3TFgOm5wIIIAAAggggAACoRCIJ2M3iUhDKMIScrwCz2ZS2X3Gu5h1CCCAAAIIzLQAv6CcaXHqIYAAAghMSKCrq2ulqi6e0EUhXawy8KD2/P2Riq2dezvdt8+L9Nz7UnG3VgSQ489VdZ1HBzAXkRBAAAEEEEAAAQQQCK1AoqnhIjO7ILQABB9ZwJVXZjLZe+FBAAEEEEDAjwIMWf14KvSEAAIIILBTIJfLPSYiB0EyOQF1u9dFtt652dnaua/TfcdzI70PvGByO/nnKr6P1T9nQScIIIAAAggggAACCEyXQCIRO8VUVk3XfuwTFAF9RybVek1Q0pADAQQQQCBYAgxZg3WepEEAAQQCJdDd3f2C3t7efwYqlPdhunTgqTsi3XdEKrrX1zhb//pCHXhirvdtjb8DM10y68iO5vFfwUoEEEAAAQQQQAABBBDwu8DSpa/fq6dv1mYRifi9V/qbOQEVvTidav30zFWkEgIIIIAAAuMXYMg6fitWIoAAAgjMsEAul0uISGqGy4aunJp7r/Y/8q+K7sLHDHce4PTed7AO5B2/QlRWugfr/Nsf8Wt/9IUAAggggAACCCCAAAKTE4gnY7eKCF8NMjm+gF5lKzOpttMCGo5YCCCAAAJlLsCQtcwPkPYRQACBIAvkcrllInJhkDP6NZu63X9xeu7fGuleW+303Pm8SM/9zxPr80O791fVdR7mh0boAQEEEEAAAQQQQAABBKZXIJFs+KaJnT+9u7JbmQs8kkllDy7zDLSPAAIIIBBQAYasAT1YYiGAAAJBEOjq6sqoamMQspR7BlX9t/U/fU+k528W6V57YEXPXQdp7z/meJDrqqq6zvd4UJeSCCCAAAIIIIAAAgggUGKBRKLhNFNrKXEZti8zgd6tVftcf/31z5ZZ27SLAAIIIBACAYasIThkIiKAAALlKpDL5e4XkUPLtf/g921/jfQ9vkG3rq+KdK87KNJz70t0YENpYzv2saqF679X2iLsjgACCCCAAAIIIIAAAl4ILF0a26enTwrfy8oLgf8IuFaXybSthQQBBBBAAAG/CTBk9duJ0A8CCCCAwE6BXC5ncJSXgLp9a7T/oS2RZzvmON2dL4n0PnCAulumLcSgq8fvdVRH67RtyEYIIIAAAggggAACCCDgK4F4MlYYpi30VVM0462AynsyzdmrvG2C6ggggAACCOwpwJCVuwIBBBBAwJcCGzduPNR13cKTrLzKW+AJx93ygNNzX7/z7Np5ka23H+r0PvgcEXcyqfKVjr5MF3Y8PZmLuQYBBBBAAAEEEEAAAQT8L9DYVH+pmp7r/07pcKYEVPTidKr10zNVjzoIIIAAAgiMV4Ah63ilWIcAAgggMKMCXV1di1V15YwWpdiMCJjZPc7gM09Gtt7pVHSvfZ5uveswp//xorVV9IbKuo6Tiy5kAQIIIIAAAggggAACCJStwGmJ4xKOOqmyDUDjJRCwlZlU22kl2JgtEUAAAQQQmJIAQ9Yp8XExAggggECpBHK53EdF5LJS7c++/hFQ1QEx9w7pfWRjZOvtsyPd614S6bnv+TqY27VJk29XHdnJX7T75+joBAEEEEAAAQQQQACBaRdYvHjxvhVVWzdO+8ZsWM4Cj2RS2YPLOQC9I4AAAggEU4AhazDPlVQIIIBA2QvkcrnCgLUwaOUVToEN6vY8oH0PdFc8u26u073+5Trw1Kdn1173o3BykBoBBBBAAAEEEEAAgfAIxJOxThGZH57EJC0m0Lu1ap/rr7/+2WLreB8BBBBAAIGZFGDIOpPa1EIAAQQQGLdAPp9faWaLx30BCwMvoKo11dXVuz3eGvjYBEQAAQQQQAABBBBAIHQC8UTs26LyidAFJ/DoAq7VZTJtayFCAAEEEEDATwIMWf10GvSCAAIIILBTIJfL3S8ih0KCwA6BaDTKf7dwOyCAAAIIIIAAAgggEAKBRFPsnWbyixBEJeJ4BVTek2nOXjXe5axDAAEEEEBgJgT4ZeVMKFMDAQQQQGDCArlcziZ8ERcEWeDOaDT62iAHJBsCCCCAAAIIIIAAAghsE0gkjn2NaeQOPBDYIaCiF6dTrZ9GBAEEEEAAAT8JMGT102nQCwIIIIDAkMDGjRsPdV238CQrLwR2CHw/Go3yHb3cDwgggAACCCCAAAIIhEQgnoy5IsLvLkNy3sVj2spMqu204utYgQACCCCAwMwJ8B8qM2dNJQQQQACBcQp0dXUtVtWV41zOshAIuK77lnnz5l0bgqhERAABBBBAAAEEEEAAARFpTMbWq8jrwEBgu8AjmVT2YDQQQAABBBDwkwBDVj+dBr0ggAACCAwJ5HK5whOLl8GBwA4Bx3FeNnfu3AcQQQABBBBAAAEEEEAAgXAIxJtiV4nJmeFIS8rxCPRurdrn+uuvf3Y8a1mDAAIIIIDATAgwZJ0JZWoggAACCExIIJfLFQasfDTshNSCvTgajfLfLME+YtIhgAACCCCAAAIIILCLQDxZ/0kR/RYsCOwUcK0uk2lbiwgCCCCAAAJ+EeAXln45CfpAAAEEENgpkM/nV5rZYkgQKAiY2b01NTWvRAMBBBBAAAEEEEAAAQTCIxBfcvzx4rqrw5OYpMUETOS/WlLZ3xRbx/sIIIAAAgjMlABD1pmSpg4CCCCAwLgFcrnc/SJy6LgvYGGgBVT1iurq6nMCHZJwCCCAAAIIIIAAAgggsItAPB7bTxzZAAsCOwRU9b/Tza3fRAQBBBBAAAG/CDBk9ctJ0AcCCCCAwE6BXC5ncCAw7B/S51RXV1+BCAIIIIAAAggggAACCIRLIJ6M/VNEXhCu1KQdXcAuz6TaPowQAggggAACfhFgyOqXk6APBBBAAIEhgY0bNx7qum7hSVZeCAwJuK77+nnz5t0GBwIIIIAAAggggAACCIRLIJ6sXyGip4YrNWnHEFiRSWUbEUIAAQQQQMAvAgxZ/XIS9IEAAgggMCTQ1dW1WFVXwoHADoEtW7bs/cIXvnArIggggAACCCCAAAIIIBAugcamhovU7IJwpSbtGAJ3ZVLZVyOEAAIIIICAXwQYsvrlJOgDAQQQQGBIIJfLfVRELoMDge0CD0ajUb6fl9sBAQQQQAABBBBAAIEQCjQmY29VkV+HMDqRRxTQTZlU61xwEEAAAQQQ8IsAQ1a/nAR9IIAAAgjsGLIWBqyFQSsvBAoC10aj0bdAgQACCCCAAAIIIIAAAuETiMcbjhDH7gpfchKPJuAODNSsWHFrDiEEEEAAAQT8IMCQ1Q+nQA8IIIAAAjsF8vn8SjNbDAkCBQEz+3xNTc1X0UAAAQQQQAABBBBAAIHwCSxdujTS07dhIHzJSTyaQERlfnNz9naEEEAAAQQQ8IMAQ1Y/nAI9IIAAAgjsFOjq6rpLVY+ABIHtQ9Z4TU1NCxoIIIAAAggggAACCCAQToHGZP19KnpYONOTeg8BR5syy1tTyCCAAAIIIOAHAYasfjgFekAAAQQQ2CmQy+UKH/tTDQkCBQFVfWl1dfXDaCCAAAIIIIAAAggggEA4BeJNsWYxSYYzPan3FNCPZ1Ktha8Z4oUAAggggIDnAgxZPT8CGkAAAQQQ2CFgZs/J5/NbEEFgu0BvNBqdjQYCCCCAAAIIIIAAAgiEVyCejH1NRD4TXgGSDxdQtW+lm9vOQwUBBBBAAAE/CDBk9cMp0AMCCCCAwJDAhg0bXl5RUXEvHAhsF7g9Go3ORwMBBBBAAAEEEEAAAQTCK9CYbHiXil0dXgGS7ybw+0wq+2ZUEEAAAQQQ8IMAQ1Y/nAI9IIAAAggMCeTz+ePNbDUcCBQEzOzXNTU1b0MDAQQQQAABBBBAAAEEwivQ2HRsnVpkTXgFSL6bwLpMKrsIFQQQQAABBPwgwJDVD6dADwgggAACQwK5XO4MEfk5HAgUBBzHuXDu3LlfQgMBBBBAAAEEEEAAAQTCK5BIHD3HtHJTeAVIvouAyYZMOnsAKggggAACCPhBgCGrH06BHhBAAAEEhgS6urouUNWL4ECgIKCqb62urv4tGggggAACCCCAAAIIIBBugUQy9piJHBRuBdLvFHA3PyeT6ehGBAEEEEAAAa8FGLJ6fQLURwABBBDYKZDL5b4vIh+GBIGCgJm9tqam5k40EEAAAQQQQAABBBBAINwC8abY9WJyUrgVSL9DwHXcw1csv/keRBBAAAEEEPBagCGr1ydAfQQQQACB4UPW5SLSBAkCBYHq6uoqVe1HAwEEEEAAAQQQQAABBMItEE/Wf1dEPxZuBdLvEDB13tjSfNP1iCCAAAIIIOC1AENWr0+A+ggggAACw4esa0VkISQIiMiD0Wj0UCQQQAABBBBAAAEEEEAAgUSi/oOmejkSCBQETOy9Lam2n6GBAAIIIICA1wIMWb0+AeojgAACCAwfsj4uIs+DBAERaYlGo3EkEEAAAQQQQAABBBBAAIHGplhMTVqRQGBoyGryhZZ09itoIIAAAggg4LUAQ1avT4D6CCCAAAJDAmbm5PP5QTgQ2H4/XFJTU3M+GggggAACCCCAAAIIIIDA4tNjB1UMymNIIDAkoPrDTHPrh9BAAAEEEEDAawGGrF6fAPURQAABBIYEurq6XqSq/4ADge0C74tGoz9FAwEEEEAAAQQQQAABBBAoCMSTsa0iMhsNBEws3ZJqSyKBAAIIIICA1wIMWb0+AeojgAACCAwJPPPMM693HOfPcCBQEHBd9+h58+ZxP3A7IIAAAggggAACCCCAwJBAPBm7S0SOgAMBE+loSWUXIoEAAggggIDXAgxZvT4B6iOAAAIIDAnk8/k3m9m1cCBQEFDVmurq6hwaCCCAAAIIIIAAAggggEBBIN4UaxYTnl7kdhAVeSKdyj4fCgQQQAABBLwWYMjq9QlQHwEEEEBgSCCXy31CRL4NBwIi8lQ0Gn0uEggggAACCCCAAAIIIIDADoHGROwSVTkPEQQKAgvmZyPLlomLBgIIIIAAAl4KMGT1Up/aCCCAAAI7Bbq6ui5W1U9BgoCIZKPRaAMSCCCAAAIIIIAAAggggMAOgUSi/oOmejkiCBQEHHFflErd/BgaCCCAAAIIeCnAkNVLfWojgAACCOwUyOfz15jZ2yBBQER+GY1Gz0ACAQQQQAABBBBAAAEEEBg2ZD3JVK9HBIFtQ1Y9KpVqXYMGAggggAACXgowZPVSn9oIIIAAAjsFurq6blbVYyFBwMy+XlNTcwESCCCAAAIIIIAAAggggMAOgXj8uIPFcR5CBIGCgJq+KZ1u/QMaCCCAAAIIeCnAkNVLfWojgAACCOwUyOVyD4rISyFBwHGcD8+dO5ePAeNWQAABBBBAAAEEEEAAgV0E4snYgIhEYEFAVT6abs5+HwkEEEAAAQS8FGDI6qU+tRFAAAEEdgrk8/keM5sFCQIikoxGo2kkEEAAAQQQQAABBBBAAIHhAo3J+vtU9DBUEBCRr2dSWT4BiVsBAQQQQMBTAYasnvJTHAEEEECgIGBmc/L5/CY0ECgIDAwMLNh///070UAAAQQQQAABBBBAAAEEhgvEk/UrRPRUVBAQ0V9kUq3vQgIBBBBAAAEvBRiyeqlPbQQQQACBIYGtW7e+uKen5xE4ECgIVFRUHDBnzpwNaCCAAAIIIIAAAggggAACwwXiyfrviujHUEFARFZnUtkTkUAAAQQQQMBLAYasXupTGwEEEEBgSCCXy80XEZ5c5H4oCPRGo9HZUCCAAAIIIIAAAggggAACuwskmmLnmcklyCAgIvdmUtlXIoEAAggggICXAgxZvdSnNgIIIIDAkEA+nz/BzG6EAwEReTAajR6KBAIIIIAAAggggAACCCCwu0C8qf5tYnoNMgiIyOZMKrsvEggggAACCHgpwJDVS31qI4AAAgjsGLIuNbPfwoGAiGSj0WgDEggggAACCCCAAAIIIIDA7gKNTbGYmrQig0BBYPNG2SubzfaggQACCCCAgFcCDFm9kqcuAggggMBOgXw+/wEz+xEkCIjIL6PR6BlIIIAAAggggAACCCCAAAK7CyxZcsJhA+7gfcggUBBQizw3nV79FBoIIIAAAgh4JcCQ1St56iKAAAIIDB+yXmBmF0GCgJl9vaam5gIkEEAAAQQQQAABBBBAAIHdBRKJo+eYVm5CBoGCwKATefnK5av/jgYCCCCAAAJeCTBk9UqeuggggAACw4esF5vZpyBBwHGcD8+dO/dyJBBAAAEEEEAAAQQQQACBkQTiyVhhyDoHHQQkYnWZP7StRQIBBBBAAAGvBBiyeiVPXQQQQACB4UPWK83svZAgICLJaDSaRgIBBBBAAAEEEEAAAQQQGEmgMVl/n4oehg4CanZyOt12AxIIIIAAAgh4JcCQ1St56iKAAAII7BTI5XLLRaQJEgQGBgYW7L///p1IIIAAAggggAACCCCAAAIjCcSTsVYRiaGDgIksbUllf4cEAggggAACXgkwZPVKnroIIIAAAsOHrG0ichwkCFRUVBwwZ86cDUgggAACCCCAAAIIIIAAAiMOWRMN14ja29BBQFTOyjRnr0QCAQQQQAABrwQYsnolT10EEEAAgeFD1r+KyKsgCb3AQDQarQy9AgAIIIAAAggggAACCCAwqkBjInaJqpwHEQJmel5LuvVbSCCAAAIIIOCVAENWr+SpiwACCCAwfMj6LxF5PiShF3g6Go3uH3oFABBAAAEEEEAAAQQQQGBUgURT7DwzuQQiBETsS5lU24VIIIAAAggg4JUAQ1av5KmLAAIIILBTIJ/PbzWz2ZCEXuCBaDT6stArAIAAAggggAACCCCAAAKjCsSb6t8mptdAhICIXZZJtX0cCQQQQAABBLwSYMjqlTx1EUAAAQSGBMxs73w+/ywcCIjIumg0uggJBBBAAAEEEEAAAQQQQGA0gcamWExNWhFCQFSuzjRn340EAggggAACXgkwZPVKnroIIIAAAkMC3d3dB/X29j4GBwKqemN1dfVJSCCAAAIIIIAAAggggAACowk0NcVeN2iyHiEERKQ5k8ouQQIBBBBAAAGvBBiyeiVPXQQQQACBIYEtW7a8pr+//w44EFDV31VXVy9FAgEEEEAAAQQQQAABBBAYTSAeP+5gcZyHEEJARFozqezxSCCAAAIIIOCVAENWr+SpiwACCCAwJJDL5WKFfxjBgYCq/m91dfX7kUAAAQQQQAABBBBAAAEERhN449LX11T1zXoGIQREZH0mla1FAgEEEEAAAa8EGLJ6JU9dBBBAAIEdQ9bTReT3cCCgqpdUV1efjwQCCCCAAAIIIIAAAgggMJrA0qVLIz19GwYQQkDMHsqk2w5BAgEEEEAAAa8EGLJ6JU9dBBBAAIEhgXw+f5aZ/QQOBETkC9Fo9CtIIIAAAggggAACCCCAAAJjCcSTsU0iMgel0As8k0ll9wu9AgAIIIAAAp4JMGT1jJ7CCCCAAALbh6yfNrNvoIGAmX20pqbm+0gggAACCCCAAAIIIIAAAmMJJJKxx0zkIJRCLzCQSWUrQ68AAAIIIICAZwIMWT2jpzACCCCAwPYh61fM7HNoIGBmZ9TU1PwSCQQQQAABBBBAAAEEEEBgLIF4MnaXiByBEgKzqzbMuvbau/uQQAABBBBAwAsBhqxeqFMTAQQQQGCnQC6Xu1REzoUEATOL19TUtCCBAAIIIIAAAggggAACCBQZst4qIkejhIBa/77p9J82I4EAAggggIAXAgxZvVCnJgIIIIDAToF8Pn+5mX0QEgTM7NiamprCL0t4IYAAAggggAACCCCAAAKjCsST9StE9FSIEBjoGzxg1apbNiCBAAIIIICAFwIMWb1QpyYCCCCAwE6BXC73MxF5NyQImNmra2pqCh/7xQsBBBBAAAEEEEAAAQQQGFUgnmi4RtTeBhECjrgvSqVufgwJBBBAAAEEvBBgyOqFOjURQAABBHYK5PP5X5vZWyFBwHXdF86bN++fSCCAAAIIIIAAAggggAACYwnEmxouFz4RiZtERNTkZel09gEwEEAAAQQQ8EKAIasX6tREAAEEENgp0NXVlVbVOCQI9Pf3zznggAO2IIEAAggggAACCCCAAAIIjDlkTca+JiKfQQkB15FXr1ie5RORuBUQQAABBDwRYMjqCTtFEUAAAQR2CORyuRtE5ES7HXLSAAAgAElEQVREQi/gRqPRSOgVAEAAAQQQQAABBBBAAIGiAomm+i+Y6ZeKLmRB4AUiqgubm1s7Ah+UgAgggAACvhRgyOrLY6EpBBBAIDwCuVzuVhE5OjyJSTqKQHc0Gn0OOggggAACCCCAAAIIIIBAMYHGZOwzKlJ4mpVXyAXU9Jh0uvVPIWcgPgIIIICARwIMWT2CpywCCCCAwDaBXC5X+IvTWjxCL9AVjUbnhV4BAAQQQAABBBBAAAEEECgqkGiKnWcmlxRdyILAC5jqiS3NrasDH5SACCCAAAK+FGDI6stjoSkEEEAgPAL5fP5vZvbK8CQm6UgCZvZ4TU3NC9BBAAEEEEAAAQQQQAABBIoJxJMNHxOx7xZbx/vBFzDR01pSrSuDn5SECCCAAAJ+FGDI6sdToScEEEAgRAK5XO5hEXlJiCITdWSBh6LR6CHgIIAAAggggAACCCCAAALFBBJN9R8008uLreP94Auo6ZvS6dY/BD8pCRFAAAEE/CjAkNWPp0JPCCCAQIgE8vn8k2Z2YIgiE3Vkgbuj0eirwEEAAQQQQAABBBBAAAEEignEk7GzROQnxdbxfggE1N6eaW77vxAkJSICCCCAgA8FGLL68FBoCQEEEAiTQC6X2ygi+4YpM1n3FFDVjurq6oXYIIAAAggggAACCCCAAALFBBKJ2JmmclWxdbwffAETe29Lqu1nwU9KQgQQQAABPwowZPXjqdATAgggECKBfD7fZ2aVIYpM1JEF/hSNRo8BBwEEEEAAAQQQQAABBBAoJhBPNrxdxH5VbB3vB19AzT6UTrf9MPhJSYgAAggg4EcBhqx+PBV6QgABBEIisG7duspDDjmkLyRxiTm2wOpoNHoiSAgggAACCCCAAAIIIIBAMYFEon6pqf622DreD4GAyiczzdnvhCApERFAAAEEfCjAkNWHh0JLCCCAQFgEnnnmmX0dxyl8XDAvBFZEo9FGGBBAAAEEEEAAAQQQQACBYgLxpliTmCwvto73gy9gIhe0pLJfD35SEiKAAAII+FGAIasfT4WeEEAAgZAIPPXUUwdWVVU9GZK4xBxb4PfRaPTNICGAAAIIIIAAAggggAACxQQSiYbTTK2l2DreD76AmfxPSzq7LPhJSYgAAggg4EcBhqx+PBV6QgABBEIikMvlXiIiD4ckLjHHFvhVNBp9J0gIIIAAAggggAACCCCAQDGBxqbjT1Zzryu2jveDL8CQNfhnTEIEEEDAzwIMWf18OvSGAAIIBFzg6aeffmUkEvlbwGMSb3wCV0aj0bPGt5RVCCCAAAIIIIAAAgggEGaBRKK+wVRvCrMB2bcJMGTlTkAAAQQQ8FKAIauX+tRGAAEEQi6Qz+drzawj5AzEH/qHsf2gpqbmI2AggAACCCCAAAIIIIAAAsUEGptiMTVpLbaO94MvwJA1+GdMQgQQQMDPAgxZ/Xw69IYAAggEXKCrq+toVb014DGJNz6BS6PR6KfGt5RVCCCAAAIIIIAAAgggEGYBhqxhPv1dszNk5V5AAAEEEPBSgCGrl/rURgABBEIukMvljhORtpAzEH/bk6xframp+TwYCCCAAAIIIIAAAggggEAxAYasxYTC8z5D1vCcNUkRQAABPwowZPXjqdATAgggEBIBnmQNyUGPI6brul+eN2/eF8exlCUIIIAAAggggAACCCAQcgGGrCG/AYbFZ8jKvYAAAggg4KUAQ1Yv9amNAAIIhFxg48aNR7mu+5eQMxB/25OsX6upqfksGAgggAACCCCAAAIIIIBAMQGGrMWEwvM+Q9bwnDVJEUAAAT8KMGT146nQEwIIIBASgY0bNy5yXbc9JHGJOYaAmV1cU1PzaZAQQAABBBBAAAEEEEAAgWICDFmLCYXnfYas4TlrkiKAAAJ+FGDI6sdToScEEEAgJAL5fL7WzDpCEpeYYwt8OxqNngsSAggggAACCCCAAAIIIFBMgCFrMaHwvM+QNTxnTVIEEEDAjwIMWf14KvSEAAIIhEQgl8u9VkRuD0lcYo4t8L1oNPoxkBBAAAEEEEAAAQQQQACBYgIMWYsJhed9hqzhOWuSIoAAAn4UYMjqx1OhJwQQQCAkAl1dXa9S1b+GJC4xxxAwsx/W1NR8CCQEEEAAAQQQQAABBBBAoJgAQ9ZiQuF5nyFreM6apAgggIAfBRiy+vFU6AkBBBAIicDTTz/9ykgk8reQxCXm2EPWn9TU1JwNEgIIIIAAAggggAACCCBQTIAhazGh8LzPkDU8Z01SBBBAwI8CDFn9eCr0hAACCIREYNOmTYcNDg7eF5K4xBxb4GfRaPS9ICGAAAIIIIAAAggggAACxQQYshYTCs/7DFnDc9YkRQABBPwowJDVj6dCTwgggEBIBPL5/CFm9kBI4hJzbIFfRKPRd4GEAAIIIIAAAggggAACCBQTYMhaTCg87zNkDc9ZkxQBBBDwowBDVj+eCj0hgAACIRHI5XIvEZGHQxKXmGMIqOr/VVdXvx0kBBBAAAEEEEAAAQQQQKCYQCJR32CqNxVbx/vBF2DIGvwzJiECCCDgZwGGrH4+HXpDAAEEAi7wzDPPvNBxnEcDHpN44xO4NhqNvmV8S1mFAAIIIIAAAggggAACYRZobDr+ZDX3ujAbkH2bAENW7gQEEEAAAS8FGLJ6qU9tBBBAIOQCGzZseH5FRcW/Qs5A/G0Cy6PR6OlgIIAAAggggAACCCCAAALFBBKJhtNMraXYOt4Pg4BemEm1fikMScmIAAIIIOA/AYas/jsTOkIAAQRCI/DUU08dWFVV9WRoAhN0LIFMNBpNQIQAAggggAACCCCAAAIIFBOIN8WaxGR5sXW8H3wBVf3vdHPrN4OflIQIIIAAAn4UYMjqx1OhJwQQQCAkAo8//vh+e+2114aQxCXmGAKquqq6uvpUkBBAAAEEEEAAAQQQQACBYgKJRP1SU/1tsXW8HwYB/Xgm1XpZGJKSEQEEEEDAfwIMWf13JnSEAAIIhEYgn89HzawrNIEJOqqAqt5QXV19MkQIIIAAAggggAACCCCAQDGBxkTsHaryy2LreD8UAudkUtkrQpGUkAgggAACvhNgyOq7I6EhBBBAIDwCzzzzzL6O42wMT2KSjiHQGo1Gj0cIAQQQQAABBBBAAAEEECgmEG+KvVtMflZsHe8HX0BN3p1OZ68OflISIoAAAgj4UYAhqx9PhZ4QQACBkAg8+eSTz5k1a9aWkMQl5hgCqrqmurr6KJAQQAABBBBAAAEEEEAAgWICjYn696vqj4ut4/3gC7gmb1uRzv46+ElJiAACCCDgRwGGrH48FXpCAAEEQiLw8MMPz66urt4akrjEHFvg7mg0+iqQEEAAAQQQQAABBBBAAIFiAvFkw4dE7AfF1vF+CARUlmSas80hSEpEBBBAAAEfCjBk9eGh0BICCCAQFoF169ZVHnLIIX1hyUvOMQUejUajL8YIAQQQQAABBBBAAAEEECgm0JiIfVxVvlNsHe8HX0BNFqfT2T8GPykJEUAAAQT8KMCQ1Y+nQk8IIIBASASWLVvmfPzjHx8MSVxiji3QFY1G54GEAAIIIIAAAggggAACCBQTiCdjnxKRi4ut4/3gC6jZ8el0W2vwk5IQAQQQQMCPAgxZ/Xgq9IQAAgiESCCfz281s9khikzUkQX6otHoLHAQQAABBBBAAAEEEEAAgWICiab6C8z0omLreD/4AubYG1qWt/0l+ElJiAACCCDgRwGGrH48FXpCAAEEQiSQz+efNLMDQxSZqKMIVFdXz1JVPj6aOwQBBBBAAAEEEEAAAQTGFIgnG74oYv8DEwJqbm06ffN6JBBAAAEEEPBCgCGrF+rURAABBBDYKZDP5+8zs8MgQcBxnHlz587tQgIBBBBAAAEEEEAAAQQQGEsgnowVPiq48JHBvEIu4EjkiFRq9d9CzkB8BBBAAAGPBEI3ZE0kTjjQdDArIq8oYl74jsB/ilqHus7VZvvcmMlkuj06pymVjcfje2tky0dM3Dea6Y9bUtnfiohNaVMunpJA45KG16prN4rIfts3GjSxpS2ptuWT3TiRqG8w1ZUisvNjV13RU1akWq+b7J5ch8BMCOTz+XYzWzQTtajhbwEze3FNTc2j/u6S7hBAAAEEEEAAAQQQQMBrgUSy4ccm9n6v+6C+9wJuRcUhK35/40Ped0IHCCCAAAJhFGDIOv5Tf9LUObOl+aYbym1A2ZiIvUNVrhaRiIjk1eSkdDq7bvzRWTndAiMMWUVUrx3onX3GqlWreidaLxaLVczZV34kKu8bfi1D1olKst4LgXw+f4OZnehFbWr6S6CiouKIOXPm8BfI/joWukEAAQQQQAABBBBAwHcC8aaG34rZUt81RkMzLmCDzkEtLTf9a8YLUxABBBBAAAERYcgqUvh/wltGuBsqRORFIlL5n/esWxx9a2Z5tqWc7p5EU/0HzfTy7T0PmuobW5pbV5dThqD1OuKQVexxcfWETCZ770TzNjYe9zKNOIUzfeHwaxmyTlSS9V4I5PP535nZm7yoTU1/CQwODh613377rfFXV3SDAAIIIIAAAggggAACfhOIJ+uvE9GT/dYX/cy8QIUT2W/58tXPzHxlKiKAAAIIIMCQVcYaQp199oLKx5+ak1SR74nIc4duGJM7zHVOK6e/kFp8euygigH5P1F5valdPdi79ydXrVq1iR8A7wRGHrIO9fOZTCr7jYl2Fm+KvU9M/nf36xiyTlSS9V4I5PP5K83svV7Upqa/BFT1xOrqav4IyF/HQjcIIIAAAggggAACCPhOIJ6M3SYiR/quMRqacYHefav2uf4X1z8744UpiAACCCCAAE+yyphD1h13SDweO0ocWSUi1YX/nYksbUllf8cdhMBkBUYdsqp1DlS6p6y69pYN49178eLF+1bM6l4upsfvfg1D1vEqss5LgY0bN37Ldd1PetkDtX0j0BSNRlO+6YZGEEAAAQQQQAABBBBAwJcC8WTsHhF5hS+bo6kZFdi8USqz2ezAjBalGAIIIIAAAtsFQv9xweMZQi1dGtunp89+P+xjSL6RSWU/w12EwGQFdhuy3i0ie4vIwSIyqCaN6XT2j+PdO5GobzDVlSIyW0QKH4/SveNjg8dzf4+3DusQKJXAM888s8xxnAtLtT/7lo+Amb2zpqbmV+XTMZ0igAACCCCAAAIIIICAFwLxROwJ0e2fOudFA9T0i0BPJpXdyy/N0AcCCCCAQPgEGLKKnrIi1XpdsaNPJGM/NJFzCutU5EfpVPaDxa7hfQRGE9h1yGqFAentIvrZofUmV27eJOeM86/wNJ6s/76IfmjbtfZjUS18l/Aphf+RISv3YDkI5HK5T4jIt8uhV3osrYCqnlNdXX1FaauwOwIIIIAAAggggAACCJS7QDwZK/yBOcO1cj/Iqff/VCaV3fYVb7wQQAABBBDwQIAh6ziGrLFYrGLfuXalib6rcEYjDVl3ezLxaXP0xJblrXeMdqanJRve6Ihtf1rRVvZunfWW668f+fsDEomj55hWnSFi7xKxV4to4anHQRF5WEQzg47zo5XLV9+/7ZOM93ztWkvuVYvE0unVTw1fOXyIvGMwd9ppx0S1ouIDKnaGiL5cRCIi9m8xyYpFvpHJ3LR+tJrD947FYrPnVOtpYvZhETtyW//WLaJ/FdGfq/X9Ip3+0+Zi9//OfcT9kJkuUJG526/5l6ldp4PyowULGjqWLVvmFttrqqbF9i/2/m73y13i6EfEda8R0eeL2OPi6gmZTPbeovs0nvgiJ9J/g4keJiJ5NTvdVD4loqcWrh3HkFUblzS8Rl33bBFNisgLCteZyEYRu9sx/Z7ZnHQmkyn842XEVynvnaam2EsGRM9Ws6Xbn/Qt3IPdYnq/OHal2z/4yxUrbs0Vcyq8v2zZMqezs/UEc/R8MTt6+H1oIt/eslFSs/aftXdVf+8fxWSRiBT9Of7PfeSeKaLzRaSyYKdqHSLO5ZvztiKbzfaM1F8iccKBpoPZ7R9vNPRzWVt77IZtPco5ZnrC9nt8UMTuM9FfONb/g+E/K9v3OEvE3r7jZ3RnfdVvL3htbOV4fh7G41fKNblc7j0i8tNS1mDvshH4VDQavbRsuqVRBBBAAAEEEEAAAQQQmHGBpUuXVvX0beid8cIU9J2Aiv09nWor/M6SFwIIIIAAAp4IMGQdx5D11FNjz41U2moRPbxwSmry7nQ6e/XwEyvRkFUbm44/Sc0t1Brrr7IKQ5grxN33/JGGYRMdsoroh9XsIVP5hYjsN8qd2S+in8ikWn841qC1cUnsGHXtVyJDT1eO9nrSVN/Z0ty6erQFpzbFXhcx+bmIvLrIT0qmwqk6a/ny6/89yrppMZ3qT+tu98u9NljxRq0YvES2DRMLr89kUtlvFKsTb4q9T0z+d2id2h9kUD8gjl09niHrkiUnHzDo9n3LRP5r2wB9tJc9ao6+o2V59taRVgwfsk7XvROPx/cWZ/MXReTcwuBy1M6GhsHygZZU9rdj3YeFrANuX8EpPobpX9XsPFO9bPvgc6whqzYmY28RkSuGDftH2vqvriNvX7E8e9fub+42ZH3MVN4lJp9TkRPH6PE+15E3r1ievXuc9X8/0LfXe1etWrWp2L3k5fu5XO50Efm9lz1Q2x8Cruv+z7x585b5oxu6QAABBBBAAAEEEEAAAT8KLFnyhgMG3KpdHh7wY5/0NAMCJmsz6WzdDFSiBAIIIIAAAiMKMGQtMmQ9++wFlY//e87FavLxgmDhL6TcwcqTWlpufHS4aCmGrPElsUZx7Tfbn1wtzJCGnuBT1XYTe82wp1qHWjGV7z7/gM3n//jHHf3De5v4kFXWDNu7sFch64CIRUX0gP/sbd1q+qbRvj90z/6lX8TWqzh3mNhR2wdZQwO0wtN3JvrWkT66OZE4br6ptmx7ynPoVejpQRH9i6j74t2eai28nxno2+udIw2Wpst0qv/3ZPcha+EpRlcH3qCi125/Yvjm2VWViWuvvbEwRBzxtXjx4n0rZnUvF9PjC082m9jSvaoqb+rp60+L6HGFi0Z7knXx6bGDKgclYyKv27750NOSKnrztvOw4/7z9PLQ/+ZxNWtMp28uPL28y2vXIevU752hXFVbf7nbQLTw1HbW1J5Vs7odT41ua8S6xdG3ZpZnW0aCGmW/Yfe17LPjCd7C06sitvf2n7nRhqwab6r/iJgWPt52+3B66MnsNSL6iIgd+5+nbof6e1Rc59RMprXw3bs7X7sNWQv+gyJatf0p9X+KSOEJ2AoRKfyBwrBBs7WrOVeYut8b9lT7jvWF7+U9aPjQXNW+tSmv/z3Oj5+e6q09qevz+fwJZnbjpC7mokAJmNkVNTU1Qx/NzwsBBBBAAAEEEEAAAQQQGEmgsfG4l2nE+Ts6CIjKDZnm7MlIIIAAAggg4JUAQ9ZRhqyLFy+eVVGxdb6ofF1U6rcd0OjDnOkesi5eeuz+Ff3OH8W0dltp+WXEkY82N2fzO26WwkeVulJ5oaoUvs+wMOwZGrS1pNqWD7+hJjFkLVzer6qft8F9vj/s6VhNJOpjpvLLnQNP1WsHemefsWrVql0+pmWPwajJL8Xkk5lM9un/9H/S8037r9zx/aEi1i6unjZ8zbaPCLZfiWnhSbcCxM2O2DtTqZsf27FPYc2++8oHTO2i/wyk93wSdDpNp/oDO9KQtX9WnzvszHvU7NR0uq11tFqJRGyhqdwgItU7hv+OY73DPoJ2xCHrkOlcuUpE3rp97/tc1XesaG7tHPY06J5nPcp3xe42ZJ3qvaONTQ1fVbMLtvf2tImeuXB+/R+Hf+xtMnnC4a4M/kZEXjW0Tu2mgd69l4wwWN99v0Ez+Y4NDnx1+McMJxKxQ03kMlFZPMx7xCHrboP6QVP9pg7u85XhT5Hv0Z/IbzZvlHcP/+jg3Yas23/M5deOVZ6XTt/w+PCfc9HKb5rI+3d74nhQRX4yODDw2V2z7PFzNe6Pn57qfT3Z6/P5/EIzWzvZ67kuUAKpaDTaFKhEhEEAAQQQQAABBBBAAIFpFdj++xD+DTmtquW5mYr8Lp3K7vhUuPIMQdcIIIAAAmUtEPoh6wRO76+OOOekUjf9eaRrpnvImkgcf5ype52IzBazhwYrIsev/MNN/9i9duFJ2yeemvNjEXn30HsjDD0nPmS1bnGdt2cyremRPoI1kYj9l6n831A5sb9XRNzYH/5wyxM7ehthiDfqk6V7PFGpclamOVsYvA69tv91YuFjhF8oIpsd0ZNSqdY1I5yBxpMNF4jYV7c5yNq+ylmnXHftdV071k6n6QTumxGXjjRkLXxPbjwZ+28R+frQRaMMNbdvqIlkwzdM7PxtcfXidKr1vxOJEw4oNmQdPpwtfI+ruLI4k8neNlKjiUT9UlMtnHVktPtw1yHr1O6dxl2/Y3ZQzd6WTrcVnu7d4xWPx44SR1YVhsyj3RvxeOwV4gx91PfQU9CjPe1deG+EJ173GLLG47H9xLEVIjr0UTRj7bfbHxrsMTQfYch61fMO3Hz27k+iF+qcfPLJz5m1V+9vd3wM9DYMu/x5B275xEjrC99lO2hSeDL0kG23kixtSWV/N9X7tlTXb9y48WWu6/JXyKUCLqN9VXVNdXV14ZMOeCGAAAIIIIAAAggggAACIwo0Nh1/strQ78x4hV3A5MpMOntW2BnIjwACCCDgnQBD1vHZ95jZZY5UfKswCBvpkukesu46GLUxPzo2kWg4zdS2f1TqnmsnMWQddXhTyL7b4HOPQdRuQ7yxvtdyiHLX7xXd9cnYXVzHGDYX9tn+va2FwdK8kQaC02k6vttm9FXDcw0fVO86FLRRn0DcbRiZV5OT0unsut0HdyN9XPD2YXNhMF943T7Qt9fZo31n56mnH//iyMDgTaL60tEGmf/P3p2Ax1lVjx8/ZyZt2drOhPWHiAICiuBSFWWRTNgLmaQFq0iBdpKiKIqKgID6ty74kx8qgj8QhCQtivoTLZ2ZQKFQMmXfkb0tqwUqBTrvtKV0y7zn/7xpUqbTLJNkJpnl+z6Pjw/NXc753HcK7Zl7b1aRdUjvzomTj/iYz/W1dhVOl3X45Yx5cxLeUbhbPVOmHD0+82jkngqJ9fWhaaadu3Z7Peo7c+At3iGRrd7duoaayZuPdDZ50lzfiW1td73Ry0pvUQgXkUvj0cSF3W2z1qqvLxB0dqmfVPMNM726q//mNe9p7lAoVDVuvDWb6Bnez83kx22xxC+G+t4Wqv/q1at36ejo4D6dQgGX1rhLg8Hgh0orZKJFAAEEEEAAAQQQQACB4RQITwpNFxPv7w54KlzAuyIpNnfh9yucgfQRQAABBEZQgCKriFcgebeXNci+3/AdNTs1FlvoHdG6xZPvImtDQ+3nXTFvnrGdxxT3sbO0v/dn4EVW/U482n5lb+P2VxwKN9SeI2JXdPZXm7M6pVMzj0nNHjersLXIu5+0u5idVeRLq8n3J0wI/T7z6Nj+8u/+eT5Nc52zt3a9vS9bHY+ctbO3e7zM4mGmcS5F1oHEnst4WxZZh/buDCS2rXd3bjl3dqHR2/kZjy78Vk+7s7vn7edzrOGGmv8V0W92vtpdu4f7Gi/rCxC3rl875svz589f4/XPsu33ywi5fI4z/TLXRUWuiUUT3xiI73C2NbMxqVTKu4OWB4ENwWBwDAwIIIAAAggggAACCCCAQG8C9ZNqLjLTXyKEgIj+JB5t/xkSCCCAAAIIjJRAxRdZe9rpt0Whov6Y3V3d+BsVOWXTr9syNauLxe5+IrNdvousPRy5mxaRB83kDz7x3xmLLXirr+JOZmy5FGeGUCjb4t7Pweyg66fYlH2nppfa06J2nV80/qlPhZbmWnDNp+lQP7B9vS9b7Jbs4a7R7EJs5g7OXIqiA4k9l/Hy9e4MJC6vbX9F1uyfq9o3Y3MX/qGvefpal1x2zmaP3dux0F47iqxbaqVSqbVm5n2xhafCBXw+347jx4/ffNR7hXOQPgIIIIAAAggggAACCGQJ1NWHfq8q3peoeSpeoO8v+1c8DwAIIIAAAgUXoMgqevwt0fY+73HYqjjXw+7MfBdZvZU/6aQv/teGtP8GFTk6+00wkZWqtkBd32yzHe6Mx+Pv9fa2DGeRtee7Iwf0Hm+1o8+7K9M/5r3L1XRa592gWzz2nog+ZCbNlu649ZZb7nX6mi1fpgPKqIfGfb0vE6d8ceeqjb7bxHSCiPRwl2fos6bi7XIOeEcNu+lRx7S13bnUmyYcrv34pjtIZVfvn/v7EkE4HN5O9d2jRd2TTbRGRPbY2vj9BHo8frgh9AcTOWtTqwHtZO0zPu++4WVvjT1MXf2yqNV23S86qnf7LefOpUCcPVZf69LDHaoDfQ222KVNkXVLvlQq9aaZdb63PJUtUFVV9fGxY8c+V9kKZI8AAggggAACCCCAAAK9CYQbQv8QkZMRQkBNpsdiidlIIIAAAgggMFICFFlzKLJ6i1NfX1NrqreKiLfTarm4elQ83v5s98IVosjqjT1z5kzfY48tDIvPfi4iB/X0ongFVzG5XG3sZT0VW0usyLpOzXdcLHbX3Vm5at3kmi9oWv9bVA7vpRC4UcSuq/KN+enNN8/3dvr2+OTDdKgf2P7el3BD6Aci8qvOeUyaV6+SsxKJRIdXxaxvqL3UxM73fpR9ZG3WuL0WMT2DRx9vbxLVy1RkfK75DFORVesmHXmMmuv9R/JuucaWXeAtwiLra5Z2j2pru/uFTb+nHLWraTohIh+VHu5/zc47l89xZp9SOi7YizuVSi02s/1yX29alquAqh4dCAS8L4vwIIAAAggggAACCCCAAAJbCYQbQveLyCHQICAqk+NzE3ORQAABBBBAYKQEKLLmWGTNuht0q+JVf0WzvgsmtsVdjb29DN4Ox1HrfSFR3zEm5u1u3WvLtnb3KL97ypw59/wn89dzKc7k68jXrXayqkRN5NWBvCO8RbsAACAASURBVOCmcv0tNyee6dVh4sRxvtHrDvGZHS9qx4ro/llF18WuT77U1xjdYw/WdCD59NS2v/cl8+eZu1VPOCG0m3+Ut1NVD/DqUmpyTCyWeLR7jlyKrN4O0Tff2uFXZvqdDLenRSQmKo+aWdpn9rrIqGVm7k7iM+8/Vj/izTEMRVYNN9R+Q8R+JyLdu1b/LSY3m8p9IrbeL/4VZvqSz5feNm1yvYgctSn/LXeydu4I3uC/S0QO7C327LUZwE7WdSI2x1TfzvVdUJO1PnGvjkbvfs3rQ5F1S7lUKvWwmX0uV0/ala+AmZ1WXV19Y/lmSGYIIIAAAggggAACCCAwFIFwQ+gVEfnwUMagb3kIqNmRsdjC9vLIhiwQQAABBEpRgCJrjkXW/nbF9Vc0y345tix85lZk3aogVHfkB3xV6XPN9NvvF6T096tX2rldux47uwxnkdU7flZ8q//mnVzrzT0cx3aceOLhQfX7Z4jqD9/flVlY06F+2Pt7X7LvXRWVGfG5ieas+1rnrE7p1EQisa47nlyKrOHJtTXiureK6HYi9p64vlPj8fZYT3f89vfee/Pmq0DfOVZ97f6m7nwR3VNE0mry/QkTQr/v6d7dAd/JmsMRMv0e4/x+0ba3Hdc5vxoUWbekSqVSt5t5X5rgQUDOCwaDv8EBAQQQQAABBBBAAAEEEOhJINxQs15ER6ODgJo7IRa7+wkkEEAAAQQQGCkBiqw5Fln73clad8S+6vd5xxt+cOBHf25ZENx0nG2iWtXv3zhmg/vB4HupP/7xsY29vCRaXx86x1S8nX/e80zH6PSR8266Z/MOu+EssnoBhBtC3jG33nG3Xt3u6nh04bd6KuDl8NLrcVOOC45Z39G5o3HjxtGpefPmre+tXzhc2yA+8wq8Wx3pnG/THGLvs0l/RVavc1ZB9S51q041X8fVYnpSp6zIlLZowruHZPOTU5E1Y32yjxvODnr4i6yhaaYyqzOOHu4+zoyvvyJr19HK15rYmbm+i30WWSdOHFM1Zt2fxGzKpvH6vn+2v3eEIuuWQo7jeMdDn9GfGz+vCIHfBIPB8yoiU5JEAAEEEEAAAQQQQACBAQlMnnzUjh1u+p0BdaJx2Qq4VVX73PLPO18u2wRJDAEEEECg6AUosuZYZN2i4NXD/YlZBZO0qR7XNre91zvl6hpCX1KRm7qKP1scF5x9zKma1sVi7bf09jZlFYa2ui92uIus9fWh402lreso2pf8KkfPnZsY0JHBXq7Zu2JF7Nx4dOHlvTn0tQb5Nh3qJzuXImtnzBt9t4npBBHxdqvOFJELRSSQeYRwZiz9FVknDrBQeNJJX/yvjrQvYaKdd2UW+rjgzAK9ilwTiya+0Zv1lCmhHdZtsH+KaNfux62LnvX17xdtezPLHP+ESaFP+U3uFJEde/qyRLih9hwRu6Kzj8lCN90x+ZZb7nUG8z5QZN1SLZlMXqqqFwzGkj5lJ3BjMBg8reyyIiEEEEAAAQQQQAABBBAYssAJDUcc5BffU0MeiAHKQqDK59/p5psXrCiLZEgCAQQQQKAkBSiy5lBknXhSaI9RaYmbyKc6V1ntro71202eN2/equ5Vz95V19cOwa3Gky13soZCoapx463ZRLt3dc36r11Xf6233az19TW1pnpr1w7ORWr+UCy2YHl3bMNdZA2HQ949nreI6MFdMcQ7Nmx7WqZX1qdF6+pDX/epHCi28aJY7L7V3T+vqw/9SFV+3vnP/RS1wuHQR8XXeV/p7tkFsnybDvXTnkuR1Zsj3BDydgR7O4O3eHp7v/orsm69u1N6fbe8u1uXvTX2MjXx7m7tfApfZK35noj+Nof11vCkmm+JqVd092+Kbusia13d0Xv6/Bvv6C4Sm8oVu++y+vyePksTJ04cVzV67Z+7j7ruqciadZyx9DWeF1Hn/bfLx10iastXpeSqzKOdKbJu+U47jvNdEen1SxRD/czRv6QEFgSDQe/ecR4EEEAAAQQQQAABBBBAYAuBuklHHqvm3g4LAp7A6pUyKvPKNFQQQAABBBAYbgGKrH0XWTUcrvms+OWart2E3vqk1eyrsdjCrl2o7y/ZlgUxe89Mv/bZCaG/dt8n2Xlk7ZMLvyiu/V5EDnq/59b3h255b6akVeQ6sY0XZBYgvarSiZNDH/e58lcRObBzPJPm1avkrJG6k7U7p/DkUJ249n+b7v3sjGueipwTiyVezHzJvftU/VVVvzQR70hXr1gW32a0nHrTTYl3vXbZRS3v52qjzorF7liWOY5XTFN/x7Uicnznr/dQCM+XaVcR+UYR/dCmqXxfi8XuunsgH95ci6z19aHPmsod3u7VjPFTanJMLJZ4NHvOHIqsEp4UahKT67v6ps3kdz7Z+NPud2vT0crtnxHVy0SlJnOOQhdZs74w4B2J/Defjfp+xnrrCZOP2tfnpn+qIt6xvV0F1s6V+E482n5llomGG2ovErFLMvO1dMclmTtQ6+tDHzGRK0VlYkb/d8ynR7fd3P5kxq9lF3fTItKq5v9R5hcbvPZd7+T/vl+0tSu3Gb3LuTfddJPXR0a6yOrd+zsuID80kylicm+Vf/TFN988/63uXL1dzBvSvmtUdG8zu2H33d79XXdxur++A/ksdLdduXLlKa7rer+X8SDwbDAY3PTvNB4EEEAAAQQQQAABBBBAIEMgPCk0XUxaQUHA+3J8PJrYGQkEEEAAAQRGUqDii6wi8oaIdBb0sh8T2U1Fxmf+el871yZNCn04vemo0X3e72NviaijYmoie2wuOm4x2dZFVq9itPVOPfHuZV2kIveZ6XhRO0JEPpAx1zKf2PHR6N1PZw4/3DtZu+buKX6vuPSKiN6zqY0d0mXVeeeqiC1Ts7rsC+u3KtiKZI/zRRHZ6/2Cm72npifHYonbstY0L6a53FPa34c61yKrV8waG7Abu+9h7Ry3j7tKcyqybr3T2BvVM31dxdZnvafeMcXe491zKz0dXV3fEPqDiZy1qVnf95T2Z9eZ7/jOO1m/kmXY+TnN+kx6n4cOEdm26/3p8TjpHnaoes29vku7+u/w/ufINoioV7j1/tdTkbVzd2r2Dt+u8TI/m4dK5+d9UxFYRf610S/heXMSr3fnNdJF1rpJtUepmfft3+5C9YXxaOLS7vjCDbVXiti3u/55nZrvuO4vE/TXt7/3v6efO44TEpH2wfSlT9kJJIPBoHdkNw8CCCCAAAIIIIAAAgggsIVA/aSai8z0l7AgICpPxucmNp06yIMAAggggMAICVBkzRHeRFb6TH60226rr+3t2F5vqPr6mmNM9S8islPvQ9vDJuLtELt6U/GqxyKreDsKH328vcnbUZhd7N1qbLXHrcNOaWu7+4Xsn41QkdULQ8Ph2nrx2TUisluf1H3E741TN+nIY9Tc2f2OI7bUfDq17ebEvT3Nlw/T/gqFubxSuRZZvbGy7gMWNZkeiyU8i62eXIqsXqeGhiM+6Ir+WUS9Qn0vjy0VlbPE5FsieoLXyEx+3BZL/CKzQz6LrN64kyaFAmlXfi8qvd7J6H0eReTrKlLr/X/nyyZ2w6qV2tTTMTGdY276puukPtbnaRP9tYr9puvz22OR1evfeQzwm2O/7qr8ot/Ppki8yjd6RuYu0U2/Vxy1q2k6ISIf7a2gmxlrLp/j3talp/tts8bzul4ajya8O387n76KrP31zeUzkN1m1apV+6fT6UWD6Uuf8hMIBALbqera8suMjBBAAAEEEEAAAQQQQGAoAvUNtX80Me80NJ5KFzCZF48lOv++igcBBBBAAIGREqDI2qe8vSUqz6j4/i+9ceNNmceL9tXNK56IL/0tMzmle4elVxRStce8o1l33/Xd25a9Pe4Adc3b9bpTb0XW7jm8I3V9VaO+KmJniNhBGbth3xC1h1zz/fEDu666q7fiby7FmXwXyjJ9wuHwdqqrTjSfnGWmn8koSnXGr65cM2FC7YLuY5V7s+19nK51cuUas3G3xOPx9/r7QA3FdKDFsZ5iGUiRdeKUL+5ctdF3m3dktYotcdOjjmlru9PbhbnVk2uR1eu4aZesnihmZ4vY57veq40i9oSo/lHSY//qWW5RbOvhGOZCvDteMfzxx9uP6npnjup6Z9IitthE/2QdHdd6n8f6STXfMOv8soJXZO3T5v0x9XwxO2xTvvaeiD5tIpe/u1KiOwR1/+7PpTdeld8NzZlzz396e596eY86dwWb2gJN+6+Kx+96ovPA7KxnoO9RLp/jzCky16WnImvnDt9R710nqieLyQMdVfLVzJ22Xe/SP0TEOxa7Zf3a0d+fP3/+Gm+O/vr29/nr6efJZHK8qqYG05c+5SdgZp+srq5+qvwyIyMEEEAAAQQQQAABBBAYikC4IXSXbPrCNQ8C18ejCQruvAcIIIAAAiMqUHFF1hHVZvKyEKirO2Jf9fsWiMgHRey59EY96tZbE2+WRXIVnkR9/ZFHmLreEbre8ciL1Pyh7LtWK5yooOknk8n3VLXr+OeCTsXgxS9wcjAYnFP8YRIhAggggAACCCCAAAIIDKdAuCHkfen8g8M5J3MVp4Cq/DQ2NzGzOKMjKgQQQACBShGgyFopK02eeRMITwo1icn1nQOaNK9eJWf1dERt3iZkoCELhEKhqlzWKNwQ+oGI/Kprwri4Y0/JZWf0kANkgE4Bx3Fe7tr9j0iFC6jqDwKBwP9UOAPpI4AAAggggAACCCCAQIbAlClTRq/b8PZ6UBDwBFT167G57X9EAwEEEEAAgZEUoMg6kvrMXXICncfD+qtuFpUaEUmJKxPj8cSDJZdIBQXsHW07avTaq8Vsdiy28I7eUt90T63vVhE5sKvNhfFo4tIKohrxVB3HuU9EDh3xQAigGASuDwaDHPtUDCtBDAgggAACCCCAAAIIFIlAQ8NRB7iSfrZIwiGMERZQ07pYrP2WEQ6D6RFAAAEEKlyAImuFvwCkPzCBuvqaM1X1DyLiN9X/bpvb/sOe7tsc2Ki0LpTAscceu/02226YZSJfEpGNZna5Tzp+EYvdtzpjTj1xcujjPrPZ3r23nb9u8qS5vhPb2u56o1CxMe7WAo7j/FNETsIGARFJBINB7lniVUAAAQQQQAABBBBAAIHNAifW19b71KKQIOAJqLkTYrG7n0ADAQQQQACBkRSgyDqS+sxdcgKhUGibcePk66a6j7g7XMhRskW/hBqeFGoUsytFdLuuaDd23rcqcp+Zjhe1I0TkA92ZmMhKn+lUvg05/GubTCavUtVvDv/MzFhsAmb2RnV19R7FFhfxIIAAAggggAACCCCAwMgJhBtqvieivx25CJi5mASqfBt2vfnm+98qppiIBQEEEECg8gQoslbempMxApUmoHWTQ4epK1eLyEH9JL/YJ77GaPSu+ysNqRjyXbly5Y9c1/15McRCDCMvEAgEtlPVtSMfCREggAACCCCAAAIIIIBAMQiEG2quEuGLucWwFiMdg6psjM1NjB7pOJgfAQQQQAABiqy8AwggUBECX/vaZ0Yte2vsYSJ2upoe9/7uVXtLVJ4R8V29OmW3JBKJdRUBUoRJplKpGWZ2XSFDe/nll2X58uWyceNGqa6ulr333lu22657k3MhZ2bsgQqY2Serq6ufGmg/2iOAAAIIIIAAAggggEB5CoQbam4X0WPLMzuyGqDAv+PRxIcH2IfmCCCAAAII5F2AImveSRkQAQQQQGAwAslksk5V44Ppm0ufBx54QN58880tmo4aNUoOPfTQzoIrT9EJnBwMBucUXVQEhAACCCCAAAIIIIAAAiMiEK6veUlU9x6RyZm0qARM7P626MLDiioogkEAAQQQqEgBiqwVuewkjQACCBSfwNtvv/3ZqqqqRwoRmbeD9cknn+xx6J133lkOP/zwQkzLmEMQUNUfBAKB/xnCEHRFAAEEEEAAAQQQQACB8hHQcEPILZ90yGRIAqo3xee2f3lIY9AZAQQQQACBPAhUTJH1/PPPf0NEds+DWUkMoapPlESgBIkAAkUhYGafLopAChTEnnvuKdtvv32vo59wwgkyZsyYAs3OsIMUuD4YDJ45yL50QwABBBBAAAEEEEAAgTISqKs7Yl/1+5aUUUqkMgQBU7mibW7iu0MYgq4IIIAAAgjkRYAia14YGQQBBBBAoJgF9tprL9lmm216DfGYY46RHXbYoZhTqMTYEsFgsLYSEydnBBBAAAEEEEAAAQQQ2FKgrqH2BBW7BRcEPAEzu6AttvAyNBBAAAEEEBhpgYopsp577rllvUtrpF8k5kcAAQTyIdDU1LTA7/cH8zFW5hivvvqqLFu2rMdht912Wzn++OPzPSXjDVHAzN6orq7eY4jD0B0BBBBAAAEEEEAAAQTKQKB+Uuj7ZvLrMkiFFPIioFPj0fa/5GUoBkEAAQQQQGAIAhVTZB2CEV0RQAABBIZJwHEc7+LUT+R7unfffVfuuusuSafTWw190EEHyUc+8pF8T8l4eRAIBALbqeraPAzFEAgggAACCCCAAAIIIFDCAuH60PWi0lTCKRB6HgVMpbZtbiKRxyEZCgEEEEAAgUEJUGQdFBudEEAAAQQKIZBMJuepakG2la5YsUKeffZZ8f7fe7zjg/fdd18KrIVYyDyNaWafrK6ufipPwzEMAggggAACCCCAAAIIlKhAuCF0r4gcVqLhE3a+BVx373j87lfyPSzjIYAAAgggMFABiqwDFaM9AggggEDBBFKp1FVm9s2CTSAia9eulY6ODhk7dmwhp2HsPAio6lcCgcDf8zAUQyCAAAIIIIAAAggggEAJC4QbaleIWHUJp0DoeRTYZvTOVTfddNPWR1XlcQ6GQgABBBBAIBcBiqy5KNEGAQQQQGBYBBzH+b4I9+wMC3YJTGJml1RXV/+oBEIlRAQQQAABBBBAAAEEECiQQH39Ubuapt8s0PAMW2ICKvJ6LJr4YImFTbgIIIAAAmUqQJE1Y2HNTFtbWw9R1Z+Y2c6u6x49Y8aM5EDW/rrrrvuY3+/3/kL4GBHZUUR8IuKKiPcfg7f7fL5Lpk+f/tJAxuypbXesInKBiByaMddGEXlLRObnOldzc/NYVb1IRCIiskvXfEtF5PKlS5dePXPmzI6hxkt/BBBAIBcBx3Emi8icXNrSpiIEYsFgsKEiMiVJBBBAAAEEEEAAAQQQ6FGgblIopCbt8CDgCZjY/W3RhRwdzeuAAAIIIFAUAhRZRaS1tXUbMztNRH4gIh/pWpknXdc9Mtcia9cYvxWRr3cVVntb4HXeLq1IJPL/VNUG8xY0Nzfvrqo3isgR/cy1UVWvEpGLIpGIN+9Wzw033LBLR0dHm4h8rpdYYt5xjb31H0z89EEAAQR6E3Ac51Mi8gRCCHQJvBIMBvdGAwEEEEAAAQQQQAABBCpXoL6+5humenXlCpB5poCJ/K0tmvgqKggggAACCBSDQEUXWWfPnv0B13XPM7MmEcm+nC/nIqu3q3TWrFm/NbNzMoqeXoHzdTN7UUQ+LiK7ZfzM29n608bGxp8N9CXoKoreJiKfzuj7roi8JiLe7tMDu3ajjur6uauqV06fPv3c7KJu127Yv4rIV0Rko5ldIyLefYijfD6fF1v37qFfNDY2/mSgsdIeAQQQGKjAihUrxvl8vpUD7Uf78hUIBALeaQvev+d4EEAAAQQQQAABBBBAoAIFwg01V4io93duPAh4ApfGo4kLoUAAAQQQQKAYBCquyJp1JPDRfewEzbnI2tzcfKyqesdbbt+1qHeIyNTGxsa3uxe5tbX1o2bW3HW0r/fL74jIcY2NjY/n+iJceeWVY7bffvu/qeqkrj7e7tRfLF269NLMI31bWlp2FpFru4qk3nHFa1X1tEgkssURnLNnz/5EOp2+U0S89i2RSGRGdyG2a2fuPBEJicjzVVVVoTPOOMM7hnjz09zcvL+qtorIFZFI5O+D3Zmba/60QwCByhBwHMf7vXOnysiWLPsTcF33sB133PH+/trxcwQQQAABBBBAAAEEEChPgfCk0Hyxzmu5eBAQET07Hm1nZzPvAgIIIIBAUQhUXJF11qxZ+7iue5+I7JqxAt7O0hdUdaWZHdz16zkVWbt2sd5kZid39XvMdd1jezpmuLW19cNm5t0h8WGvrZld19TU9LVc34Tm5ubDVfUWERknIh2qel4kErmip/5d96wu6D4GWFX/OX369CmZhdDW1tZTzWy2iGxQ1ZMjkYi3Q3bz09ra+k0z844bTpnZCU1NTQ90/zBrF+xSMzu2qalpca650A4BBBDoTSCVSj2U8XsxUBUuYGZnVVdXe18c4kEAAQQQQAABBBBAAIEKFKhvCL1mIntUYOqk3IOAmtbFYu3e34/yIIAAAgggMOIClV5kfU9E5qbT6V+ceeaZz7e0tPxORL7TtSo5FVlnz569XzqdXth1HHCHd/RwU1PTDb2tbHNz8yWqevFA5ugeq6Wl5TIROc/7ZzNb4vP5aiKRyJu9zdXS0uK19fp4zzN+vz80bdq0FRnjzRCR60RkjZmd1NTUND9zrJaWll5/3traepKZ/VlERvVV7B3xN5wAEECg5ARSqdRfzeyUkgucgAslcFUwGPxWoQZnXAQQQAABBBBAAAEEEChegfr6w8aajlpVvBES2XAL+MT9RDR699PDPS/zIYAAAggg0JNAxRVZr7vuur38fr93xO2fVfXPkUjEO3K38xlMkbW5uXmyqnr3mo4RkbfN7It97ehsbm6uVdVo1x2wW+0Q7es1bWlpiYtIXVeb2xsbG4/vp313kdRrttzn8x02ffr0lzLyHVSRteteWO+Y4YNEJKGqEzMd+aghgAACQxFIJpO/VNWLhjIGfctK4O5gMFhTVhmRDAIIIIAAAggggAACCOQkUDfpiwer+R/KqTGNKkKgY8O24+fNm0fhvSJWmyQRQACB4heouCJrX0syyCLrTFX9Sde4/e5+bWlp+aCI3CMiH+o68ndaJBL5SyFelYydqN7wy9Lp9OFnnnnmK91zDeC44NVm1tDU1OQddewVo38tIt8TkZU+ny88ffp07/hlHgQQQCAvAqlUaoZ3nHpeBmOQchBIBYPBYDkkQg4IIIAAAggggAACCCAwMIH6+tpGU2seWC9al7FAKh5N8OfDMl5gUkMAAQRKTYAia8aKDabImtWn392l119/fbXP57tLRD7pTa2qZ0cikbxf1u7dmdrS0jJbVU/35jGzBWvWrDnxnHPOWd+d8uzZsz+RTqe9Hak7e7XTSCQyo/vO1tbW1m3MbJ6IhDKPJp41a9Zhrut6O2rHi8gvGhsbuwvMpfbuEy8CCBSpQCqVOtL7PatIwyOsERBwXXfPHXfc8bURmJopEUAAAQQQQAABBBBAYAQF6ieFfme2+WqvEYyEqYtCQOXJ+NzEp4oiFoJAAAEEEEDAq/Gh8L7AIIust4nIcV2jDLjIKiJXNDY2fjff69Da2hruujN1nIisVdXTIpHInMx5vEJsa2urd9TxV0Rko5ldIyJXmdkon8/3MxFp6GrfWUzNLLyKyGOu6x47Y8aMZL5jZzwEEKhsAcdxPiwim3fdV7YG2XsCZnZidXX1rWgggAACCCCAAAIIIIBAZQmEG0LeRoXaysqabPsQiMejiXqEEEAAAQQQKBYBiqwZKzEcRVZvupaWlszCbN6KrDNnzqzaY489DvL5fOeLyGQR2UZEXFW9cvr06ed271LNfPm67ldtE5HP9fJSxlT1K96dq62trd8xM++o4PWq+uVIJMJfeBfLJ5k4ECgzgVQqlTYzX5mlRTqDFFDVCwOBwKWD7E43BBBAAAEEEEAAAQQQKFGBcEPoHRHZsUTDJ+w8C6jK/8bmJr6d52EZDgEEEEAAgUELUGTNoCvFImtWwTb7RVitqj+ePn36lT0VWLsbNzc3j1XVi0QkIiK7dP36UhG5fOnSpVfPnDmzo7W19SAz84rDu2cfLTzot4+OCCCAQC8CjuO8KCL7AISAJ2Bmf6murp6KBgIIIIAAAggggAACCFSOQF3dkR9Qv/t65WRMpv0JmNkFbbGFl/XXjp8jgAACCCAwXAIUWTOky6zImhaROX6//3vTpk17Yygv1JVXXjlm++23/5uqThKRV1W1NhKJvDqUMemLAAII9CXgOM58ETkGJQS6BJ4OBoOfQAMBBBBAAAEEEEAAAQQqRyA8qWaimHKKWuUseb+ZmsgpbdHE//XbkAYIIIAAAggMkwBF1gzoEi2y/qj7qF8z21FVDxCR8SLSfczmajM7p6mpadZg36nm5uapqtrq9VfVsyORyHWDHYt+CCCAQC4CqVTqGjP7ei5taVMZAsFgkP9mqYylJksEEEAAAQQQQAABBDoFwg2hH4jIr+BAYLOAawfH4wsfQQQBBBBAAIFiEeAvLDNWohSLrD29SLNnz/5EOp3+g4gc2vXzVWZ2SlNT07yBvnizZ8/+QDqdXiAi+4vIPFU9ybuftaWlxRv7tyIyQURGici7ItKuqhdEIpFFA52H9ggggECmQCqVusDMuIOT12KzgM/nO3j8+PH8YZp3AgEEEEAAAQQQQACBChGobwj92US4NqRC1juXNNevHb3D/Pnz1+TSljYIIIAAAggMhwBF1gzlcimyeim1trZuY2ZeUTXUleIjZnZUU1PT6lxfLDPTlpaWK1TVu1D+HRE5LhKJPDFr1qxzzMy7/8ArrmY/joh8tbGx8fZc56EdAgggkC2QSqW+ZGY3IYNAt4CZfau6uvoqRBBAAAEEEEAAAQQQQKAyBOobQk+ZyEGVkS1Z5iDwajya2CuHdjRBAAEEEEBg2AQosmZQD0eR9frrr6/2+Xx3icgnu6a+orGx8buFWPGWlpY6Efm7iGwrIt6xwQ1NTU3tuc41a9aso1zXnSMiO4jILxobG3+S8WvjRORFMzvb7/e/ZGbHmdlPRGQX7m3NVZh2CCDQm0AqlfqMmT2KEAIZArODweB0RBBAAAEEs6gtVAAAIABJREFUEEAAAQQQQKAiBDTcEHIrIlOSzFHAbo1HF56YY2OaIYAAAgggMCwCFFkzmAdZZP2diHyna5g7IpHIcapqva1edpG1647Tqwux2i0tLR8UkXtE5ENd45/Z2Nh4fS5zNTc3j1VVbzfqISLygFdE9XbBtrS0eEXbKSKyTFWPj0QiT3eP19raepKZ/VlExqjqWdzdmos0bRBAoCeBVCoVNLMkOgh0C5jZ89XV1d694zwIIIAAAggggAACCCBQ5gJ1k2s/qa79q8zTJL0BCKjoZbFo+wUD6EJTBBBAAAEECi5AkTWDeJBF1vNExDs613uedF33yBkzZvRaGLjuuuv28vv994rI7iLSoarTIpHIX/pbae/o3uuvv/4Do0aNGuO17ejocPqax2vTw67ZgRRZz1fVX3l3rfp8vpOmT5++4Nprrx0/atQobyfsp0Xk9sbGxuMz425tbd3Ndd2Fqrqfqs6KRCKR/vLi5wgggEBvAo7jvCkiuyKEQLdAIBDwvgDk3QHOgwACCCCAAAIIIIAAAmUsEJ5Uc7qY3lDGKZLaQAVUIvG5iVkD7UZ7BBBAAAEECilAkTVDdzBF1ubm5smq+ldv96aIrOi69/TJ3hatubn5WFX1juDdXkRSZnZCU1PTA/0t8mCOGc4q6HpT5FRkbWlpmeAVUUVkJzP7fWNj43e83blZMWx1zHHWz7cqwvaXIz9HAAEEMgUcx5kvIseggkC3gKoeFQgEvCP3eRBAAAEEEEAAAQQQQKCMBcL1octFpSDXa5UxW3mn5trB8fjCR8o7SbJDAAEEECg1AYqsGSs2mCJr1pG83l0R5zU2Nl7e24vQ3Nx8iape3PXzfne+do/j7WRtbW31Cp/dBYd5kUjkxL6OJs4q6OZ0J2tra+s2ZuYVgSeKyGK/33/UtGnT3vDioMhaah9v4kWgtAUcx/m1iHy/tLMg+nwKqOqFgUDg0nyOyVgIIIAAAggggAACCCBQfALh+prHRNXbBMCDQKfA+rWjd5g/f/4aOBBAAAEEECgmAYqsGasxmCKrV/ycNWvWTWZ2ctdQWxQmMxe7ubl5f1X1dmbt2fXrW+0G7evlaGlp+Z6IeEUHn4isUdUvRyKRW3vqk1Us9Zo80rXLdnVfc7S2tp5pZld5bcws0tTUdGN3e44LLqaPLrEgUP4CjuOcISKzyz9TMhyAwJxgMNj979sBdKMpAggggAACCCCAAAIIlIpAff1hY01HrSqVeIlzWARejUcTew3LTEyCAAIIIIDAAAQosmZgDabI6nWfNWvWYa7rxkUk2DXcPWZ2SlNT07Lu4VtbWz9qZn8XkYO6fu1tv99/9LRp057KXK/W1tZTzax7J+xbqhqORCKvem1mz579gXQ6vUBE9u/q44jI95YuXXrjzJkzO7rHaWlp2VlErhWRhq6C7EZVPTsSiVzX17vR2tr6YTPz7lz1/n/umjVrTjnnnHPWZ/ZpaWnxcpgiIstU9fhIJPJ0Ro4nmdmfu45O7nNH7wDeUZoigECFCjiO8ykReaJC0yftngVeCwaD3V9UwggBBBBAAAEEEEAAAQTKUCA8qWaimPa4qaAM0yWlnATs1nh04Yk5NaURAggggAACwyhAkTUDe7BF1q7drL81s3O6ipreqF5h83UzW9JVFPX+Utjbgdr5MzP7XlNTU+eO0cynpaVlhoh0F0OX+3y+w6ZPn/5Sd5vm5uaJqvo3ERmX0e9dEXlBVb2i7gFmtoeIjOr6uauqV06fPv3cvo4W7h6rpaXlSyJygao2ZRZQu38+a9aso1zX9Y4T9uZ/0czO9vv9L6XT6cNU9TIR2UVEXlXV2u7i8DC+z0yFAAJlJDBz5kzfd77znXQZpUQqeRDo6OjYfeedd/5PHoZiCAQQQAABBBBAAAEEEChCgXBD6L9F5MIiDI2QRkhARS+LRdsvGKHpmRYBBBBAAIFeBSiyZtAMtsjqDTFz5syqD33oQz83s++KyDZ9vHPrVHXm9OnT/6enomd/RVZv3NbW1s+Z2Z8ydrT2Np031+/+/e9//zhzp+tQPw/Nzc1nq6q327a7kJs5pLe79quNjY3e/bE8CCCAwJAEHMfxdvt3nwAwpLHoXDYCDcFgMFY22ZAIAggggAACCCCAAAIIbCFQ11Bzn4oeCgsCmwVUIvG5iVmIIIAAAgggUGwCFFkzVmQoRdbuYWbNmrWP67o/FJHjRGS3rt2rroi8KSK3+3y+SzJ3pma/EFlF1idd1z1yxowZyex2XlF3zz339I7J8HbPfkZExne16d5BO8fv918+bdq0Nwrx0rW0tHj/sfsbEfGO8/SKyt5u2nZVvSASiSwqxJyMiQAClSfgOI53BPnUysucjHsTMLNLqqurf4QQAggggAACCCCAAAIIlJ/Ascceu/2YbTd4f8fEg8D7Aq4dHI8vfAQSBBBAAAEEik2AImuRrUhzc/NMVf1JV1jzIpHIibkc81tkaRAOAgggkBeBVCp1gZldmpfBGKQsBMxsfnV1tfdFJh4EEEAAAQQQQAABBBAoM4G6SbVHqdmdZZYW6QxRYP3a0TvMnz9/zRCHoTsCCCCAAAJ5F6DImnfSwQ/Y3Nw8VlUXiMjnRMTb/XpeY2OjdywvDwIIIFCRAitXrjzedd15FZk8SfcmkAoGg0F4EEAAAQQQQAABBBBAoPwE6upDP1GVmeWXGRkNQeDVeDSx1xD60xUBBBBAAIGCCVBkLRjtwAdubW09ycy8ozG3FZHFfr//qEId9zvw6OiBAAIIDL/A22+/vXtVVVVBjj0f/myYMV8CPp9vv/Hjx7+Qr/EYBwEEEEAAAQQQQAABBIpDIDypdoGYHVkc0RBFcQjYrfHoQu/KNB4EEEAAAQSKToAia5EsybXXXjt+1KhRd3TtYt1oZpGmpqYbiyQ8wkAAAQRGTMBxnLdFZKcRC4CJi1EgEgwGZxVjYMSEAAIIIIAAAggggAACgxMITQ9tM9aR1SJSNbgR6FWOAip6WSzafkE55kZOCCCAAAKlL0CRtYjWsLW19aNm9gcRmR+JRH7FXaxFtDiEggACIybgOI53jDrfZB6xFSjKiW8IBoPTijIygkIAAQQQQAABBBBAAIFBCdRNCoXUpH1QnelUxgI6NR5t/0sZJ0hqCCCAAAIlLECRtYQXj9ARQACBShBwHMe7m/q7lZArOeYmYGavVVdX75lba1ohgAACCCCAAAIIIIBAKQjUNYQuVJH/LoVYiXEYBVz5WDyeWDSMMzIVAggggAACOQtQZM2ZioYIIIAAAiMh4DhORERaRmJu5ixeAb/fv/+4ceOWFG+ERIYAAggggAACCCCAAAIDEQjXh24VlYkD6UPbshdYE48mdij7LEkQAQQQQKBkBSiyluzSETgCCCBQGQKpVOozZvZoZWRLlrkKqOqZgUDg+lzb0w4BBBBAAAEEEEAAAQSKV2DKlI+PXrdh5xUiQkGteJdp2CNTkXti0cQRwz4xEyKAAAIIIJCjAEXWHKFohgACCCAwMgKPPvroqH322WfDyMzOrMUqoKp/CQQCU4s1PuJCAAEEEEAAAQQQQACB3AXq6488wtRdmHsPWlaCgKlc0TY3wfVBlbDY5IgAAgiUqABF1hJdOMJGAAEEKkkgmUw+p6ofq6ScybVvATP7T3V19e44IYAAAggggAACCCCAQOkL1E+qvcDMLi39TMggnwImOq0t2n5DPsdkLAQQQAABBPIpQJE1n5qMhQACCCBQEIFUKvVXMzulIIMzaCkLTAgGg0+UcgLEjgACCCCAAAIIIIAAAiL1DaE5JjIZCwS2EHD1wHi8/VlUEEAAAQQQKFYBiqzFujLEhQACCCCwWSCVSl1kZr+EBIFMATP7dnV19f+iggACCCCAAAIIIIAAAqUrEAqFqsaOlzdFZMfSzYLICyCwPh5NbFOAcRkSAQQQQACBvAlQZM0bJQMhgAACCBRKYOXKlSe6rttWqPEZtzQFzOzv1dXVXynN6IkaAQQQQAABBBBAAAEEPIG6utDh6pd70EAgS+CBeDRxKCoIIIAAAggUswBF1mJeHWJDAAEEEOgUWL169S4dHR3L4UAgS+DtQCCwq6oaMggggAACCCCAAAIIIFCaAuGG0HkicllpRk/UhRJQkati0cS3CjU+4yKAAAIIIJAPAYqs+VBkDAQQQACBggs4jvOyiOxV8ImYoKQEzOyL1dXV95ZU0ASLAAIIIIAAAggggAACmwXCDaF/iMjJkCCQKeCa23RL7O4WVBBAAAEEEChmAYqsxbw6xIYAAgggsFkgmUz+VVVPgQSBTAFVvTAQCFyKCgIIIIAAAggggAACCJSkgIYbQq+JyAdKMnqCLpiA+fRTbTe3P1mwCRgYAQQQQACBPAhQZM0DIkMggAACCBRewHGc74jI7wo/EzOUmEA8GAzWl1jMhIsAAggggAACCCCAAALefayTaw5RV+8HA4EsgXQ8mqhCBQEEEEAAgWIXoMha7CtEfAgggAACnQIrV678guu6D8CBQJaAs3Hjxj132WWXd5FBAAEEEEAAAQQQQACB0hIIN9R8T0R/W1pRE23BBVQeic9NHFzweZgAAQQQQACBIQpQZB0iIN0RQAABBIZHwMw0lUq5wzMbs5SSgM/nmzh+/PjbSilmYkUAAQQQQAABBBBAAAGRcEMoJiJhLBDIErg2Hk2chQoCCCCAAALFLkCRtdhXiPgQQAABBDYLpFKpB83s85AgkCVweTAYPBcVBBBAAAEEEEAAAQQQKB2B40764n+NTvtfEpFtSydqIh0OATX7Wiy28LrhmIs5EEAAAQQQGIoARdah6NEXAQQQQGBYBRzHuUJEzhnWSZmsFASeDQaDB5ZCoMSIAAIIIIAAAggggAACmwTCk2pOF9Mb8EAgW0DNnRCL3f0EMggggAACCBS7AEXWYl8h4kMAAQQQ2CyQTCZPVdUbIUEgW8Dv9x8xbty4e5BBAAEEEEAAAQQQQACB0hAITwrNEpNppREtUQ6jwNp4NLHdMM7HVAgggAACCAxagCLroOnoiAACCCAw3ALLly/fZ/To0S8O97zMVxICvwgGgz8uiUgJEgEEEEAAAQQQQACBCheYOHHimKrRa72jgj9Q4RSkv7XAgng0cTQwCCCAAAIIlIIARdZSWCViRAABBBDYLJBKpd4ys50hQSBL4OFgMMh9vbwWCCCAAAIIIIAAAgiUgEBdQ+0JKnZLCYRKiMMtYPrzeKz9/w33tMyHAAIIIIDAYAQosg5GjT4IIIAAAiMm4DhOXETqRiwAJi5aAVX9TCAQeLxoAyQwBBBAAAEEEEAAAQQQ6BQIN9T+VsS+BwcC2QJqMjEWS9yGDAIIIIAAAqUgQJG1FFaJGBFAAAEENgs4jvMjEfk5JAhs9Ydx1YsCgcCvkEEAAQQQQAABBBBAAIHiFgg3hJ4SkYOKO0qiGwmBjg3bjp83b96qkZibORFAAAEEEBioAEXWgYrRHgEEEEBgRAVSqdTRZnbHiAbB5MUq0B4MBo8s1uCICwEEEEAAAQQQQAABBETC4dAXxCcPYIFADwLPxqOJA5FBAAEEEECgVAQospbKShEnAggggECnwNtvvz22qqqKb7XyPvQo4Pf7Pzpu3LjF8CCAAAIIIIAAAggggEBxCtTVh36kyulExbk6IxuViV7XFm3/2shGwewIIIAAAgjkLkCRNXcrWiKAAAIIFIlAMpl8VlUPKJJwCKO4BM4JBoO/L66QiAYBBBBAAAEEEEAAAQS6BcL1oYSo1CCCwFYCKpH43MQsZBBAAAEEECgVAYqspbJSxIkAAgggsFkglUo1m1kjJAj0INAWDAbDyCCAAAIIIIAAAggggEDxCUyefNR+HW6ak2eKb2mKIqK0r2P/W2++d0lRBEMQCCCAAAII5CBAkTUHJJoggAACCBSXQCqV+pqZXVtcURFNkQhsGDNmzD7bbbfd60USD2EggAACCCCAAAIIIIBAl0B4Us23xfRKQBDoQeCdeDSxMzIIIIAAAgiUkgBF1lJaLWJFAAEEEOgUcBznkyLyLzgQ6EWgKRgMtqCDAAIIIIAAAggggAACxSUQrg/dKioTiysqoikGAROLtUUXNhRDLMSAAAIIIIBArgIUWXOVoh0CCCCAQFEJJJPJtaq6TVEFRTBFIWBm/1ddXX1KUQRDEAgggAACCCCAAAIIINApUF8f+oipvAAHAr0IXBiPJi5FBwEEEEAAgVISoMhaSqtFrAgggAACmwUcx2kXkRAkCPQg4Pj9/n3HjRu3Ah0EEEAAAQQQQAABBBAoDgGOCi6OdSjWKFyxI26JLrynWOMjLgQQQAABBHoSoMjKe4EAAgggUJICjuP8WER+VpLBE/RwCEwPBoOzh2Mi5kAAAQQQQAABBBBAAIH+BTgquH+jSm6xzeidq2666aZ0JRuQOwIIIIBA6QlQZC29NSNiBBBAAAERSSaTh6nqvWAg0IvAP4LB4BR0EEAAAQQQQAABBBBAYOQFOCp45NegyCN4KB5NfKHIYyQ8BBBAAAEEthKgyMpLgQACCCBQsgKO46wTkTElmwCBF0zAzLx3Y//q6uqlBZuEgRFAAAEEEEAAAQQQQCAnAY4Kzompghvp5fFo+7kVDEDqCCCAAAIlKkCRtUQXjrARQAABBDp3s96qqhOxQKAnATM7u7q6+mp0EEAAAQQQQAABBBBAYGQFOCp4ZP2LfXYTq2+LLowXe5zEhwACCCCAQLYARVbeCQQQQACBkhVYsWLFeT6f77KSTYDACypgZvOqq6tPKOgkDI4AAggggAACCCCAAAJ9CnBUMC9IfwLr147eYf78+Wv6a8fPEUAAAQQQKDYBiqzFtiLEgwACCCCQs0AqlfqsmT2ScwcaVpxAOp0+YKeddnq+4hInYQQQQAABBBBAAAEEikSAo4KLZCGKN4z74tHE4cUbHpEhgAACCCDQuwBFVt4OBBBAAIGSFkilUkkzC5Z0EgRfMAEzu6C6uprdzgUTZmAEEEAAAQQQQAABBPoW4Khg3pC+BFTlp7G5iZkoIYAAAgggUIoCFFlLcdWIGQEEEEBgs0AqlfqHmZ0MCQK9CNwdDAZr0EEAAQQQQAABBBBAAIHhF+Co4OE3L7UZ1Xw1sdhdd5da3MSLAAIIIICAJ0CRlfcAAQQQQKCkBZLJ5Nmq+r8lnQTBF1Sgo6PjczvvvPOjBZ2EwRFAAAEEEEAAAQQQQGArgbr62nNV7TfQINCLwPrVK2WHRCLRgRACCCCAAAKlKECRtRRXjZgRQAABBDYLpFKpCWb2GCQI9Cbguu5Pd9xxR46f4hVBAAEEEEAAAQQQQGCYBcL1oXtEhfs2h9m9hKa7JR5N1JVQvISKAAIIIIDAFgIUWXkhEEAAAQRKXsBxnDdEZPeST4QECiKgqo8GAoHPFWRwBkUAAQQQQAABBBBAAIEeBeomhw5XV+6BB4HeBMz0+22x9t8ihAACCCCAQKkKUGQt1ZUjbgQQQACBzQKO4/xJRE6DBIE+BGqCwSD3/PCKIIAAAggggAACCCAwTAL1k2p+Y6bnDtN0TFOKAq4cEo8nHizF0IkZAQQQQAABT4AiK+8BAggggEDJC6RSqbPM7A8lnwgJFExAVS8LBAIXFGwCBkYAAQQQQAABBBBAAIHNAhMnThxTNWbdc2K2NywI9CKwPB5N7IYOAggggAACpSxAkbWUV4/YEUAAAQQ6BRzH+aSI/AsOBHoTUNXnA4HAAQghgAACCCCAAAIIIIBA4QXqGkJfUZG/FX4mZihdAftLPLpwaunGT+QIIIAAAgiwk5V3AAEEEECgTAQcx3lRRPYpk3RIowACZnZidXX1rQUYmiERQAABBBBAAAEEEEAgQyDcEPIKrF8BBYHeBEzkW23RxFUIIYAAAgggUMoC7GQt5dUjdgQQQACBzQKO47SKyHRIEOhDoDkYDM5ACAEEEEAAAQQQQAABBAoncOKJh+/tq6p6TkTGFG4WRi51ATV3Qix29xOlngfxI4AAAghUtgBF1spef7JHAAEEykYgmUx+TVWvLZuESKQQAs6oUaMO2GGHHd4sxOCMiQACCCCAAAIIIIAAAiJ19bXnqtpvsECgD4HF8WjiowghgAACCCBQ6gIUWUt9BYkfAQQQQKBTYPXq1Qd2dHQ8DQcCfQmY2dnV1dVXo4QAAggggAACCCCAAAKFEQjXh+4RlcMLMzqjloeAtsaj7Y3lkQtZIIAAAghUsgBF1kpefXJHAAEEykzAcZxnReSAMkuLdPIrsCAYDB6d3yEZDQEEEEAAAQQQQAABBDyBusmhw9WVe9BAoB+BM+PRxPUoIYAAAgggUOoCFFlLfQWJHwEEEEBgs4DjON4f0pogQaAvAZ/Pd8j48eMfRAkBBBBAAAEEEEAAAQTyK1A/qeY3ZnpufkdltHITUNOPxmLti8stL/JBAAEEEKg8AYqslbfmZIwAAgiUrYDjOGeIyOyyTZDE8iKgqpcFAoEL8jIYgyCAAAIIIIAAAggggECnQDgc3k58q73ThT4MCQK9CZjY/W3RhYchhAACCCCAQDkIUGQth1UkBwQQQACBToEVK1bs4ff7XzKz0ZAg0IfAS4FA4ABV3YASAggggAACCCCAAAII5EegrqH2DBXjS6/54SznUS6JRxM/KucEyQ0BBBBAoHIEKLJWzlqTKQIIIFARAslkcp6qHl8RyZLkoAV8Pt9Xx48f/7dBD0BHBBBAAAEEEEAAAQQQ2EIg3BCKeRtaYUGgLwFTPbptbvsClBBAAAEEECgHAYqs5bCK5IAAAgggsFkglUqdZ2aXQYJAXwKqelMgEPgySggggAACCCCAAAIIIDB0gXD4yAnicx8b+kiMUOYC//7MpxN7z5wpbpnnSXoIIIAAAhUiQJG1QhaaNBFAAIFKEUilUhPMjD/cV8qCDz7PtN/vP2DcuHFLBj8EPRFAAAEEEEAAAQQQQMATqJ9U+0szuwgNBPoRmBWPJiIoIYAAAgggUC4CFFnLZSXJAwEEEEBgs4DjOF6RdQIkCPQloKoXBQKBX6GEAAIIIIAAAggggAACgxeYMuXjo9dt3PkZMdl38KPQsxIETHRaW7T9hkrIlRwRQAABBCpDgCJrZawzWSKAAAIVJZBMJi9T1fMqKmmSHbCAqj4SCAQOHnBHOiCAAAIIIIAAAggggMBmgXBD7akidiMkCPQjkPaJu1c0evdrSCGAAAIIIFAuAhRZy2UlyQMBBBBAYLPAypUrj3dddx4kCPQnoKrHBQKB+f214+cIIIAAAggggAACCCDQs0B9Q2iOiUzGB4G+BEzkzrZo4hiUEEAAAQQQKCcBiqzltJrkggACCCDQKfDss8+O3n333V8SkT0gQaAvAVW9NhAInIUSAggggAACCCCAAAIIDFygoeGIg1zxPTXwnvSoPAH7YTy68JeVlzcZI4AAAgiUswBF1nJeXXJDAAEEKljAcZzZInJGBROQeg4Cqvp2VVXVQTvssMPyHJrTBAEEEEAAAQQQQAABBDIEwvW1PxO1H4OCQL8CrhwSjyce7LcdDRBAAAEEECghAYqsJbRYhIoAAgggkLuA4zhegdUrtPIg0KeAqp4fCAR+DRMCCCCAAAIIIIAAAggMSEDDDaFnReRjA+pF40oUeD4eTRxQiYmTMwIIIIBAeQtQZC3v9SU7BBBAoGIFVqxYsYff73/JzEZXLAKJ5yrwVCAQ+LSqurl2oB0CCCCAAAIIIIAAApUuUF9fM8VU/17pDuSfi4BdHY8uPDuXlrRBAAEEEECglAQospbSahErAggggMCABJLJ5DxVPX5AnWhcqQLTgsHgDZWaPHkjgAACCCCAAAIIIDBQgfqG0BwTmTzQfrSvPAETmdIWTfyj8jInYwQQQACBchegyFruK0x+CCCAQAULpFKp88zssgomIPXcBe4MBoPH5N6clggggAACCCCAAAIIVK5AfX3tYaZ2b+UKkHnuArqqyufb++abF6zIvQ8tEUAAAQQQKA0BiqylsU5EiQACCCAwCIFUKjXBzB4bRFe6VKCAz+ebOH78+NsqMHVSRgABBBBAAAEEEEBgQALhhtA1IvL1AXWicWUKqETjcxOTKjN5skYAAQQQKHcBiqzlvsLkhwACCFS4gOM4XpF1QoUzkH4OAmb2l+rq6qk5NKUJAggggAACCCCAAAIVK1BXd8S+6td/ieh2FYtA4rkLqJ0Tn7vw97l3oCUCCCCAAAKlI0CRtXTWikgRQAABBAYhkEwmL1PV8wbRlS4VKKCqnwsEAo9WYOqkjAACCCCAAAIIIIBATgLh+tqfidqPc2pMowoXUNevut/cuXe9VOEQpI8AAgggUKYCFFnLdGFJCwEEEEBgk8DKlSuPd113Hh4I5CLg8/kuHz9+/Lm5tKUNAggggAACCCCAAAKVJjBx4sRxVaPXPikiH6603Ml3EAIqbfG5ifAgetIFAQQQQACBkhCgyFoSy0SQCCCAAAKDFXj22WdH77777t63ZvcY7Bj0qxwBVX3HzD4XDAZfrZysyRQBBBBAAAEEEEAAgdwE6upD31IVjn7NjYtWomfHo+1XA4EAAggggEC5ClBkLdeVJS8EEEAAgc0CjuPMFpEzIEEgFwFV/WEgEPhlLm1pgwACCCCAAAIIIIBAJQmEG2oeEtGDKylnch20wEa/yn5z5yb4AuugCemIAAIIIFDsAhRZi32FiA8BBBBAYMgCyWTyVFW9ccgDMUClCDwXCAQ+r6rvVkrC5IkAAggggAACCCCAQH8C9fU1U0z17/214+cIdAqoRONzE5PQQAABBBBAoJwFKLKW8+qSGwIIIIBAp0AymRzv8/kWm9mukCCQi4Cqfj0QCPwxl7a0QQABBBBAAAEEEECgEgTCDaGYiHC/ZiUsdh5y9P5MFZvbzp+p8mDJEAgggAACxStAkbV414bIEEAAAQTyKOA4TrOINOZxSIYqb4GFwWAwVN4pkh0CCCCAAAIIIIAAArmPssUEAAAgAElEQVQJhCfX1ohridxa06rSBcxknV/d/aLRu1+rdAvyRwABBBAobwGKrOW9vmSHAAIIINAl4DjOSSLyT0AQyFXgnXfeOHPffQ+8Ptf2tEMAAQQQQAABBBBAoFwFwvWh60WlqVzzI688C6jNic9deHKeR2U4BBBAAAEEik6AImvRLQkBIYAAAggUQuCFF14Ys9NOOy0WkQ8VYnzGLB+B1e8mly5a9NDLb694Y/3UU84/vnwyIxMEEEAAAQQQQAABBAYucOKk2s/4zB4deE96VKyAyoz43IR3mhQPAggggAACZS1AkbWsl5fkEEAAAQQyBVKp1FVm9k1UEOhJIOm8uXjRogffXOH859MiMs5ro6oTTz/1otsQQwABBBBAAAEEEECgUgXC9TXXiurXKjV/8h6wwLuj/On95sy55z8D7kkHBBBAAAEESkyAImuJLRjhIoAAAggMXiCZTJ6gqrcMfgR6lqPAm8tfeWrxC4+uXLXqncO9umpWjnPOmHoxx1yV48KTEwIIIIAAAggggEC/Auxi7ZeIBtkCpn+Px9q/AgwCCCCAAAKVIECRtRJWmRwRQAABBDYLpFKpRWa2PyQIvPb6okdeePGxjjXvrTqkLw0TPWba1IvuRAwBBBBAAAEEEEAAgUoTYBdrpa14HvJVicTnJmblYSSGQAABBBBAoOgFKLIW/RIRIAIIIIBAPgUcx/mNiJybzzEZq7QEXnzlyftfeumJ0Rs2rP1sLpGbyd+nnXYx38TOBYs2CCCAAAIIIIAAAmUjwC7WslnKYUvERFaO8m3Y7+ab739r2CZlIgQQQAABBEZQgCLrCOIzNQIIIIDA8AukUqkjzWzB8M/MjCMp4Lrp9AsvPnrfK/9+JrBx44ZPDDSWtJuujZz+48RA+9EeAQQQQAABBBBAAIFSFWAXa6mu3AjGbfrXeKz91BGMgKkRQAABBBAYVgGKrMPKzWQIIIAAAsUg4DjOv0Tkk8UQCzEUVmDDhrWp55c8/K83Xl+8e9pN7zeE2W48Y+rFpw2hP10RQAABBBBAAAEEECgZAXaxlsxSFVWgqnJ6bG7iz0UVFMEggAACCCBQQAGKrAXEZWgEEEAAgeIUSKVSl5jZxcUZHVHlQ+Ddd1PLFi95ePGy5S9/RMw+mI8xTd0vTjv1R/fmYyzGQAABBBBAAAEEEECgmAXYxVrMq1O0sb2zzegx+9900+3Joo2QwBBAAAEEEMizAEXWPIMyHAIIIIBA8QusWLHiUJ/Pd1/xR0qEAxVwVr714qJFD73+TvL1T4hJ9UD799VeTWafftrF0/M5JmMhgAACCCCAAAIIIFBsAuxiLbYVKY14TK2lbe7CptKIligRQAABBBDIjwBF1vw4MgoCCCCAQIkJJJPJB1X18yUWNuH2IvDOO689/fySh5Kp1NuHiMjogkH55AtnfPXihwo2PgMjgAACCCCAAAIIIDDCAuxiHeEFKNHp1bQhFmuPlWj4hI0AAggggMCgBCiyDoqNTggggAACpS7gOM6PReRnpZ5Hpcf/+rIljy154bF1a9akDhsmi+Yzpl48Y5jmYhoEEEAAAQQQQAABBIZVgF2sw8pdTpMtikcTHyunhMgFAQQQQACBXAQosuaiRBsEEEAAgbITSKVSE8zssbJLrEISenXp0w+88OITvnXr1gz7bmS/6GenTr2Id6dC3jXSRAABBBBAAAEEKkmgrqH2jyp2ZiXlTK55Ebg0Hk1cmJeRGAQBBBBAAIESEqDIWkKLRagIIIAAAvkVcBwnISI1+R2V0QolYGbywouP3fPyq0/tsHHj+k8Xap7+xjWR1mlTL27srx0/RwABBBBAAAEEEECglATqJtccoq7eX0oxE2txCJjPDm27eeEDxRENUSCAAAIIIDB8AhRZh8+amRBAAAEEikwgmUyer6r/U2RhEU6WwIYN69cseeGRR5a+sWiXdMfGA4oBKO2mayOn/9gr0vMggAACCCCAAAIIIFAWAuFJoT+JyWllkQxJDJuAitwTiyaOGLYJmQgBBBBAAIEiEqDIWkSLQSgIIIAAAsMrsGLFigN8Pt+zwzsrs+UqsHbd6uXPL374uf/856UPu256r1z7DUc7VfnH6adePGU45mIOBBBAAAEEEEAAAQQKLRCefOSR4roLCj0P45elwPnxaOLXZZkZSSGAAAIIINCPAEVWXhEEEEAAgYoWSCaTt6nqcRWNUGTJr1r1ziuLXnj4lbeWLz3QxHYpsvDeD0d99WecemG8aOMjMAQQQAABBBBAAAEEchQIN4T+ISIn59icZgh0C6Qt7X6sre3uFyBBAAEEEECgEgUoslbiqpMzAggggMBmgWQy+U1VvQqSkRd4Z8Wy5xYteegtx3nzYBHZbuQj6jsCM5k/7bSLKdAX+0IRHwIIIIAAAggggECfAvX1tSeaWhtMCAxUwERubosmThpoP9ojgAACCCBQLgIUWctlJckDAQQQQGBQAqtWrdrJdd1nzGzXQQ1ApyELvLn8lccXL3n43VWrkyV3j4+Knnb61ItuHDICAyCAAAIIIIAAAgggMEIC4YbaW0TshBGanmlLWEBNpsdiidklnAKhI4AAAgggMCQBiqxD4qMzAggggEA5CDiOc6WIfLsccimlHP699PmHXnz58fR77606tJTizor1gTOmXlzK8ZcwPaEjgAACCCCAAAIIDFWgriH0JRW5aajj0L8iBZb7VT46d24iVZHZkzQCCCCAAAIiQpGV1wABBBBAoOIFVq1adXg6nb6n4iGGCeCll/91z4sv/2vbDRvWfnaYpizsNKbfOOO0i64p7CSMjgACCCCAAAIIIIBA/gXCDaF2EQnlf2RGLHsBsz/GYwu/XvZ5kiACCCCAAAJ9CFBk5fVAAAEEEEBARBzHuUNEjgajMAKum163+IVHHnz138/s1NGx8cDCzDJCo6o8s3bshs9/PTzzvRGKgGkRQAABBBBAAAEEEBiwQP2k0Glm8qcBd6QDAiJioie2RdtvBQMBBBBAAIFKFqDIWsmrT+4IIIAAApsFVqxYcabP5/sjJPkVWLfuvRWLX3j4ydeXLdnTTac/kt/Ri2c0Vb3g9FMvuqx4IiISBBBAAAEEEEAAAQT6Fgg3hB4QkS/ghMAgBJ6JRxMHDaIfXRBAAAEEECgrAYqsZbWcJIMAAgggMFiBZDI5XlWfEZE9BjsG/d4XePddZ+nzix96cfnyVz9mYv9V9jYmS6t8dvCpp/5wednnSoIIIIAAAggggAACJS9w2VU/+f3d8xd+q+QTIYERErBfxqMLfzhCkzMtAggggAACRSNAkbVoloJAEEAAAQRGWsBxnN+IyLkjHUcpz59a+dai559/cNk7yTe8+1bHlXIuA41dRX55+tSL+YuGgcLRHgEEEEAAAQQQQGBYBR56/s4dO3zugtTbztrb5962zSsvvPKpYQ2AyUpfwLWD4/GFj5R+ImSAAAIIIIDA0AQosg7Nj94IIIAAAmUksHLlys+7rvtgGaU0bKm89da/n1y05OHUylXvHCEilfrfF2vEb18445QfejuieRBAAAEEEEAAAQQQKEqB+xfP/38i+tPu4N549fV7bv3nLbu9s/ydfYsyYIIqLgGTtngsES6uoIgGAQQQQACBkRGo1L8EHRltZkUAAQQQKHqBVCp1i5mdUPSBFkmAr7+x+OElLz6+cc2a1GFFEtKIhqGi158+9aIzRzQIJkcAAQQQQAABBBBAoBeB+567/UDx610quvMWTczeW/Lckodv/fstH1u7du2uACLQq4DaGfG5C/+EEAIIIIAAAghU7k4T1h4BBBBAAIEeBRzHmSYis+DpW+ClV5667+VX/jVq3bo1B2O1pYBrdvT00364ABcEEEAAAQQQQAABBIpN4P5F8/8gqmf1Fpebdpc9/uDjL9wRve0QER1dbPETz4gLvNixYdsD582bt37EIyEABBBAAAEEikCAnaxFsAiEgAACCCBQPAJmtu3KlSufMbO9iyeq4ojEzNJLXnzsnpdffbK6Y+OGTxRHVMUXharETj/14obii4yIEEAAAQQQQAABBCpZ4N7nbj/G5/fNz8Vg/foNi++/6563H2x/8PBc2tOmYgQuiUcTP6qYbEkUAQQQQACBfgQosvKKIIAAAgggkCWQTCZ/pao/AGaTwMaN61OLljz8+GuvP79HOp3eD5f+BVxXT51++kV/7b8lLRBAAAEEEEAAAQQQGB6B+5bcEVWT+oHMtmb1u4/f2bag47knnuEEm4HAlWlbNf8nY7EFT5VpeqSFAAIIIIDAgAUosg6YjA4IIIAAAuUukEqlJpjZY+WeZ3/5vffe6jcWLXlo0X/efHk/101/sL/2/DxDwOShM067+AuYIIAAAggggAACCCBQDAL3L77jDBGZPdhY3ln+9gO333z7Dktf/vdBgx2DfiUv8M94NPGlks+CBBBAAAEEEMijAEXWPGL+f/buBLrK+tr7+N7nhEHrUO3VVu1tva0ScLa0KokDYALigMN95WpCgra+TteqtXUg6Gt6S4JW761z1Wo1oxavSBLGJJAAkoCzIJAEcEQZRMKkgSTn7HcdQKrIkOEMz/A9a3V1LfP8//u3P/8ntLp9nsNWCCCAAALeEWhubp4oIr585evGTV8sXdxQ/8nnaz85RUwO9c6pxrcTE7t1VOaYh+NblWoIIIAAAggggAACCHxboGbR+AN69Th0lpj9ors2H3/w8eypL03+8bq16/h6le5ium296n9UTKwZ77bY5EUAAQQQQCCWAgxZY6nL3ggggAACrhVYt25dhqqWuLaBLgT/Yt2nCxY3zG/esH71ABPp2YUtWPJNAZMPJNzjjOzs29cAgwACCCCAAAIIIIBAogTqGqvuEpFx0atvGxsWNLw19eUpJ2xp2fIv0duXnRwssKiirPYEB+cjGgIIIIAAAgkRYMiaEHaKIoAAAgg4XcDMkjZs2PCemSU7PWt383226v3XG5vmb928ef2Z3d2L9d8WUJH8rMycMbgggAACCCCAAAIIIJAIgVmLK49NCspcFT0s2vVD7aFP3qh78/2ZkyrPEtFAtPdnPycJ6L0VZTX/5aREZEEAAQQQQMAJAgxZnXAKZEAAAQQQcKRAc3Nz5G8i73FkuCiE+njFkrlNTW8mtWzZdHoUtmOL3Qt8KUE7I/uKMe8BhAACCCCAAAIIIIBAvAXmNlY9riI3xrJu69ati2dXzW5+ffZrqbGsw94JEwhJWE6oqKhtSFgCCiOAAAIIIOBQAYasDj0YYiGAAAIIJF5g06ZNJ7S3ty9MfJLoJli67K1Z73/w7sGtbVtOie7O7LZbAdW/Z2eM/g06CCCAAAIIIIAAAgjEU2DOkqqBwYDUxKvmxvWb3pwxqSrcsGDJr+JVkzpxEDB9oaK8JiMOlSiBAAIIIICA6wQYsrruyAiMAAIIIBBPgfXr1483s8vjWTMWtdpDbZsbG19//eNPFv+oPdTWLxY12HOvAv+enZkzASMEEEAAAQQQQAABBOIlMLepqkxNhser3td11qxcXTf95ekHr/j4k+PjXZt6MRAI6CUVr9SUxWBntkQAAQQQQMD1AgxZXX+ENIAAAgggEEuB5ubmy0Tk5VjWiOXeW1tbVi1uqF/82WfLfhYOh46OZS323qvA6+u/WHnWzTc/uhUnBBBAAAEEEEAAAQRiLTC3oeoGVXki1nX2tv+Hyz6cNfXlKUev/6L5p4nMQe1uCKi+VTGxpn83dmApAggggAACnhZgyOrp46U5BBBAAIFoCDQ3N88XkdOisVe89ti0ef37DY31H65a89GJYnZYvOpSZy8CKvdmZ+REvueXDwIIIIAAAggggAACMROY01T9sySTWSb245gV6eDGFg43L35n8bvTXpl6SuvW1u93cBmXOUfgroqy2vudE4ckCCCAAAIIOEuAIauzzoM0CCCAAAIOFGhubr5ZRB52YLTvRFq3btWiJU3zPl+3bmVkKLy/GzL7KGNLWPSsqzJHv+mjnmkVAQQQQAABBBBAIM4CdY3Vz4jYb+Jcdq/l2tvbP3x9zmsf106tOdtJuciyNwH9SsKhEyoqZn+AEwIIIIAAAgjsXoAhK3cGAggggAAC+xBYv379IWa2UESOcirW6s8/frOhcf5XGzeuPcupGcklYib/O2pkjuu/45ezRAABBBBAAAEEEHCmQF1D5eWiOt6Z6US2tGx5b/b02o1v1r2Z4tSM5NohYPJsRXntNXgggAACCCCAwJ4FGLJydyCAAAIIINABgfXr199vZnd04NK4XvLJisZ5TUtfl69aNp0R18IU67JAQOWqkRk5BV3egIUIIIAAAggggAACCOxGYN7SKQeFwkmzVfRkpwNtWLfh9epJVYGm9xr5vk+HHpZa4Jzy8pmzHRqPWAgggAACCDhCgCGrI46BEAgggAACThdYt27diaq6wCk53/9gwZxl77/1va1bW37hlEzk6LBAQ5K2npWRkbu2wyu4EAEEEEAAAQQQQACBfQjUN1XfZ2Z3uglq1aer5lZOnHbopx992s9NuT2fVaWsYmLtJZ7vkwYRQAABBBDopgBD1m4CshwBBBBAwD8C69atK1HVjER1bBbe0tj0+rwPPnzvsPZQ6/GJykHdKAiY/Xf2yDF/iMJObIEAAggggAACCCCAgMxbVj0oHLKZbqQwsdD7jR+8Ov3lKT/fsH7Dj93Yg9cyq+m/l5fXTPBaX/SDAAIIIIBAtAUYskZblP0QQAABBDwrsGHDhvPC4fDUeDfY2rplbUPT/IUrPm36SSjU/vN416debAQ0oIOyrhxdG5vd2RUBBBBAAAEEEEDATwJ1jVXVInKum3s2s88XvrFgUWXZ9F+2tbYd4OZeXJ59bkVZ7Zku74H4CCCAAAIIxEWAIWtcmCmCAAIIIOAVgebm5shQ7Jx49PPVVxs/Wtww7/1Vq9/va2ZHxKMmNeIqMD07M+e8uFakGAIIIIAAAggggIDnBOoaqm4XlT97pbH2tvbl82bVfzancvZZXunJTX2o6nXlE2uedlNmsiKAAAIIIJAoAYasiZKnLgIIIICAKwXWr19/jZn9LZbhN2z4vGFJw7xVa79Y8QsTOSiWtdg7wQImv8semfNQglNQHgEEEEAAAQQQQMClAnXLq06UkMwWk++7tIU9xm75quXdWdNqWt6e9/YZXuvNwf00/uAQOeX552u3ODgj0RBAAAEEEHCMAENWxxwFQRBAAAEE3CBgZsH169c3ikjUX9u7du2n7yxurN+0YcPnkVcz8b/Rbrghup9xfUhs0NWZY97p/lbsgAACCCCAAAIIIOA3gbmNVS+qyH94ue/1X6yfX1VW2WtZw9JTvNynM3rTMRVlNfnOyEIKBBBAAAEEnC/AP8B1/hmREAEEEEDAYQJffPFFbiAQuDdasT5buey1xqbXQpu/3DAgWnuyj6sEJmZn5lzqqsSERQABBBBAAAEEEEi4wNyGqqtV5e8JDxKnAJ9+/NmrlROnHb5qxco+cSrpqzImti4odkpZ2exPfNU4zSKAAAIIINANAYas3cBjKQIIIICAPwWam5t/qqoNZta7OwIffLiwbvn77/Rs2bL5l93Zh7UeEOC1wR44RFpAAAEEEEAAAQTiJ1C/ZOrRFuhRI2JHx69q4iuZ2NZli5fNq3xlavLGDZt+lPhEHkpg8lBFee3vPNQRrSCAAAIIIBBzAYasMSemAAIIIICAFwWam5sj38t6TRd6CzUtfX3uBx8uPKS1beuJXVjPEm8K8Npgb54rXSGAAAIIIIAAAjERqG+qfs7MrorJ5i7YNBwOr1rw+rsNVWWVp7e3t+/ngsiOj6gW/kV5+ey3HR+UgAgggAACCDhIgCGrgw6DKAgggAAC7hFYt25dqqq+2tHE7aG29Q2N89/9+OMlR4bC7cd2dB3X+UqA1wb76rhpFgEEEEAAAQQQ6JrA3CWVV2lAn+vaam+tamtra5pXU7/61eo5Z3mrszh3Y1JcUV6bFeeqlEMAAQQQQMD1AgxZXX+ENIAAAgggkCiBdevWTVXV8/ZWv2Xrl582LKlf+tnK5ceELfzjRGWlrksEeG2wSw6KmAgggAACCCCAQGIE/Pqa4H1pf7n5q7drp9a0LXj9ndP2dS0//66Amg0pL59VhQ0CCCCAAAIIdE6AIWvnvLgaAQQQQACBnQLr168fYWb/2B3Jpk3rli1urF+xZs0nJ4vYIbAh0EEBXhvcQSguQwABBBBAAAEE/Cjg99cE7+vM161dV19dVvm95Y3LT9rXtfx8p8C0irLaYXgggAACCCCAQOcFGLJ23owVCCCAAAII7BRobm5eICI7v1v1i3WfvbekYX5z8/pVZ4hID6gQ6IIArw3uAhpLEEAAAQQQQAABrwvwmuCOn/CKjz6dXfnK1KNWf7b65x1f5dMr1TIqJs56wafd0zYCCCCAAALdEmDI2i0+FiOAAAII+F2gubn5NhH571WrP3izoXH+1k2bm1P8bkL/URDgtcFRQGQLBBBAAAEEEEDAOwK8JrgLZ2nyZeN7Da9XlVcet2nDpsO7sIMflrxRUVb7Kz80So8IIIAAAgjEQoAhayxU2RMBBBBAwDcCs2ZN6Lf6ixUFW1o28zemvjn1uDTKa4PjwkwRBBBAAAEEEEDAHQK8Jrjr52Th8Iq35r31/oyK6gGhUIi3DX2D0kxumFRe+2TXdVmJAAIIIICAvwUYsvr7/OkeAQQQQCAKAoUl+X8SkbujsBVbIPBNgSnZmTkXQIIAAggggAACCCDgbwFeExyd829tbV1SP6N+XV3Nq6nR2dH1uyz87Ieb+r/59Jttru+EBhBAAAEEEEiQAEPWBMFTFgEEEEDAOwKFhX/6NwkEXxeVH3inKzpxgoCK5mZljv6jE7KQAQEEEEAAAQQQQCD+ArwmOPrmmzdtfrN2ak144RsLfP02IjO5dVJ57cPRF2ZHBBBAAAEE/CPAkNU/Z02nCCCAAAIxFCgozvuzqt4ewxJs7V+BC7Izc6b4t306RwABBBBAAAEE/CvAa4Jjd/Zr13wxt6p8+vc/bPrg+NhVcebOJta0uaf2r32pdrMzE5IKAQQQQAABdwgwZHXHOZESAQQQQMDhAkVF9ydbIPS6iBzo8KjEc5uAyrtJ0jMtI+MPa90WnbwIIIAAAggggAACXRfgNcFdt+vMyk/e/3hW5cTpP12zas3RnVnn5mvN9M5J5TV/dnMPZEcAAQQQQMAJAgxZnXAKZEAAAQQQ8IRAUcm4h0zsFk80QxPOElD5W3ZGzrXOCkUaBBBAAAEEEEAAgVgJ1C2vOlHbtdLEfhSrGuz7LYENDQuWvF05cfpJX27+8lAv25jIR209e/1i+kvT13m5T3pDAAEEEEAgHgIMWeOhTA0EEEAAAV8IFJTmnaSmkadZe/qiYZqMr4DJtdkjc/4W36JUQwABBBBAAAEEEEiEQF1D1TRRGZqI2n6uGQ6FPnqz/s2PaibPPDMUCgW8aGEm90wqrx3rxd7oCQEEEEAAgXgLMGSNtzj1EEAAAQQ8LVBYkvdXEb3e003SXIIEbK2Gg2lZWXe9m6AAlEUAAQQQQAABBBCIg0B9U/V9ZnZnHEpRYg8CrVu2vjd35txN82rrB3gMaWVrMNR/+oQ5Kz3WF+0ggAACCCCQEAGGrAlhpygCCCCAgFcFCl8Y+0sJByJPs/JBIBYCU7Izcy6IxcbsiQACCCCAAAIIIJB4gbqmyivFtDTxSUgQEdi0cdNrtVNqgu+9tbC/F0RMZeykibX3eKEXekAAAQQQQMAJAgxZnXAKZEAAAQQQ8JRAQUn+31Xkak81RTOOEbCw/XFU1phcxwQiCAIIIIAAAggggEBUBGYvmnJcj6Se003sx1HZkE2iJvD5ys9frZpU9YOPln7QL2qbxnkjE1sXDgZ/MWXCzI/iXJpyCCCAAAIIeFaAIatnj5bGEEAAAQQSJfB8cX5qQOXVRNWnri8ELsjOzJnii05pEgEEEEAAAQQQ8IlAXWPVJBHhrSUOPu+Pln84q3LitJ+tXf3Fvzo45m6jmdqfJ02cxWuo3XZw5EUAAQQQcLQAQ1ZHHw/hEEAAAQTcKlBYkl8sIpluzU9uxwss0LCdl5U1hu9ScvxRERABBBBAAAEEENi3QH1T1VgzGbPvK7ki4QImXyxesGRh1cRpp3715VcHJzxPxwJsDgWC/ae8MqOpY5dzFQIIIIAAAgh0RIAha0eUuAYBBBBAAIFOChSU5A1S0ZmdXMblCHRG4B/ZmTlXdGYB1yKAAAIIIIAAAgg4T6CuofJyUR3vvGQk2ptAqL39/Tfq3vi0ZvLMs8zM0Vim8vCkibW3Ojok4RBAAAEEEHChAENWFx4akRFAAAEE3CFQVJr/kpn8H3ekJaUrBVTuzc7I+S9XZic0AggggAACCCCAgMxZUt0nGJDpInY0HO4U2Nqy9d25M+a0zJ89/wyHdtAWknD/KWWzFzo0H7EQQAABBBBwrQBDVtceHcERQAABBJwuUFhy31CR8DSn5ySf2wV0RHbm6Jfc3gX5EUAAAQQQQAABPwrUNVZNFJGL/di713reuH7j/JopM3otfmfxKU7qzUSenFRWe4OTMpEFAQQQQAABrwgwZPXKSdIHAggggIAjBYpK88vMZLgjwxHKIwK6QkLhYdnZY97zSEO0gQACCCCAAAII+EKgvrEq10Tu9UWzPmpyzcrVc6rKKg//+P2Pkx3QdkiCgdMqJsx8ywFZiIAAAggggIDnBBiyeu5IaQgBBBBAwEkCxcV5w8KqU5yUiSyeFKh6f2nrebm5uWFPdkdTCCCAAAIIIICAxwReXVJ1WSAgL3usLdr5WsCk/cPlH8ytnDjt2C/WrDsycTD6aEVZzc2Jq09lBBBAAAEEvC3AkNXb50t3CCCAAAIOECgsyS8RkQwHRCGCtwUeyc7MucXbLdIdAggggAACCCDgfoH6pqp+ZjpVxH7q/m7oYG8CZrZm8WMpSz0AACAASURBVDuLFleVVf6q5auW78VZa5OE5bSKitqGONelHAIIIIAAAr4RYMjqm6OmUQQQQACBRAkUlOYPUJO6RNWnrn8EVOX6rIycp/zTMZ0igAACCCCAAALuE6hrqJomKkPdl5zEXRVob29b+ubcN1fNnDzjrK7u0YV191eU1d7VhXUsQQABBBBAAIEOCjBk7SAUlyGAAAIIINAdgaLivMdN9cbu7MFaBDog0BKWwHlXZd41uwPXcgkCCCCAAAIIIIBAnAXqmqr+Iia3xrks5RwisKVlyzuvVs3e+vqrr58e40irQ8HA6VMmzPwoxnXYHgEEEEAAAV8LMGT19fHTPAIIIIBAvARKS/P7tpvMF5GD4lWTOv4UUJE327bKsF//OudzfwrQNQIIIIAAAggg4EyBuqbqa8WMt44483jimmpD84Z5MybP2K9xwZKTY1NY760oq/mv2OzNrggggAACCCDwtQBDVu4FBBBAAAEE4iRQWDpurJiNiVM5yvhboCQ7M2ekvwnoHgEEEEAAAQQQcI7A/Mbqs0JmkdcE7++cVCRJtMDqz1bNqSyr+tGKDz4+NopZPmjvGTp96ktz+Jcuo4jKVggggAACCOxOgCEr9wUCCCCAAAJxEnjuuT//KNijfb6o/CROJSnjYwEVzc3KHP1HHxPQOgIIIIAAAggg4AiBNxpr/qVVQ9PErL8jAhHCWQKqLR82vT9/+itT+61b2/zDKIS7vaKs9sEo7MMWCCCAAAIIILAPAYas3CIIIIAAAgjEUaCoJP8PJvJAHEtSyscCKjoyK3N0iY8JaB0BBBBAAAEEEEi4QH1jdZGJ8ZaRhJ+EswOY2WeL317UVFk2/YwtLVt6dzHte717yoCXXqrd3MX1LEMAAQQQQACBTggwZO0EFpcigAACCCDQXYEpUx7ptXb95vliEqPv3uluQtZ7ScDE1mlIz8/Ozol8HzAfBBBAAAEEEEAAgTgL1DdW55hYXpzLUs7FAu3t7Y2vz3nt89qpNWd2vg39z4qymic6v44VCCCAAAIIINAVAYasXVFjDQIIIIAAAt0QKCjKu0YD+rdubMFSBDouoDK/d1Lv80eMuG1dxxdxJQIIIIAAAggggEB3BV5dUnVZICAvd3cf1vtToOWrlrdfrZrd+sbcN07vmIC91v/UQQNyc3PDHbueqxBAAAEEEECguwIMWbsryHoEEEAAAQS6IFBYkl8rIud0YSlLEOiKQEl2Zg6vqOuKHGsQQAABBBBAAIEuCNQ3VfUz06ki9tMuLGcJAjsFNjSvr59RMeN7je81nLQ3FhP79aSyWc9BhwACCCCAAALxE2DIGj9rKiGAAAIIILBToKh03L+b2f9CgkC8BFQ0Nytz9B/jVY86CCCAAAIIIICAnwXqGqqmicpQPxvQe3QFVn26anblxOlHffrRip/vZufairLaQdGtyG4IIIAAAgggsC8Bhqz7EuLnCCCAAAIIxEigsCT/FRG5JEbbsy0C3xFQ0ZFZmaNLoEEAAQQQQAABBBCInUBdY/VjIvafsavAzn4VMJPNHzQtf6Ny4vTjm79oPuxrBxO5YlJZ7T/86kLfCCCAAAIIJEqAIWui5KmLAAIIIOB7geeL884NqFb7HgKAuAmY2DoN6fnZ2Tnz41aUQggggAACCCCAgI8E5jZW/l5FH/RRy7SaAAGz8IoFby5YPqO8OmVry9bqivLa8xMQg5IIIIAAAgj4XoAhq+9vAQAQQAABBBIpUFiS95yIXpXIDNT2mYDK/N5Jvc8fMeK2dT7rnHYRQAABBBBAAIGYCtQ3VV1mJi/HtAibI/ANgbbW9oYFb7zz0m+vHv3/gEEAAQQQQACB+AswZI2/ORURQAABBBDYKVDwwrhTNWx1ItIbFgTiKPBidmbOlXGsRykEEEAAAQQQQMDTAnVLq06VsLzl6SZpznkCJqUpfdMznReMRAgggAACCPhDgCGrP86ZLhFAAAEEHCxQVJKfZyI5Do5ING8KPJ6dmXOTN1ujKwQQQAABBBBAIH4Cb39Q8/2W1vZ3ROSn8atKJb8LqErYQnJKSr/0hX63oH8EEEAAAQQSJcCQNVHy1EUAAQQQQGCHQEFB/g+0h9SJSR9QEIingIn9aVTmGF4tFk90aiGAAAIIIICA5wTqGquqRCTNc43RkNMF7ktJTh/t9JDkQwABBBBAwMsCDFm9fLr0hgACCCDgGoGi0vzrzORJ1wQmqGcEVOzWrMwxD3umIRpBAAEEEEAAAQTiKFDfWPW4idwYx5KUQkBU9MMeSXbKL3+evgEOBBBAAAEEEEicAEPWxNlTGQEEEEAAgW8JFJbk82/Ac08kREBVLs3KyJmYkOIURQABBBBAAAEEXCpQ11B1q6j8xaXxie1iATW5cUDf9L+6uAWiI4AAAggg4AkBhqyeOEaaQAABBBDwgkBBcd4wVZ3ihV7owW0C2qY95LisEaOXuS05eRFAAAEEEEAAgUQIzG2qukBNJiWiNjV9LqA6O6VP2jk+V6B9BBBAAAEEHCHAkNURx0AIBBBAAAEEtgsUFuc9K6q/xgOBBAiszs7M+VEC6lISAQQQQAABBBBwlcC85ZXHhtu1yVWhCesZAVO5MLVP+mTPNEQjCCCAAAIIuFiAIauLD4/oCCCAAALeE3i+9L+OD1hSnYgc5L3u6MgFAouzM3OOd0FOIiKAAAIIIIAAAgkTqGussoQVp7CvBVS0eEByWpavEWgeAQQQQAABBwkwZHXQYRAFAQQQQACBiEBBybh7VSwXDQQSIaCiU7MyR5+fiNrURAABBBBAAAEEnC5Q11j1lYjs5/Sc5POggMoWCclpKf3SF3qwO1pCAAEEEEDAlQIMWV15bIRGAAEEEPCywLPP3n9gj16hOlE5wct90ptzBVT1gayM0Xc4NyHJEEAAAQQQQACB+AvUNVZ+IqI/jn9lKiIgogHNH3Bs2hgsEEAAAQQQQMA5AgxZnXMWJEEAAQQQQGCnQGHJuKtE7DlIEEiUgErg1qzMux5OVH3qIoAAAggggAACThKY21j5joqe7KRMZPGPgIo09UiS03758/QN/umaThFAAAEEEHC+AENW558RCRFAAAEEfCpQVDpukpld4NP2adsJAmaZ2SPHlDohChkQQAABBBBAAIFECdQ1Vs8QscGJqk9dBET1+pQ+aU8hgQACCCCAAALOEmDI6qzzIA0CCCCAAAI7BQpLxw0WsxmQIJBIARNNH5U5ujqRGaiNAAIIIIAAAggkSqCuqXq8mF2eqPrURUBVqgf0SU9HAgEEEEAAAQScJ8CQ1XlnQiIEEEAAAQT+OWgtyX9CRG6ABIFECmg4cEpW1l3vJjIDtRFAAAEEEEAAgXgL1DVV/VVMro93Xeoh8E0BDQbOH3DMuVNRQQABBBBAAAHnCTBkdd6ZkAgBBBBAAIGdAkVF446xgNWJyGGwIJBIAQ3bkVlZY1YmMgO1EUAAAQQQQACBeAnUN1WNNZMx8apHHQR2K6Dy95Q+6b9BBwEEEEAAAQScKcCQ1ZnnQioEEEAAAQR2ChSV5P/BRB6ABIFEC7y/tLVHbm5ue6JzUB8BBBBAAAEEEIilQH1j1e9M5H9iWYO9EdiXgKpsDGow5bRjBy/a17X8HAEEEEAAAQQSI8CQNTHuVEUAAQQQQKBTAgUl+TNVZFCnFnExAlEWMJGtozJzekd5W7ZDAAEEEEAAAQQcI1DXWJUtIgWOCUQQ3wpYOPzH1H5Dc30LQOMIIIAAAgi4QIAhqwsOiYgIIIAAAggUlealm2klEgg4QOCT7MycnzggBxEQQAABBBBAAIGoCtQtmX6hBAIVUd2UzRDoioBJ/dbkpLMH6SDeItMVP9YggAACCCAQJwGGrHGCpgwCCCCAAALdFSgszv+LqNza3X1Yj0C3BUzeyh6Z07/b+7ABAggggAACCCDgEIE5S6oGBgNS45A4xPC5gKlcmNonfbLPGWgfAQQQQAABxwswZHX8EREQAQQQQACB7QKFhbmHS7DXbBFLxgQBBwjMzM7MOdcBOYiAAAIIIIAAAgh0S4ABa7f4WBxlATV7ZEDfIbdEeVu2QwABBBBAAIEYCDBkjQEqWyKAAAIIIBArgcKSvKtE9LlY7c++CHRSYEp2Zs4FnVzD5QgggAACCCCAgGMEGLA65igIsl2gwYLhc1KPGboGEAQQQAABBBBwvgBDVuefEQkRQAABBBD4lkBRaf4/zGQELAg4QUBVX8nKGH2ZE7KQAQEEEEAAAQQQ6IwAA9bOaHFtPAQCAc0649i04njUogYCCCCAAAIIdF+AIWv3DdkBAQQQQACBuAoUFIw7NZBks03kgLgWphgCexZ4MTsz50qAEEAAAQQQQAABtwgwYHXLSfknp5kVp/YdkuWfjukUAQQQQAAB9wswZHX/GdIBAggggIAPBYpK8nNMJM+HrdOyQwXUpCBrZM5VDo1HLAQQQAABBBBAYKcAA1ZuBgcKrBEJn5OSPLTBgdmIhAACCCCAAAJ7EGDIyq2BAAIIIICACwVyc3MDPz+2Z+Rp1lQXxieyZwXs6ezMMdd5tj0aQwABBBBAAAHXCzBgdf0RerIBU70ltU/aI55sjqYQQAABBBDwsABDVg8fLq0hgAACCHhboOiF+y6wcHiSt7ukOxcKPJKdmXOLC3MTGQEEEEAAAQQ8LsCA1eMH7N72Jqckp1/o3vgkRwABBBBAwL8CDFn9e/Z0jgACCCDgAYGi0rzHzfRGD7RCCx4SUNMHskaOvsNDLdEKAggggAACCLhcgAGryw/Qq/FN2i2oZ6cem1bv1RbpCwEEEEAAAS8LMGT18unSGwIIIICA5wX+/vex/5rUKzBbRI72fLM06DaBsdmZOfe4LTR5EUAAAQQQQMB7AgxYvXemXunIwuE/pvYbmuuVfugDAQQQQAABvwkwZPXbidMvAggggIDnBIpKxl1rYk95rjEacr2Amdw3amTOaNc3QgMIIIAAAggg4FqBuQ3TB6sGZri2AYJ7V8Ckfmty0tmDdFC7d5ukMwQQQAABBLwtwJDV2+dLdwgggAACPhEoLMmbKKIX+6Rd2nSRgJk9MWrkmP90UWSiIoAAAggggIBHBOqWVZ8nIZvqkXZow2MCpnJhap/0yR5ri3YQQAABBBDwlQBDVl8dN80igAACCHhV4PmScf0DYrUicoBXe6Qv9wqYafGokaOz3NsByRFAAAEEEEDAbQJzG6ouVpWJbstNXn8IqNkjA/oOucUf3dIlAggggAAC3hVgyOrds6UzBBBAAAGfCRQW598hKvf7rG3adYmAqZSPysjhaWuXnBcxEUAAAQQQcLNAXUPl5aI63s09kN3TAg0WDJ+TeszQNZ7ukuYQQAABBBDwgQBDVh8cMi0igAACCPhHoLAkv1JE0v3TMZ26SkClNjsjZ5CrMhMWAQQQQAABBFwlUL+0OtPCVuyq0IT1lUAgoFlnHJvGPeqrU6dZBBBAAAGvCjBk9erJ0hcCCCCAgC8Fioryz7KARF4bHPAlAE27QeCt7Myc/m4ISkYEEEAAAQQQcJdAXUPVr0XlWXelJq2fBEzs+dTkIVf7qWd6RQABBBBAwMsCDFm9fLr0hgACCCDgS4GikrxcE73Xl83TtCsETGz5qMwxx7giLCERQAABBBBAwBUC9Q2V15vqX10RlpB+FXjfQq2DU4+74CO/AtA3AggggAACXhNgyOq1E6UfBBBAAAHfC4wfPz7Y0rZsloqk+h4DAMcKmMjnozJzDndsQIIhgAACCCCAgGsE6puqbzazh10TmKC+FDCx7NTkIUW+bJ6mEUAAAQQQ8KgAQ1aPHixtIYAAAgj4W6CwJG+oiE7ztwLdO13ARLaOyszp7fSc5EMAAQQQQAAB5wrUNVX9QUwecG5CkiEQEbBnU5KHXIMFAggggAACCHhLgCGrt86TbhBAAAEEENgpUFQ67s9mdjskCDhdIGDBfx058s4VTs9JPgQQQAABBBBwlsDchqoxqjLWWalIg8C3BVRl6ZaWtsGDTj6f/7/LzYEAAggggIDHBBiyeuxAaQcBBBBAAIGvBYqL7z0orL1qReRUVBBwuoCppIzKyKl3ek7yIYAAAggggIAzBOoaqh4QlT84Iw0pENiLgEpmSp/0UowQQAABBBBAwHsCDFm9d6Z0hAACCCCAwE6BguJxl6raBEgQcIeAjsjOHP2SO7KSEgEEEEAAAQQSJVDXVDVNTIYmqj51EeiEwNMpyenXdeJ6LkUAAQQQQAABFwkwZHXRYREVAQQQQACBrggUFOc9rqo3dmUtaxCIv4Delp05+i/xr0tFBBBAAAEEEHCDQF1DVZOoHOuGrGT0vUBDeyg0+OzjzlvpewkAEEAAAQQQ8KgAQ1aPHixtIYAAAggg8LXAc8/l/ijYM/LaYEtGBQF3CNhfsjPH3OaOrKREAAEEEEAAgXgIzFtafVwobHNV5PvxqEcNBLoroKJXDEhO+0d392E9AggggAACCDhXgCGrc8+GZAgggAACCERNoKhkXKaJFUdtQzZCIPYCL1m73DBqVM4XsS9FBQQQQAABBBBwskB9Y/V/mNiLTs5INgS+KWAqf03tk87bhLgtEEAAAQQQ8LgAQ1aPHzDtIYAAAggg8LVAYUnecyJ6FSIIuEigXoOBG7KuuOtdF2UmKgIIIIAAAghEUaC+qWqMmYyN4pZshUBsBVQXWUtocOrJQ9fEthC7I4AAAggggECiBRiyJvoEqI8AAggggECcBP7+wth/DYZ1horyHVZxMqdMVARWmMkNo0bmTIrKbmyCAAIIIIAAAq4RqGuofkjUbnFNYIIiICIW0MtTj037XzAQQAABBBBAwPsCDFm9f8Z0iAACCCCAwE6BotK8EWbK9wJxT7hPwPSG7JGjn3RfcBIjgAACCCCAQFcE6hqqSkQloytrWYNAAgUeS0lO/20C61MaAQQQQAABBOIowJA1jtiUQgABBBBAwAkCBSV5D6koTwQ44TDI0DkBtbzsjDF3d24RVyOAAAIIIICAmwRmLZz+rz16BJ4RlSFuyk1WBMRk4Vemg9L6pX2BBgIIIIAAAgj4Q4Ahqz/OmS4RQAABBBDYKTB+fO4BW9p6zhCR02BBwH0CVti7x37XjxhxW4v7spMYAQQQQAABBPYm8Fpj9a/axZ4SkVORQsB9AoHLUpLPfcV9uUmMAAIIIIAAAl0VYMjaVTnWIYAAAggg4GKBotK8dDOtdHELRPe3wExrlxtGjcpp8jcD3SOAAAIIIOAdgfqGqhGm8piIHOadrujENwKmD6f0TbvVN/3SKAIIIIAAAghsE2DIyo2AAAIIIICATwUKSsbdq2K5Pm2ftt0uoNIkojdkZ4ye6fZWyI8AAggggIDfBeobKu801fv87kD/bhXQ18LWO+3MvmducmsH5EYAAQQQQACBrgkwZO2aG6sQQAABBBDwhEBhSf40ERnqiWZowo8CLSqB67My7yr0Y/P0jAACCCCAgNsFampqknodEXpM1K5zey/k97OApaUkD4l8HQsfBBBAAAEEEPCZAENWnx047SKAAAIIIPBNgcIX7v+lhEORfyBwEDIIuFbA9O7skaPzXJuf4AgggAACCPhQYN7iymPDAX1MVIb4sH1a9oyA5qQkp43zTDs0ggACCCCAAAKdEmDI2ikuLkYAAQQQQMB7AoUl+TeLyMPe64yO/CVgT2ZnjrnBXz3TLQIIIIAAAu4UmLukcojqtgHrse7sgNQIRAT0lZTktMuwQAABBBBAAAH/CjBk9e/Z0zkCCCCAAAI7BQpL8l8QkSsgQcDlAtMlGPxd9hV3LnF5H8RHAAEEEEDAswJ1Syqvk+0D1iTPNkljfhD4VCQpLSV5UIMfmqVHBBBAAAEEENi9AENW7gwEEEAAAQQQkBdf/PPPW9vbZ4rKT+BAwOUCH6uGb8vKuPtll/dBfAQQQAABBDwnMLeh+j5Vu9NzjdGQHwVGpSSnF/qxcXpGAAEEEEAAgX8KMGTlbkAAAQQQQACBbQKFJflZkf+CAwGPCNyTnZkz1iO90AYCCCCAAAKuFpj91pTDkvbvEXl6dYSrGyE8AtsE7PGU5CE3gYEAAggggAACCDBk5R5AAAEEEEAAgZ0ChSX5T4gI32vJPeEVgdIktdsyMsas9kpD9IEAAggggIDbBOqWTE8xDTykKr9yW3byIvBdAX0tbL3Tzux75iZ0EEAAAQQQQAABhqzcAwgggAACCCCwU6CgIP8HGpQZonIyLAh4QcBE3gkE9HdZV46u9UI/9IAAAggggICbBCLfv2qqD6rKAW7KTVYE9ixgaSnJQ2YghAACCCCAAAIIRAQYsnIfIIAAAggggMC3BApKxqWp2HQRCUCDgCcEVLZaWG8bNXJ05EltPggggAACCCAQY4GaD2p692oNPShi/xnjUmyPQBwFNCclOW1cHAtSCgEEEEAAAQQcLsCQ1eEHRDwEEEAAAQQSIVBYkvc7Ef2fRNSmJgKxEjCRx7Zs/vC26657ui1WNdgXAQQQQAABvwu81lj9q3aRyID1bL9b0L+XBPSVlOS0y7zUEb0ggAACCCCAQPcFGLJ235AdEEAAAQQQ8KRAYem4Z8Xs155sjqZ8K6AiM8Jqt43KGLPAtwg0jgACCCCAQIwE6hqm/8Y08KCKfD9GJdgWgUQIfCqSlJaSPKghEcWpiQACCCCAAALOFWDI6tyzIRkCCCCAAAIJFSgpGXdIaPtrg3+V0CAURyD6AqtF5PbszJyi6G/NjggggAACCPhPoKamJqnXEaEHRe0W/3VPxz4QGJWSnF7ogz5pEQEEEEAAAQQ6KcCQtZNgXI4AAggggICfBJ4vGXt2UALTTGQ/P/VNr/4QMJEHR2Xm3O6PbukSAQQQQACB2AjULa06VcIaeT3w4NhUYFcEEilgj6ckD7kpkQmojQACCCCAAALOFWDI6tyzIRkCCCCAAAKOECgoHXejmj3uiDCEQCDKAipSGVa7ndcHRxmW7RBAAAEEfCHw6pLpowKBwAMicpgvGqZJnwnoa2HrnXZm3zM3+axx2kUAAQQQQACBDgowZO0gFJchgAACCCDgZ4HC4ry/iur1fjagd08L8PpgTx8vzSGAAAIIxEKgvrH6QRP7fSz2Zk8EnCFgaSnJQ2Y4IwspEEAAAQQQQMCJAgxZnXgqZEIAAQQQQMBhAhUVufs3b+w1XcTOdFg04iAQNQFeHxw1SjZCAAEEEPCwQN2S6SkSCP6J1wN7+JBpTVTl5gF90h+FAgEEEEAAAQQQ2JsAQ1buDwQQQAABBBDokEBhYf7pFpTpKnJwhxZwEQIuFOD1wS48NCIjgAACCMRNYG5j5e9VdKyI9I5bUQohEGcBE3k0NTn95jiXpRwCCCCAAAIIuFCAIasLD43ICCCAAAIIJEqgsCT/NyLyTKLqUxeBOAnw+uA4QVMGAQQQQMAdAvVNVf3MJDJcvcwdiUmJQFcFdGpKctr5XV3NOgQQQAABBBDwlwBDVn+dN90igAACCCDQbYGCknEPqdgt3d6IDRBwuoDKQ6GtrX+8+urc9U6PSj4EEEAAAQRiJVDXMP03ooE/icgRsarBvgg4Q8CWSbDHsJRjBi1zRh5SIIAAAggggIDTBRiyOv2EyIcAAggggIDDBMaPHx/c2rZsuomc67BoxEEg6gIq8o6o/DErI2di1DdnQwQQQAABBBwsMHvxtCOSgkmR716NvMmEDwKeF1AJnz8geehUzzdKgwgggAACCCAQNQGGrFGjZCMEEEAAAQT8I/BcSd4pQdHpInK4f7qmU18L8FSrr4+f5hFAAAG/CdQ3VV224/XA/fzWO/36U0BVbh7QJ/1Rf3ZP1wgggAACCCDQVQGGrF2VYx0CCCCAAAI+FygszssQ1RKfM9C+jwR4qtVHh02rCCCAgE8Faj6o6d27NTTWxH7vUwLa9qGAiTyampx+sw9bp2UEEEAAAQQQ6KYAQ9ZuArIcAQQQQAABPwsUlo4bLWb5fjagdx8K8FSrDw+dlhFAAAHvC8xtmD5YNRh5PXCK97ulQwS+FtCpKclp5+OBAAIIIIAAAgh0RYAha1fUWIMAAggggAACOwUKS/KeEtFrIUHATwI81eqn06ZXBBBAwNsCixaN77k+eMg9qnK3tzulOwR2FbBlEuwxLOWYQcuwQQABBBBAAAEEuiLAkLUraqxBAAEEEEAAgZ0C48ePD25pWzZZRIbCgoDvBHiq1XdHTsMIIICAlwTmNVaeHxK9R0XO8FJf9IJARwRUwucPSB46tSPXcg0CCCCAAAIIILA7AYas3BcIIIAAAggg0G2B55//088DPYKTRKRvtzdjAwRcJrD9qdbw2KyMu192WXTiIoAAAgj4VKBu0bRDJRi8R1Ru9SkBbftcQFVuHtAn/VGfM9A+AggggAACCHRTgCFrNwFZjgACCCCAAALbBQpLxw0Ws8igdT9MEPCjgJk8FZStY0eO/OMKP/ZPzwgggAAC7hCob6gaYSKRAesJ7khMSgSiK2Aij6Ymp98c3V3ZDQEEEEAAAQT8KMCQ1Y+nTs8IIIAAAgjESKCoNP9qM/l7jLZnWwTcIPC+iP4pO3P0824IS0YEEEAAAf8IzFle9ZNAu92jotf4p2s6RWBXAZ2akpx2Pi4IIIAAAggggEA0BBiyRkORPRBAAAEEEEBgp0BRSV6uid4LCQI+FyiVYHBs9hV3LvG5A+0jgAACCDhAoG5p1a8lbPeI6NEOiEMEBBIkYMsk2GNYyjGDliUoAGURQAABBBBAwGMCDFk9dqC0gwACCCCAgBMECorzn1eVUU7IQgYEEiag8rmYjM3OzHkkYRkojAACCCDga4F5S6uPC4XDkadXr/A1BM0jICIq4fMHJA+dCgYCCCCAAAIIIBAtAYas0ZJkHwQQQAABBBDYKVBRkbt/84aek0VlICwIICCTJCBjs6/MmY8FAggggAAC8RKob6q+OWyR1wPLv8SrJnUQcKyA6TUpfdOeziCouQAAIABJREFUdWw+giGAAAIIIICAKwUYsrry2AiNAAIIIICA8wX+Xpx/XJLKJBH5N+enJSECMRZQ2brjqdaxMa7E9ggggAACPheoa6w810TuVNF0n1PQPgI7BMI5KclDx8GBAAIIIIAAAghEW4Aha7RF2Q8BBBBAAAEEdgoUFOcNU9XIoDUACwIIiIhZnYk9OGrk3a/ggQACCCCAQDQF6horjjLrdYeq3hzNfdkLAZcL/CUlOf02l/dAfAQQQAABBBBwqABDVoceDLEQQAABBBDwikBh8bjrRe2vXumHPhCIjoAWhkwfvHrkXQujsx+7IIAAAgj4WaC+qfJ6Mb3DeIOIn28Det9FQEWLBySnZQGDAAIIIIAAAgjESoAha6xk2RcBBBBAAAEEdgoUFOePU5W7IEEAgX8KmMmmgOoDvXr0enDEiNtasEEAAQQQQKCzAnVLK8+RsNwposM6u5brEfC2gM7e+llw6KBBg7Z4u0+6QwABBBBAAIFECjBkTaQ+tRFAAAEEEPCRQEFxXpGqjvRRy7SKQEcF3lbVB7IyRr/Q0QVchwACCCDgb4G5y6YfLiGNfO8qr0H1961A97sX+CIpGD71tGOGfgIQAggggAACCCAQSwGGrLHUZW8EEEAAAQQQ+JZAYXF+jagMhAUBBHYr8JJJ+MFRmXe/hg8CCCCAAAJ7EqhvrLzGVO8Qk2NRQgCB7wpoINB/wLHnvoUNAggggAACCCAQawGGrLEWZn8EEEAAAQQQ2ClQXHz/j8MaqhGRY2BBAIHdCrSL6gOtSVsfvGZE7jqMEEAAAQQQ+FqgvqEyVQJ6h5kMRwUBBPYgYDospW/aNHwQQAABBBBAAIF4CDBkjYcyNRBAAAEEEEBgp0BB6dgz1QJVItIbFgQQ2L2AiTQEVP87K2P0MxghgAACCPhbYP6S6j6hQPi3InqTvyXoHoG9C5hYdmrykCKcEEAAAQQQQACBeAkwZI2XNHUQQAABBBBA4J+D1uK8karKPwDhnkBgXwIqtWLyaHZmzoR9XcrPEUAAAQS8JbDte1fbA79Vlchw9fve6o5uEIiugKqMHdAn/Z7o7spuCCCAAAIIIIDA3gUYsnKHIIAAAggggEBCBJ4vyb87IPKnhBSnKALuE5gQCocevTrrnlr3RScxAggggEBnBBYtGt9zY9KhN5lse3r16M6s5VoE/Cmgr6Qkp13mz97pGgEEEEAAAQQSKcCQNZH61EYAAQQQQMDnAkXF+U+aynU+Z6B9BDosYGLPSLs8OmrUmAUdXsSFCCCAAAKuEahbWvVrCctvReQU14QmKAIJFDCRptTk9OQERqA0AggggAACCPhYgCGrjw+f1hFAAAEEEHCCQFHpuElmdoETspABAZcItEReIWw9w4+MGnH3py7JTEwEEEAAgb0I1DdVXWaR4arKQKAQQKDjApUvzA3m5uaGO76CKxFAAAEEEEAAgegJMGSNniU7IYAAAggggEAXBQpLx70jZid3cTnLEPCngMmnEpBHeif1fnTEiNta/IlA1wgggIC7BeY2zBisGnktsFzi7k5Ij0D8BcJmR53Zd8hn8a9MRQQQQAABBBBAYLsAQ1buBAQQQAABBBBwhEBBSd4XKnqoI8IQAgE3CagsULPHszLHPO2m2GRFAAEE/CwwZ8n0/oGA3qSiV/nZgd4R6LqApaUkD5nR9fWsRAABBBBAAAEEui/AkLX7huyAAAIIIIAAAlEQGD8+94AtbT03RWErtkDArwKvqcqTWRk5z/kVgL4RQAABpwvMW1p9XDgcvlFEbxCRgNPzkg8BJwqELTzyzL5DS5yYjUwIIIAAAggg4C8Bhqz+Om+6RQABBBBAwNEChYV5J0hQFzo6JOEQcLiAisw1kaeyM3OKHB6VeAgggIBvBF5vqv5Zq4VvVNMbRGV/3zROowhEWUBFfz8gOe1/orwt2yGAAAIIIIAAAl0SYMjaJTYWIYAAAggggECsBJ4vHjckoDY9VvuzLwI+EpglYk9mZ4550Uc90yoCCCDgKIFXGyqPVLEbVQKR4Spfi+Co0yGM6wRUHkjpk36H63ITGAEEEEAAAQQ8K8CQ1bNHS2MIIIAAAgi4V6CoNG+Emf7DvR2QHAFHCVSr6pNZGaNfdlQqwiCAAAIeFqhbNO1Q7dHjBrPIq4HlSA+3SmsIxEugKCU5PTtexaiDAAIIIIAAAgh0RIAha0eUuAYBBBBAAAEE4i5QVDLuWhN7Ku6FKYiAVwVMppkGnhyVeVeZV1ukLwQQQCDRAm98VrF/+6b9bghte3pVfpboPNRHwAsCJlaVmjxkiBd6oQcEEEAAAQQQ8JYAQ1ZvnSfdIIAAAggg4CmBwuL8O0Tlfk81RTMIJF5gkkn4mVGZdzNsTfxZkAABBDwiYJYbqG86M/JK4BvE7HiPtEUbCCRewGRhSt/0kxIfhAQIIIAAAggggMB3BRiyclcggAACCCCAgKMFCkvH5YvZaEeHJBwCbhRQmaaiz/AaYTceHpkRQMApAm8srzq4LSTZIjrKzPo7JRc5EPCCgIl9npo85HAv9EIPCCCAAAIIIOBNAYas3jxXukIAAQQQQMBTAoUl+U+IyA2eaopmEHCIgInMULFnsjPHvOiQSMRAAAEEHC9Qt2jaMRIMZIsGskTsaMcHJiACLhRISU7nn1u68NyIjAACCCCAgJ8E+D8rfjptekUAAQQQQMDFAkWl+aVmcqWLWyA6Ak4XmBVQe2ZkxphipwclHwIIIJAogXlLq84ImWRrWLJF5XuJykFdBLwuEAi0HXzGsedv9Hqf9IcAAggggAAC7hZgyOru8yM9AggggAACvhIoLM6fKirn+appmkUg3gJmdeGAPnNVRs5z8S5NPQQQQMCpAnVN1ReKSLaYXe7UjORCwCsCwbAmn94vrckr/dAHAggggAACCHhXgCGrd8+WzhBAAAEEEPCkQEFJXr2KnuHJ5mgKAWcJvCYBeSa0pbXo6qtztzgrGmkQQACB2AuMt/HBoxoPydbIcFVlYOwrUgEBBEzD56T2GTobCQQQQAABBBBAwA0CDFndcEpkRAABBBBAAIFvCRSU5C9Rkb6wIIBA7AVUdKmZvaAWLM3KurMx9hWpgAACCCRWYN771T8Mt1v29idX5YTEpqE6Av4RUJP/GNA3fbx/OqZTBBBAAAEEEHC7AENWt58g+RFAAAEEEPCpQGFx/kpR+ZFP26dtBBIh0KomL2iSlo68YnRlIgJQEwEEEIilwJxF008PBvVKUY18B/zhsazF3ggg8G0Bs/AtqX2HPoILAggggAACCCDgJgGGrG46LbIigAACCCCAwLcECkvyW0SkNywIIBBnAZVaNXuhV4+20hEjcjfHuTrlEEAAgagK1DdW/4eJRQarF0d1YzZDAIEOCth/pSQPubeDF3MZAggggAACCCDgGAGGrI45CoIggAACCCCAQFcECkvyrSvrWIMAAt0XMJEPAyKlFrIXsrPHvNf9HdkBAQQQiI/AG8urftIWDlwpYbvSxE6OT1WqIIDArgIa0PwBx6aNQQYBBBBAAAEEEHCjAENWN54amRFAAAEEEEBgp8BTTz3VY78DvmiFBAEEEioQ+ZcdSjVsL2RljZmc0CQURwABBPYiULek8hxR+fqVwAeBhQACCRRQeSClT/odCUxAaQQQQAABBBBAoFsCDFm7xcdiBBBAAAEEEHCCQGHhA9+TYBuvLHXCYZABAZG3RWRCwGTCyJE5iwFBAAEEEi2waNH4nhuTDr3S1K4Uk6GJzkN9BBAQEZWHUvqk/w4LBBBAAAEEEEDAzQIMWd18emRHAAEEEEAAgZ0Czz2X+/1gz57NkCCAgHMEVPUVlfCEgw9sm3DRRblfOScZSRBAwA8CcxqnnRwI66WigStVpY8feqZHBNwhYI+nJA+5yR1ZSYkAAggggAACCOxZgCErdwcCCCCAAAIIeEZg/Pj8w7a0yRrPNEQjCHhH4CMRnWCqE0Zl3PWqd9qiEwQQcJpA3aJph0ow6VJRu1RELnBaPvIg4HcBE3k6NTn9Or870D8CCCCAAAIIeEOAIas3zpEuEEAAAQQQQGCHQEHB2KM0KbACEAQQcKzArO2vEw5OGDnyTn5XHXtMBEPAXQJ1S6qGbhusqkaGq4e7Kz1pEfCJgMrfU/qk/8Yn3dImAggggAACCPhAgCGrDw6ZFhFAAAEEEPCbwHMvjDs6GLYP/NY3/SLgMoFNIjIxHLZJ+/far2LEiNtaXJafuAggkGCBeUurjzOLDFXtUjPrn+A4lEcAgb0LFKUkp2eDhAACCCCAAAIIeEmAIauXTpNeEEAAAQQQQGCnQEFBfh9NkkZIEEDA+QIm8knArEICgYqsjNHTnJ+YhAggkCiBeUunHGThnpeabHsd8MWJykFdBBDouICKvTggeciVHV/BlQgggAACCCCAgDsEfDdkHT783B+ahmpFpG8Xj6hBLTiwvHzG6i6uj/uyCy8ZfJpK6E4Jy9oeSeHcCRPmrIx7CJcWxM6lB0dsBBBAYIfA86X3HR+w8HuAIICAqwQWiUpFOCyTrhqZM9dVyQmLAAIxE6hvnD7MRC8Q2fY64CNjVoiNEUAgqgJm8nJq3/T/E9VN2QwBBBBAAAEEEHCIAEPWzh+Eq4asF1xw5iGBpKQpInLGtlZNnt20Ua6vra1t73zr/lqBnb/Om24RQMC7AiUleaeERN/2bod0hoB3BcxsnqhWBC1QMXLkXQu92ymdIYDA7gQig9WwBIap2DARPQYlBBBwnUBZSnL6Ja5LTWAEEEAAAQQQQKCDAgxZRT4Vkc0d9IpMKT+SsGZWVNSu7fiaxF057PKzDktqDc4UkRN2pKiQ8IFXVFRUfJW4VO6ojJ07zomUCCCAQEcECkrGnqYSmN+Ra7kGAQScKaAilWG1SYGkwNSsEaOXOTMlqRBAoLsCDFa7K8h6BJwhoCJTBiSnX+CMNKRAAAEEEEAAAQRiI+D7IWtY9LzJZTXTY8PriF31wuEDr1O1/xbRjaY6ctLEmhmOSOb8ENg5/4xIiAACCHRYoLg4PzWs8mqHF3AhAgg4VkBFp4Y1PJWBq2OPiGAIdEqAwWqnuLgYAccLmFhVavKQIY4PSkAEEEAAAQQQQKCbAgxZvT9k7eYtwnIEEEAAAQS8I/B8ydizAxKY5Z2O6AQBBBi4cg8g4E4BBqvuPDdSI7BPAZPalL7pg/Z5HRcggAACCCCAAAIeEGDIypDVA7cxLSCAAAIIINBxgYLSvJPU9N2Or+BKBBBwiwADV7ecFDn9KDB78bQjkpKCg8R0sIgNFpF/86MDPSPgcYGJKcnpl3q8R9pDAAEEEEAAAQR2CjBkZcjKrwMCCCCAAAK+EygouO8nmhT+yHeN0zACPhKIDFzNrDKkVnt15ph3fNQ6rSLgGIG6pVWnWtgGB0QHm0hksNrbMeEIggACURawZ1OSh1wT5U3ZDgEEEEAAAQQQcLQAQ9ZuDlmHDz/3h6ahWhHpKyINasGB5eUz1lx88bn9Qtr+ezW5UEQPF5GQiHygKi9KOPhYefmM1R24M/SiiwafKhq601SHqsjBItIWqSNqf9Nw+/NtbQe1JvXaUiRml0f22/U7ZocMGfK9XvttHS+i52+vp7dUlNU88s3aF1466GQNW7WI/IuITdna0mtESkpKyxvv1qao2e/M9Nzd1S4vn7upAz3I8OGpB5r2zBIJjxLRU0Wkh4lsULU3RQJPbFpvk2tra7fEeq9v97n9rEQCQdPWO0Xkiu3nZK9JWC+oqKhdm2i73NzcwFtv1ZxrAb1dzFJFdH8R+0pEF5rIXzZvkLJeh/Xav2fb1mli8isRWWsBTZv0Sg1PZ3XkZuIaBBDwvUBZ2f0Hbtgc2uh7CAAQ8IGAirxjKrUqMqt9a2vt1VfnrvdB27SIQNwFaj6o6d2jtW1wUAKDbfvTqpG//+ODAAIeFzC1P6f2GRL5Zyt8EEAAAQQQQAABXwkwZI3ukHV1ZKhqKpeIyF0iEtz93WQfWyAwfG/DsIsuumh/CWx8QESv2/M+skrCer0Ewtd+PUTt/pBV3gsFgv8eDIXuEZWRe/5tsNfag/rvUyfUrtjLb4xeePHAESLy1I4h7Z4uXRgOSMbkV2rfi+Veuw5ZRe02MXlGRI/8Rt2vB+WrOz9kjZ7dpZcOObw93PqMiFy0F5OFavZ7U40MzSNDfoasvvrjm2YRQCBaAoUl+ZtF5HvR2o99EEDA8QKRAWutmMziKVfHnxUBXSAwv2H6v4W2PaUaGCwqke9hPMIFsYmIAAJRElDTOwf0TftzlLZjGwQQQAABBBBAwFUCDFmjO2TdpCJNJtI/chdse1pTZJWKqYn8ePuTiDs+am/1CIQvnDBhzspd75hrr+3f47M1Bz6gJrd842eRJ2EjA83IE5+RVyz9eMfwdZOItYnooZFrozBkXSsikUwnbq9ta0S0WUSSROQnkadQ/9mDlG39qmdmZWXll7u56/WiS865SUz/8s8h8banMOeL6IcidtaO7+DZMYi2jyUcOL+iomZRrPba5YndSJavtj+9+61Pd4asUbEbNmzYQUk9W4p3GbBGnmD+WETaReQAETlqR+q1Irb/jnuLIaur/vglLAIIOEmgsDR/hdjOP1udFI0sCCAQYwGeco0xMNt7TmD20imH9ZQeKeGQpKpKiomkeq5JGkIAgY4JmF6T0jft2Y5dzFUIIIAAAggggID3BBiyRnfIuuMOiQwMg1f37392bW5ubjjyFwcOHNj7gIPlVhUZ+/XQUU2uKi+vLdj1trrokoFXbX/CcvuTsCbyooSS7pw0qToyZNv22fGa4sheV3/zSdcoDFm3F1B7K6w6avIrtZGhp22vmXqgaM//NrH/uyPGFrXA0PLymbO/08OlAy+UsP1jx/AvZKp/1tABYysqKiKDzW2fiy8+97iwhP4hIifs+Ev/2LRBrtr11cEXRWmvXZ5k/TpGg5rc15YkM3q0B9vMQqH+/Qeui5xbF55kjYadXnjJoDw1G70jYMhMHrJQe97kya9Ght07zn/gMSbyiKgM+4Y9Q1bv/RlNRwggEEeBwpL8yBsVjo9jSUohgIDzBCKvEH9NzOZLIDg/tHXLHF4t7LxDIlF8BV5tKDswYPuniFqqBPQsMRkY3wRUQwABZwropSnJaROdmY1UCCCAAAIIIIBAfAR8P2TtHPN3v890l+9klci/CR9QuXTixNoPd9078oTqytUHPC+iGZGfqejfystqIq8D3jbEjHyGXX7WYUltgWli+osdf6mivXW/kVOnTv3Od8bt7onXqAxZTSYFA5I1cWLtd76raujlQw/tuXVrmaicuT2f3VZRNivytOrOz0UXDfwXCdhkET1t2xUqDx95+Kbbn376zcjTmN/6DB9+9qmmOmnHK3u3qNn55eWzar6+KJp7fWfIupc+I/W7NGTtvl1fCdiMr19hvDe73TzxypC1c7/QXI0AAgh8R6CgJP9V5Ykc7gwEENgpoG0m9lpAZL6ozOH7XLk1/CBQYzVJSQ3tZwYkPFCDgXMYqvrh1OkRgc4JBEXPPj05bU7nVnE1AggggAACCCDgPQGGrJ06030OWbdIWK+oqKgp29O2w4cPHGUqz2//uU3Z2tJrxDdftzt8+OCzTcPTd7wSeL2apJeX176xp/0uu+ysI9pDgVoT7RO5JgpD1rUSDgytqJj51p5qXnTxwPtE5M7Iz1XkyfKy2hu+ee2FF59zqYq+tO0JW5N3LRy4YNKkmZ/uYT8dfvGg+03s9h0/v7+irDbyfbbbPlHd69JBJ2vYqne8Iniftl0Ysnbb7pv3h4o1hUM90r/5BPOuhudfMvCUoEmkpx/wnayd+mXmYgQQQGCPAoXF4yaJ2gUQIYAAAnsQeEtUZqvILIau3CNeEKhbNO1QTdLTw2E5naGqF06UHhCIrUAgoMefcWza4thWYXcEEEAAAQQQQMAdAgxZRSLDv80dOi6V+yom1u4YkG5fscuTrPt8kvCCiwcNDYhN277aZvfu2WP4Sy9Vb/i6/oXDB96tKn/a8fPvDGF3zbnrk7RRGLLu/E7SPZlcdPGgm0Xs4cjPVaxw4wb9TW1tbeS7Qrf9pYsuPucxEb1x+8/1gfKymshAdufTut/tYdAFpjZpNz1Hcy/Z5UnWffbZhSHrPvfcm93AgQOTDjrYnjXR7B0WT1SUzbppb3a79LTP+69D9zkXIYAAAghIYUl+5LuxM6FAAAEE9ilgtkRU5osF5ltQ5o+6cvTb+1zDBQgkUGDOoumnJ/UInLZtqKp2uogek8A4lEYAARcJbG1vPWLQ8ResclFkoiKAAAIIIIAAAjEV8P2QddehZGe1uzdkle8M5YZfPPCvJnL99hz6aEVZzc17y5ToIeuuT+NefnnawVta28pF9OxIbhO5fFJZ7f/urYc9DT+juVekvtOGrLva7TrUVbUbyyfO+msn7BiydvYXmOsRQACBvQgUluQ/JiL/CRICCCDQSYFWMZlv2wavMj8UDM//9ZV3f9LJPbgcgagI1C2rOUbbQ6eH1U4PiJxmIqdHZWM2QQABnwloW89Ny7/3y19e952vgfIZBO0igAACCCCAAALfEmDIKnre5LKayOt5u/SJ5pC1I09O7hrSaUPWXfN0AXXn4Dmae0VyOH3Iuq+z3J0lT7J24Q5jCQIIINAJgcLivLGiOqYTS7gUAQQQ+I6AiXwmZpHvdZ0fDofnh3qFFlwzIncdVAhEU2DbQDXcflI4FD5JA8HTxOx0UTk0mjXYCwEE/CegoqsGJKcd4b/O6RgBBBBAAAEEENi3AENWhqydHj5+85W3uz6NGYXB6CcWCp87adLspdHciyHrvv8w4AoEEEAAgd0LFJTmX6cmT+KDAAIIRFlghYgsEJMFGtAFQdEFGRl3LYpyDbbzoEDkO1RDgeBJSUE5MWx6UkDsRBM5SUT282C7tIQAAokUUF2U0ifthERGoDYCCCCAAAIIIOBkAYasDhqyXnTRRftLYNOLInLR9ptGb6koq3lkbzfQvp5+7MjTsZ19wrMTQ9YtIjbBVD/v6C+BmrQEJPxEWdnsT3bprVt7Rep3ts942w27/KzDklqDM0Vk29/AdORV1jzJ2tE7i+sQQACB7gkUluQNFdEd36nevb1YjQACCOxZQEMmtlDFdgxfZUFQZEFGxpjVqPlTYHbD1JN6SI8TwxI+STVwoohFhqlH+VODrhFAIJ4CJjInNTl921dB8UEAAQQQQAABBBDYvQBDVgcNWSNH9O3vZJX7K8pq79rbzeu0Iesug8ItaoGh5eUzZ3flFzCae0XqO33I+p3vZDW5qry8tmBvdgxZu3JnsQYBBBDomkBx8X0nhjW8oGurWYUAAgh0Q0BlnZosN5HlorpcxZYHLLC8vUf78lEj7v60Gzuz1AECdZ/U7adbWvpJyPqJWD9T6Sey8z8OSEgEBBDwnYDqSyl90kb4rm8aRgABBBBAAAEEOinAkNVhQ9aLLj7ndyL6P9vP0aZsbek1orKy8ss9navjhqzDhvVK6rWlSMwu355530/j7qm3YVHcK1LD6UPWCNbwiwc9ZWL/d8f5P1FRNuumyI2wJyOGrJ38E4/LEUAAgW4KlJQ8+NOQtEZe5/m9bm7FcgQQQCBaAltEdLmqLRfT5RYIL1cLLLf29o/a2nqu+M1v7twUrULs0z2ByGt+NRjoJ9uGqIF+tnOQakd3b2dWI4AAAtEUsMdSkof8Npo7shcCCCCAAAIIIOBVAYasDhuyDh8++GzT8HQR6S0i69Ukvby89o093YCXXXbWEe2hQK2J9olcs+srZuP9yttIhm+9TthkVjjUfunkya82d+WXKJp7uWDIKsOHDxxlKs9HrFSsKRzqkT5pUvXHe7I7/5KBpwRNqkXkByKy1gKaNumVmne7Ys0aBBBAAIGOCZSUjDukXWyOihzfsRVchQACCCRSwNaq6Ecm8pGYfCxiKzQQ+Kw91L4y0CP4WfuXwZUMYrt/Pmbjg6++f8hRgbAeJSE5SiV8lIgepQE90sQir/ftJyY/7H4ldkAAAQRiJ2Amd6f2Tc+LXQV2RgABBBBAAAEEvCXAkNVhQ9Zhw4YdlNTrq1fEdPCOW62ivXW/kVOnTt2466137bX9e3y25sAH1OSWr3/mhCHr8OGDkk3DlSL6k0guU3n4yMM33f7002+27e7XJ9LHqtUH5Yna6o3r5fHa2totX18Xzb3cMGS98MK0nwSCbVVfD833ZrftXunZUvzP7/BlyOqtP57pBgEEnCwwfvz44Ja2ZRMjL0pwck6yIYAAAvsUMPlKVFYceOgPtv7wZz+LDGNXqthKNVlpaqskmLQmoKHPWwI9Ph/0b4PW73M/j13wxvKqg0Nt4UNbTQ7tkZT0A7HwUSGRozQc+V7UyPBUjxLd9h2pDFA9dva0g4DvBEyvSemb9qzv+qZhBBBAAAEEEECgGwIMWR02ZI2c5fDh51xuqi+ISHDbkFLkRQkl3fnNJxp3vCZ4rIhc/fV1kWudMGSNPIR50SXn3CSmf9mRLSQiz6kF7y4vn7H6m/drZKiowfbH/jkotEd69zz8tpdeeimyJvKJ2l5uGLJu6/fiQaNF7Ot/czRkJg9ZqD3vm08DDx8+8BgTeURUhn3DkydZu/GHIUsRQACBrggUluQ/ISI3dGUtaxBAAAEnCRxyxJHzfnDUUWfsK5OJfa6iK01stZp+LgFZI6LrJGxbRKVF/j97dwIeZXX2Dfx/PzPZgLDJouzIEkBxA6wsQiK7bGqLtsWazAzU1gW7aNuvtTV9ZdFWpfIWW4WZSQIBxb4oCYKiyIjVt9q6UG2rtn1rabVudWMnmef+rhMmdghZZibbMzP/57q8pJmz3PfvPLHAnXOOJYftMI64LD0MyzocrtYjbpceDh/TI+pyH9aM8GHrgH1EszoersqrOlwgBdVNzZnI57v/tjvbvf9gjmRm5oirOgdVrhy4XDkIh3MX/8VzAAAgAElEQVQsQZcw0N0Sqxug3SHSDYruItJNzf+u+TWO/xpiJTI/+1CAAhRIJgEVzJ04fPojyRQzY6UABShAAQpQgAJOEEj7IiuAtwAciGMxPrYt2/PIQ3v+ZPrUuRO1ySLXnAUFMy3oo5H5XhN15dctPNa3QxWAKTr+E4DZ5WmOEu53vICpxwAxxdiagqxDiqxoIAezk/U1AZ5RlS4QnfCfPMzxuHi5yoV5O7aETJ6fPS01VpIUWVHPDlVjYezMscHmL6E6ATU/LW9K8NHr3+T7F8d7zqYUoAAFKBCjwPrylbcp9LsxNmczClCAAo4U6D148FO5p/SY0vbBqQ2I+b2u+X1utQBVqqgW6/i/YX4tqFLzmUiVqlbD/GNJFRQ5AHIgyIFqDiA5NV8z/7vmjxd8KEABClCgUQGRjyzLmn7B0IteoBQFKEABClCAAhSgQPwCafcHzzpF0fjF6tx72RpFVhNUfn5+dm4XWQHo0uidqnUCfkcEN6niBwBGmM+cUmQ1sdQcA/xO7tW2YJkAXZrArnRbmYsfemjne/W1a4mxkqXIavK/5JL8rmFF0PyyEbdXFHKHQO8E0IN3siby7cw+FKAABVpGYH35iu8rwPurWoaTo1CAAu0g0Gf4iFCHzrn57TA1p6QABShAgXYRkNcBmTohb6rZfMCHAhSgAAUoQAEKUCABARZZ40c7YbdgaxVZI2HJvHkXnQsJf1dFZkYKlTW7QSG6VuzqEiC7g0o4FCmy/jssmLb94dDLtWnNmDGjY1bO0c2AXHz8a3JD5dbdq6PTjrf4OG9BwVJA7z4+hm4/ejjr8p07dx5siHLOnEndLHfGlwC9CtDRgHSo3Zmrorsk7FpTWfnkS8dPRm78ac5Y8ebZ3nbFxcXWiy/unqqW3ATVicfd9BAgryiw6sAn2Nqpm+SJrU+YIqtA33C77PwtW57+V1OO/JwCFKAABVpeYH35yusU+t8tPzJHpAAFKND6AgPPHP10Rnb2ha0/E2egAAUoQAEHCDx99G33RQUFrXNkuwPyYwgUoAAFKEABClCgTQTSrsjaJqptOMncuZOHicvaBaA/dzK2IbxDppo//6LJKvZjkSOk6z1+2iGhMgwKUIACaSGwvvy2qxR2aVokyyQpQIGUEjj9nHN/a7nd41IqKSZDAQpQgAInCajifyaOmP4F0lCAAhSgAAUoQAEKNF+ARdbmG7bKCGYXY3FxsdnZ2ejuzrkLplwqkAcjRwq/Wp0ZvmjHg0+/3ypBcdA2E8jPz3eHQiFzL1Wjz7wF+eYOwNsijSph536xsrLyUFP9+DkFKEABCrSeQMn65XMsS9YAGNh6s3BkClCAAi0rMGTM2NdEpOYKEj4UoAAFKJCaAqr4xcQR069JzeyYFQUoQAEKUIACFGh7ARZZ2968yRnN/aNvv9NpmVjyRuXDoUBDhdbZs2d3dmcefgDArJpBFf79n+JrsRTnmgyCDdpNwKxrRubhe6BaWlHx1OMNBbJgweT+NqztAM6MtPle5dbQ7e0WOCemAAUoQIHPBDZuvO2MKg3fI5DJZKEABSiQDAJDx457D0CvZIiVMVKAAhSgQPwCats/njhyZnH8PdmDAhSgAAUoQAEKUKAhARZZHfZumB2MnbvICoV+y4QmwP3QjO9UVDz+dnSoc+dOGyCu6p8DmBf5+gl3xTosLYYTo4C5BzY751iJAubonipVXWWhellFxTP7o4aQOZfmn2GplkLlvJqvK/aqbc3Ztu3Jt2Kcis0oQAEKUKCVBTZvLu50pCprzfE7yflQgAIUcK6AKyMjPPjsc1zOjZCRUYACFKBAcwTEwjXjh03/RXPGYF8KUIACFKAABShAgZMFWGR14Fsxf/6U6SqyEUCPSHhhAH8D5Onj/1svBDA4ckSw+UIVIN+o3Lrb/Ia50eOFHZguQzpRQOZdku+F6mpAOkQ+qgLwmgDPqEoXiJpdUX1ruynwiaWyqKJi9yPEpAAFKEAB5wmsL1/+Xwr5ofMiY0QUoAAFjgtkdezwbv+RZ/SmBwUoQAEKpJaAqv7LsuS68cOnb0mtzJgNBShAAQpQgAIUcIYAi6zOWIeTorj40qnDXeHwfRBMaSLEDyBYUvlwaCsLrA5dzPjDkrmX5k8UG/cAGN1E99ctWN6tW598Nv5p2IMCFKAABdpKoKx8hQ+CNVBktdWcnIcCFKBArAKdunX706lDho6MtT3bUYACFKBAUgg84xa97vzhM15OimgZJAUoQAEKUIACFEhCARZZHbxoxcXF1gsv7DkHll4JqDkWuGb3qtm5COgfBFa56LH1dY6SdXBGDC0egZq7ed/LnQjoV0Rl5n92r+p7ELwKWPfs/1gfCYVCR+IZl20pQAEKUKB9BErLV04T6BoAw9sngmbMqhZUM2oGEMscsGA3YzB2pQAFnCbQtfepv+3Rv/84p8XFeChAAQpQIGGB9Qf34/rpY6d/kvAI7EgBClCAAhSgAAUo0KQAi6xNErEBBShAAQpQgAIUaBmB9ZtXDtUqNScVTG+ZEVt/FDvcCXZ1pxMmstwHYLkOtP7knIECFGgTgV4DB+7p3LOXuZKCDwUoQAEKJLmAAD8enze9OMnTYPgUoAAFKEABClAgKQRYZE2KZWKQFKAABShAAQqkisC9996bkZP7b3N08BKn52SHc2BXd6k3TMv9CSzXYaenwPgoQIEYBE4bNizUsUvX/BiasgkFKEABCjhXYD+A6ybkTS9zboiMjAIUoAAFKNB8gfnzp/ZWCYcAjEhwtNdEXfkVFbveTbA/u1HgM4G0KbLedNNNV3HdKUABClCAAhSggFMEevTOnped5fqCU+KpL44OOafCZWXWG6I5NtiV8W8nh8/YKECBGAUGjDpjT2aHDtzJGqMXm1GAAhRwmoBA9oZRff2kvFlPOy02xkMBClCAAhRoaQEWWVtalOM1RyCdiqxvAejTHCz2pQAFKEABClCAAukiICIYMaKxHwpVuLP4Q5/p8j4wz9QWGHzOOb9xuTMuSO0smR0FKECBVBWQhwC5fkLeVPP3XnwoQAEKUIACKS9QT5HV/H9gHHca6d9hy6LKytAHKY/FBFtdgEXWVieOeQIe5xIzFRtSgAIUoAAFUkcgI8Pq3aGj63zLkm4ffXjMUYkNHToUGRkZ9cYkUg1XJv884qgFYzAUSFBgyHljXhXLOjPB7uxGAQpQgALtJKDQuybmzfh2O03PaSlAAQpQgALtIlC3yGpDZj2ydfdj7RIMJ017gbQpsqb9ShOAAhSgAAUoQAHHCmzadHufY+Hw3SJw1PHBdnUn2OFO9bpZ7gOwXHH8oKhj9RkYBSgwdOw485PffSlBAQpQgAJJI6CAXj8hb8aapImYgVKAAhSgAAVaSIBF1haC5DAtIsAia4swchAKUIACFKAABSjQfIGyDcuXQeQHzR+p5UYIV3WD2lknDCjWEbgyPm65STgSBSjQbgKWy4XTzz2v3ebnxBSgAAUoEKeAyF9F5frxeVN3xNmTzSlAAQpQgAIpIcAia0osY8okwSJryiwlE6EABShAAQpQIBUEyspXfAWCn0HR3Sn5qJ0NtTNrwhHraM0/fChAgdQQyMjO+ffAM888JTWyYRYUoAAFUl7gCVtd100acdHrKZ8pE6QABShAAQo0IMAiK18NJwmwyOqk1WAsFKAABShAAQpQAEBZ2YrPqUt/JpALCEIBClCgNQU6dO7ylz7Dhw9tzTk4NgUoQAEKtIjAfZnDu103VsZWtchoHIQCFKAABSiQpAItXWSde2nB2WLrEwB6ALr96OGsyydMmHD4d3tDE0T1m6oyVYAuAMz/B78G0bViV5dUVDyzPxbC+fMn5qpkfgWwCwE5F0CGAp+I6AuAdc/+j/WRUCh0pL6xTowNr4m68gHLpXLsuwC+CEgvQJ+HLXMqK0MfRI9RXFxsvfji7qlqyU1QnQhIB0APAfKKAqsOfIKtWT2zOmRWHX0UinEAPlBLpm17aPfeefMmD4Zl7QYwsGZMweLKh0P+hvLNz89353bGLyHwHW+vW/Z/LIsayisWt2RpwyJr1EqpqgSDwfEicouq9rRte9rixYs/THQxy8vLux07duxKAF9Q1VFAzY6Uw6p6mc/n25nouKZfIBB4FMDMOMe42+v1fqNuH7/fnysi/w+AB0CvyOf7AKzat2/fPcXFxdVxzsPmFKAABShAAQo0UyAYLO7qzsr8mSoKmzkUu1OAAhRoUKBLj54v9hw0iOcF8x2hAAUo4GQBwU0Thk+/w8khMjYKUIACFKBAWwm0bpEVr4Yt1+dd4fAPITC1nQYefb7aJZ/fsSX0z0bylrkL8i8HcG+kSNtQ01dsC19+5KHQq3Ub1C2yQvRbUKwDpE9U25ria0XFrndrv3bppTN6VdvH1gGY10h8r4jqt1VkNYAR0UXWeIumc+dOG2C5qh5XyHAznwILt20N/aqt3on2nIdFVgDBYDBbVc03jKn+1/4U917bti9KpMhqiqtHjhy5W0QWAsius8AHm1tkjRSDHwMwPc6X56Qia1lZWa/q6uptQM1PKtT3VIjIFR6Pp96fpIhzfjanAAUoQAEKUCBOgbKNK/8fVFfE2Y3NKUABCsQkcEq//s90O/XUiTE1ZiMKUIACFGhrgd+rrTdNHDmjWT+o39ZBcz4KUIACFKBAawq0cpHV7Ab9F4DRx3PQ9wD5CIAbwACzC/Wz3ARbjx7KXLRz586D9eQr8y6Zch1UVgFwRcYyu0ifA+RNQC8EMDjqs32wrYsrK3f/IXqsOrtsTf9Dx3fcnvCcUGSdPXt2Z3fm4Q11CqxmF67ZWGc21HUC0DcywgeAdji+y/U/O1nNZ/Pn589SgakduQB9G7ZMrawMvVbf2ka3Fegbdjhj+rZtT5j5Uv5J6yJraWlpX9u2b1RVs4U5t85qJ1Rk9fv9Zifs/ZFvuOghbQAfisj+cDhctHjx4j2Jvl3r1q3rblnWkwDOjnOME4qskWLtJgBXmK3uqvpLAGtUNcOyrP8CsCAy/jKv13tLnHOxOQUoQAEKUIACLSSwfv2yz6tl/QxAvxYaksNQgAIUqBE4dcjQUKdu3fLJQQEKUIACjhNYb2XITRecPu2zXSmOi5ABUYACFKAABdpBoJWLrMczEn3RFil85KGQKXqq+ZI59heSeadCl0TSPiJqzayoePKkWs+8S/PnwtYHIsXLsIr8RMKdllVWVpoiac2zYMHUUTbCDwA4M/KlB/Z/gqLoI3br7GSt7fqaKG6rcmNXRrWrSjUcHjMm/8Pi4mJTg5K5lxQsF1Vzcql5wqr4mYarlz/yyK9NsbjmmT8/f6gCqyGYHbWEnx0XbL42e+GFPd1V1qNQOX7yUcNHBsu8BVN+Dsg1Ne0U/v2f4muhUCgtTkhNuyJrnSOBpwGwGvjvQNxF1nXr1p1pWdaOqL8ANS/1SyKyDMCjLbUbNBAI9AfwdOQ87IR3xpaWlp4VDofNWeM9zQnEHo9nsYjU/AcjsrvX5GL+wuVPbrc7/6qrrnov2srv9+eJSBDA3R6PZ3Nt33b47yqnpAAFKEABCqS8QFnZ8jPFJT9TYGrKJ8sEKUCBNhPoN3LkU9kdO01pswk5EQUoQAEKNC3A44GbNmILClCAAhRIW4G6Rdb4IOSGyq27zfG4nz0nFTIV21wWvvLww6GP6449c+HM7plHj26FYNLxz/RblVufMrtVP3vmzcvvAUsfAeT8mhaCu/v02n/Tffe9cNK96vPnTz5XRbZFjv89IqoXV1Q8Ze5CrXniic20nzcvfwQs3VV7nHBjc9ez4/WEIqspq85fUHC7Qm+K5FpzX23dnbt1irFhUcytqAiZ6y7T4km7ImtJSckQ27afAdA7aoVNMfTPIvKJqta8+ADiKrJGjt01L465uNg8n4rIdUVFRRtauvhYJ4d3LcuaWFRU9Nd439hgMPhlVS0FcExEPu/xeE548YPB4DWqugbAx6p6sc/n+9/aOersgt2nqjN8Pt/r8cbA9hSgAAUoQAEKxC5w7733ZnTI/fBnqnr8pwP5UIACFGimwKCzzn7WnZk5oZnDsDsFKEABCrSMAI8HbhlHjkIBClCAAiks0MpF1g9gWzMrK598sSHCeQvyb4tcPQkBflmxNfT16LZzF0y5VCAP1hyzq9irtjVn27Yn32pgvDqFTNxeuTX0vdq2dYqsH4tiekVF6HcNxTZ/fn6hCkrM57Ec23vxJfnnuBRmI94pdY8LNmMsWFDwORv6eOQk2LpF2Jow5s+fUqAi22uuzhR9sTrDnrXjwaffT+FX8ITU0r3IarZmPxwOh5ctWbLkT4FAwBzDd0NEKK4iayAQ+DGAmyM7Yz9V1S/6fD6zE7TFH7/fP0NEtgDoqKpvWJY1xePxvBPvRIFAYDGAtQDq3Q3b2OfBYPAyVTXnemeIyI0ej+fueOdnewpQgAIUoAAFEhMoLV9+g0DM71v4UIACFGiWwOnnjnnZclnnNGsQdqYABShAgZYQ4PHALaHIMShAAQpQIOUF6imymgLmgZgSF9xW+XCopghZ+9QpZJ5wv2l9Y85bULAU0Jp6iEDLPv1EfFFH455wdK5Aflqxdfd3a48crm+8+fML5qioufvUNDtht2g8seXn57s7d1G/Qq6KjHVP5danrmts7jrjn1RErdntmnXoIahcdHzMk3cCn1h0bjrfmNYpiRqlXZF17dq1g10ulzni1uww3RB9hG+iRdZgMDhIVc0W7kEAzK7YVr3D1O/3Xyoi5i7VrHh33Ea/m4kWWSO7ds1PN5jLn0MiMruljkJOou8dhkoBClCAAhRoV4HS8pXTLOhtCoxp10A4OQUokNQCQ8eM2wfBgKROgsFTgAIUSHYBHg+c7CvI+ClAAQpQoA0FWvlO1riKrHWLogsXTuty5FhVBSCTDYkCC7dtDf2qMZ7GCqnxFFlnzJjRMSvn6GZALq4ph4peU/HwU7+IY+56d6pGF5Uh+mT10Q6X7tix41Mzbs3xyVVHH4ViHIAG76htw9ejzadKuyJrY8KJFln9fv9VIuIH4AbwusvlmlpYWNjQ9u9mL3JUcdSM9ZjX652VyKBxHBe8X1UX+Hy+mrPAA4HAHQC+CeATy7LmFRUVmeOX+VCAAhSgAAUo0MYC5eUru4Vh3wbIV9t4ak5HAQqkgIBYFoacN6Y68ueYFMiIKVCAAhRIOgEeD5x0S8aAKUABClCgvQWcXGRt3lHGNbInFHnjKbIm4tLUTlYTUJ17Xk84snj+/Ismq9iP1RwVDN2TnZkx/8EHn/ikvd+RtpyfRdYo7USLrIFAYDOAhWYoVV3r8/la9S86/X5/sYjcYuYTkRKPx+NJ5KUpLS09KxwOmx2pPU3t1OPxLK69PzYYDGarqjnuOD/6SOKSkpKJtm1XAujS2jt2E8mJfShAAQpQgALpKLC+fOVXFWruBOmWjvkzZwpQIDEBd2bWR4POOov/3UiMj70oQAEKNFeAxwM3V5D9KUABClAgLQUSKSY2BhVPIdOMc8LOzjrH+7ZAkfUfGranbtu2589mrnhiS8QlliLr7Nmzs9xZR9ZDtaYGBuB7lVtDt9fENz//ZhHcWvfr6fRissgatdqJFFlLS0tPCYfDIQBnAqgWkcLMzMwdR44cudGyrC+paj9zbymAKgB/BbBGRNY153jdOnHeZ4qgIuIDMPj4TwzUHFls7mh9zLKs5UVFRWbekx5VlWAwaI4dvsLEp6q/NPGpaoZlWf9l7jWOdKo5/ji68ArgBdu2ZyxevPjDdPqGYa4UoAAFKEABpwqUlK8cY44PBjDNqTEyLgpQwFkCHXJz/69P3ojTnRUVo6EABSiQBgI8HjgNFpkpUoACFKBAawkkUkxsLJZ4CplmnDiKrEcA3aIi78dqIYrDFux7tm7d8w/TJ57YZi+8sKf7mOvJSK0KNmTWI1t3m12mDT6xFFlr4lgw5VKBPAjAVXtkcKdOVRJ1NPIJO1xjzTcV2rHIGrWKiRRZ/X5/nog8HdkN+m9V/bmILG1sJ0lkZ+gXPB7PK4m8RIFA4FFz3HWkb1PHex0RkeKioqKf1O5SjZ4zcr+quVTZnJld31MhIleYonAwGLxBVc1RwUdF5HKPx7M9kfjZhwIUoAAFKECB1hMoLV9+m0C+23ozcGQKUCBVBHJ79Njbe9Dgs1MlH+ZBAQpQIAkEeDxwEiwSQ6QABShAAWcLOLnIWqfQ2ew7SuMpsp50J6uiqKIiVNrYasZcZJ07bYDlqnpcIcMB7Lcg01U1rILHAXStezets9+glo2ORdYozwSLrDNEZAuAjpEdpFpTzT/+HABwKPLrzpFdprUz/tO27dmLFy9+NZ4lXb16dVZubu5OVa25ODnGx+xS/abP51tTX3u/358rIv8PgDl2uFekzT4Aq/bt23dPcXFxdTAYHK2qprjbp+7RwjHGwGYUoAAFKEABCrSRQFn5yoU4vquVO9TayJzTUCAZBbr36fu/3fv0GZ+MsTNmClCAAkkoUGZlyHcuOH3au0kYO0OmAAUoQAEKOEbA0UXWk47WlRsqt+5enShePEVWc7vk/AUF9yp0yfH59J7KrU9dZ37R0PyxFlnN2PMWTPk5INfUjKz4oUjN6a3m754AweLKh0P+RPNM5n4sskatXiJF1mAw+GVVNT8N4I4a6j1V/dY//vGPB0yB0nw9UshcBuDrkeODzf2tDx88ePCLS5cuPRrrS7Ru3brulmWZLd+1P3H+toh8D8CDtUcQr127drDL5TJfM0VTc1SxeT6yLGteUVHRM7HOVdvOFHY7dux4v4hcAuBNESnweDxvxjsO21OAAhSgAAUo0HYC5eUrTw8fL7TW3pnRdpNzJgpQICkEeg8e/FTuKT2mJEWwDJICFKBA8gp8opDvT8ybdk/ypsDIKUABClCAAs4RcHKR1SidcJyw4ik7XH3pI4/8+qNEBOMssmL+/PxCFZSYuQT6hh3OmL5t2xNmQ129z8WX5J/jUjwB4BQAH6gl07Y9tHtvfY3nz59SoCLmdFNzZeUrAhxTYAygb8OWqZWVodcSyTHZ+7DIGrWCiRRZA4HAYgBro4ZpcIequQM1EAjcLSLXR9p/qqpzfD7fr+N5kYqLi939+vUbLSLmzrVyn8/3dn39/X7/tSKyKqrQ+qDX6708nrlMW7/fv0hEgjXfmCLXejye6HzjHY7tKUABClCAAhRoQ4H15Su/q8eLrXwoQAEKnCDQL29kKDu3Uz5ZKEABClCglQQEO21bfzBpxIzftdIMHJYCFKAABSiQdgJOL7LOn1+Qp2LvBGSAWRwV3N2n1/6b7rvvBbPz86Tnq18dk/HOu52XQ/TdTz/GmlAodKS2UbxF1rknHuvb6NyzZ8/u7M48vMHUhSPzNVpknblwZvfMqqOPQutcPSnyYPXR7K/s2LEj5s2EqfTSssgatZotUGQ9LCJXejwec3xwvU9kl2kIQM03GIA7vF7vTa3xUpmibklJyYOq+vnI+H8HcKHX6625NDmWp7S0tG84HN4FIA/ADhG5zOyYDQQCEwDcBeC8SBHXHI28W0S+4/F40vInFmLxZBsKUIACFKBAewiUlq+cZkFvO/4ThnwoQAEKHBcYdOboX7uzsyfRgwIUoAAFWl5AFcsmjpj+w5YfmSNSgAIUoAAF0lvA6UXWmqN1L5lyHbRmA5y5WjIMICjqurmiYtcJ1waYoqi4qn/+n0Knrs7O7PWtBx980PRBvEXW48f6Fvw/QJdH3pKwKn6m4erl0btp58/PH6rAaghmR71NjRZZTbt5C/K/+9kRwZGOCizctjX0q3R9K1lkjVr5FiiyvmtZ1sSioqK/NvZCBQKBzVFH9z3m9XpntdYL6Pf7LxWRTQCyzIXEqrrA5/PtjmW+OjtvPwAw0+PxvFRSUrJUVX8atUM2ejiz7f1LXq/3sVjmYBsKUIACFKAABdpGoLx8Zbcw7NsA+WrbzMhZKEABpwucfu55L1guF3/4wukLxfgoQIGkEhDI71XwgwnDp21LqsAZLAUoQAEKUCBJBOoWWQG8BcBsAov1+di2bM8jD+35k+kQbyHzhOOAoduPHs66fOfOnQejJze7U99+L/enorgh6utmJ+trAjyjKl0gajay9YsUYiHAy1UuzNuxJfTP2j7xxmb61bND1XzZzG2ODTbXW3YC0Pf4HHoMEFMINv80WWSdPz9/rAoeB9DV9I7lSOJYFyVZ27HIGrVybVhkNQXKGyNT77Vt+6LFixd/2Bovkd/vzxORpwH0NN9AIlLo8Xg2xjJXSUnJVNu2za5c8023zOv13hL1tc4A/qKq17pcrr+q6kxVvQVAL97bGosu21CAAhSgAAXaR6B000qvZeutCvRpnwg4KwUo4BSBoWPGvgmRQU6Jh3FQgAIUSHYBhawLW5nfnzxs8vvJngvjpwAFKEABCjhVoJ4ia7yhnlBMjLeQGUuR1QRUcwzwO7lX24JlAnRpIshKt5W5+KGHdr4X3S7e2Gr7XnJJftewwlwBeUkj876ikDsEeieAHrEUWfPz87Nzu2o5VC6rGVfh3/8pvhYKhUzxNi0fFlmjlj2RImswGPyyqpYCcAOIdSdr9D2urVpkLSkpGWLb9jMAekdSXeL1etc19bb7/f5cETG7UccD+F9TRPX5fPujduG+LSKzPB7PK7VjBYPBy1TVnOGdJSJf492tTSnzcwpQgAIUoED7CAQ3rhhh2bhVBF9onwg4KwUo0O4CIhgyZuxROX7iDR8KUIACFGiGgELft4Dvj8+b0eTftzRjGnalAAUoQAEKUABAshRZaxdrzpxJ3Sx3xpcAvQrQ0YB0iBwh/E8V3SVh15rKyidfqilZ1nkSLbKaYYqLi60XX9w9VS25CaoTj8+rhwB5RYFVBz7B1k7dJE9sfcIUWc2uVLfLzt+y5el/NfaizVsw5ceA/MjkIIq5FRWhR9P5xWSRNWr1Eymy+v3+8SKyPbI9OqbjeP1+fxy8a9QAACAASURBVLGImF2f5nmpqqqq4Oqrr/6kNV7EOkXWmHey+v3+m0TkNrPN3rKsy4qKinbde++9XTIyMsxRw+cCOOmY42AweKpt20+JyHARKfF4PJ7WyIljUoACFKAABSjQMgJlG1Z8A4JbI6dWtMygHIUCFEgKAXdGxieDzj6nqZ+mTopcGCQFKECBdhbYVq3VP5g8Yvbv2zkOTk8BClCAAhSgAAXiEpg//6LJKrbZbJddc5SxuvLr3hsbPWDNUcRZhx6CykUQfbE6w56148Gn0/oEDxZZo96QRIqs0YXFyFA3eb3eOxp7k+vcybrN6/XOi+XNX716dVZubu5OVZ0c61x+v3+GiJgjfzvGeidrIBA4zxRRzU8vqOp/e73eG0RE161b192yrCcBnA3gbq/X+43ouOt83qp3zcbixTYUoAAFKEABCjQtsOH+lePssJpC68ymW7MFBSiQKgLZHTu+2W/kKB4VnCoLyjwoQIF2ERDBD8cPn76sXSbnpBSgAAUoQAEKUKABgfz8fHcsR/jOW5D/XQBms515KmHnfrGysvJQQ7Dz508p0OObDrMF8tOKrbtN/5N24KbTwrDIGrXaiRRZTXe/33+fiCyJDPVbVZ1qjtat70Vau3btYJfLFQIwwHyuqj/2+XzFsb500TGq6q6DBw/OWbp06dGG+vv9/uUi8v3I538HcKHX6/1HQ+2DwWC2qpqi7GwAr7tcrqmFhYXm4miwyBrrKrEdBShAAQpQIPkEyjas+BEEP06+yBkxBSiQiECnbt1fOXXIkNGJ9GUfClCAAhTA79TWH0wcOWMnLShAAQpQgAIUoICTBMxu04zMw/dAtbSi4qnHG4ptwYLJ/W1YpmB6ZqTN9yq3hm5vqH3NfaxdUALgCgBHRK2ZFRVP7nFS7u0RC4usUerNKLJOEpFHAHQGYIvI6qKiom+Z3Z/Ri6qqUlJScpeqLgVgAXjf5XJNKywsjPlImUAgMBfAZgA5AA6KyOUej8d8I5z0BIPB0apqzsPuE/lwo9frXdTYixYMBpeo6hrTRlU9Pp+vvLY9jwtuj29RzkkBClCAAhRoO4ENG5ZPtUXMrlZzJzsfClAghQW6nnra8z369Ts/hVNkahSgAAVaRUCBe7Lc+P7YIdNb5dqnVgmag1KAAhSgAAUokBYCM2bM6Jidc6xEgS8AqFLVVRaql1VUPBO9KVDmXJp/hqVaChVzqqnZi7pXbWvOtm1P1my4q/uYe2VdbvcKBcxmQxdEt+z/WBaFQqEjaQHbSJIsskbhJFpkNcXTQCBwt4hcHxmuCsBd+/btu7m4uLjafM3sEAXwX6pqjtjNiLQLeDyexdHF2GAw+GXz4kc+f09E5nk8njdrw6yz09R8+SNVvd7r9W6MHicQCEwAUApgaKTvR5ZlzSsqKnqmofchGAwOUlVz56r598MHDx78Yt1dslFHHb8tIrM8Hs8rUbFdpqobAGQBuNHr9dbmke7fZ8yfAhSgAAUokDQCd22+K6fHscO3QuTbSRM0A6UABeIW6DVw4J7OPXvVXkMSd392oAAFKJCGAv8H4McT8qaXpWHuTJkCFKAABShAgeQQkHmX5HuhuhqQDpGQTb3qNQGeUZUukJrrKPvWpqPAJ5bKooqK3WYj4WfPvHkFZ8ClQWjNJr7P2gP4ALY1s7LyyReTg6R1o2SRNco30SKrGaKsrKxXdXX1NgDjooY8AODPkUuDB0f+XfvxS263e9ZVV131XvQSBwKBxQDWRr72rmVZE4uKiv4a3WbdunVnWpa1A0C/6LlUda+ImDnNnam9IrtlTRPzEwvf9Pl8NTtUG3sCgYD5CYfviIgvuoBa26ekpGSqbdvmOGGza/cvqnqty+X6azgcnigiP43M+6aIFEQXh5ual59TgAIUoAAFKOAsgdINKy8Vqbmr9QxnRcZoKECBlhDoM3x4qEPnLvktMRbHoAAFKJDqAgKsdbnsW88fOrPB65dS3YD5UYACFKAABSiQNAIy99L8iWLjHgBNXRHzugXLu3Xrk8/WzW7upQVni61PAOjxn8/0EGzry5WVuyvS/S7WWhMWWaPenOYUWc0w5eXl3Y4ePWqO150ZVeCs+27aAEJut/tLdQuspmEsRdZIu9MB/ArAuU18a+83BVav1xuoe3xxov9J8Pv914qI2aVauyM3eqiPAHzJ6/U+luj47EcBClCAAhSggDMEysp+2guu6lsB/aozImIUFKBASwkMOPPMPZnZOdzJ2lKgHIcCaSRQdTSMT947iCP7j8Gd5UJu9xx07GYO70rBR+QPorh1fN60B1IwO6ZEAQpQgAIUoEAKC3z1q2My3n4vdyKgXxEVU7OK7EbV9yB4FbDu2f+xPtLQkb9zLp080mVbGxUYrcABUX0s7HL/cPtDu95IYba4U2ORNYqsuUVWM1Tk3tXZqmqO2DN3HHWKTGHu6njBHBns8Xj2NFTwrFNk3Wvb9kWLFy/+sL6VrTPXGABdIu3MOdh/A7ARwL1er/f9uN+MJjpEjiO+E8A5kR26ZgftbhH5jsfjea2l5+N4FKAABShAAQq0n0DphhWFIvgRAPNDXnwoQIEUEDj93HN/Z7ncY1MgFaZAAQq0ocDBj4/grT99ANvWE2bt3jcXvQZ1bcNIWn8qUV19RDJuLcgr+KD1Z+MMFKAABShAAQpQgALJKMAiq8NWze/3F4vILZGwdng8njkttQPVYakyHApQgAIUoAAFkkhgw4Zb+oWRdbMIrk6isBkqBSjQgMCQMWP/T0T4gxN8QyhAgbgE/vbSOzh6yFzrdfLT/4ye6Ng1JXa0/s5WvXXSiBnmGDw+FKAABShAAQpQgAIUaFCARVYHvRx+vz9XRHZF7nU1xwrf6PV6zbG8fChAAQpQgAIUoIAjBNZvXPZ5W62b5fhpFnwoQIEkFRg6dtxBAB2TNHyGTQEKtIPAkQPH8Obedxuc+cMPP8S77zb8eTuE3O5TigivUmr3VWAAFKAABShAgdYRUFVzBC+fBgRUdfEdd9zhT3UgFlkdtMLBYPAyVd0AIAfA6y6Xa2phYeFbDgqRoVCAAhSgAAUoQAFs2HBLZ0XmzSpyEzkoQIHkE7AyMvaffvY5uckXOSOmAAXaU+DAR0fwzz82fBvRp59+irfe4l9htOcacW4KUIACFKAABSjgFAEWWZ2yEmkSx7333tslIyPj8cgu1ipV9fh8vvI0SZ9pUoACFKAABSiQhALrNy6fDsXNCpmchOEzZAqkrUB2Tse/9ztj1MC0BWDiFKBAQgLVx8L4y2/fbrBvh24ZyO6ckdDY7dVJVe39+w+Vv/LsaxvtuhfNtldQnJcCFKAABShAAQqkgICIHL3jjjtCKZBKoylwJ6uDVjgYDI5Q1V8A2OnxeG7jXawOWhyGQgEKUIACFKBAgwJl5StuhuBmKLLIRAEKOF+gY9eur542dNiZzo+UEVKAAk4TeOevH+Hjdw6cFJYrw8Lp550Gl9tyWsgNxqOqO22RWy/Mm/7rpAmagVKAAhSgAAUoQAEKOEqARVZHLQeDoQAFKEABClCAAskpULZpxedg42YAc5MzA0ZNgfQR6Nq79/M9+g84P30yZqYUoEBLCtQttObkZqLX4G4w/06S54Cq3jpxxIyfJEm8DJMCFKAABShAAQpQwKECLLI6dGEYFgUoQAEKUIACFEhGgbLyFUsju1p7JmP8jJkC6SDQY0D/X3ftdeqkdMiVOVKAAq0jEK62cfTgMbgyXMjqkDxHBKtiq+Wy/mv8sKkvto4MR6UABShAAQpQgAIUSCcBFlnTabWZKwUoQAEKUIACFGgDgbL7bx+JcNjsav1yG0zHKShAgTgFThs2LNSxS9f8OLuxOQUoQIFkFnhFIHeOz5tWmsxJMHYKUIACFKAABShAAWcJsMjqrPVgNBSgAAUoQAEKUCBlBMrKVxZB8B2ojkyZpJgIBVJAYMCoM/ZkdugwOQVSYQoUoAAFGhdQHBTBHWE9dOekEQv2k4sCFKAABShAAQo0JFBaWtrXtu0bAVxh23aRz+fbGY9WSUnJENu2vwHgUgC9AJjjPmwA/wbwLICVXq/3uXjGjKWtqkpJSclYANeo6oUAegPoBOAxr9c7q7ExiouL3QMGDLgGwDcBDIi0fQ9AUFVX+nw+/v6piUVgkTWWt5RtKEABClCAAhSgAAUSEigvX9mtGnqjCL4NRVZCg7ATBSjQogKDzz7nd66MDPOHcD4UoAAFUllgvaVyxwUjpv0+lZNkbhSgAAUoQAEKJC5gCpTBYHC8iNyiqtMAWAAOquplsRZZTaFy4MCBt6qqKbBmNxKNLSKbbNv+eksVL4PB4CWq+lMAQ+uZt9EiazAYzLZte5OIzI/kXXeIl9xu96yrrrrKFF35NCDAIitfDQpQgAIUoAAFKECBVhcoKV85xoKanwj9YqtPxgkoQIFGBYacN+YvYln1/SGcchSgAAWSXkCBXwvsOyfkzXw46ZNhAhSgAAUoQAEKtIqAKTCq6pUAvltPgTLmImtkF+ldqro0qlBpdq++A+APIjJUVftFdrXW5lIhIld4PJ4jiSYXif8uAFfXUyA9AOAQgF1er7fBa5wCgcCPAZirnsyz1bbtH4lIFYBrReRrkZgf8Hg8XxIRTTTWVO/HImuqrzDzowAFKEABClCAAg4SKCtfuVBh3yiQ8x0UFkOhQFoJDB079lNAOqdV0kyWAhRIAwF5S6B3js+bvioNkmWKFKAABShAAQokIFB7JLCq+gDkNjBEzEVWv98/Q0S2AOgYGeslEfmyx+N5rXbsQCDQE0A5gOmRr9mq+j2fz2d2oMb9NFDY3S8i/urq6tVLliz5W1ODlpWV9aqurg4BMNc7hURkdm3RN7K7dx0AL4D3XS7XtMLCwhNOBlm3bl13y7J+JSLb/v73v68uLi6ubmrOVP2cRdZUXVnmRQEKUIACFKAABRwqsHnzZtfRqr/eaIqtgPRwaJgMiwIpKSAu69CQc8d0SMnkmBQFKJC2AiL4b7vaunPiqKl/T1sEJk4BClCAAhSgQJMCgUDgUQAz6zT8CMDzAPKBmmuOYi6yBgKBzQAWRsZ7U0QKPB7Pm3UD8fv9uSLyGIDxkc/22rZ90eLFiz9sMug6Dfx+v9lpan6ozNz5ap7HASzyer3vxzqW3+83RyRvB9BVRK71eDz3RPcNBoOzVPV/AGSKSKHH49kY/XnULtgDlmVdVlRUtCvWuVOtHYusqbaizIcCFKAABShAAQokiUB5+U+GhVFlCq1fTZKQGSYFkl4gIyv7nwNHjzbHVfGhAAUokAoCj9gavnPSiFm7UyEZ5kABClCAAhSgQOsKRBVZzZG+LwBYvm/fvkf69+9/UdSO1JiKrJHdnE8CODsS9d1er9fcy1rv4/f7rzK7TQG4AfxbVaf6fL698WQcDAYHqar5fc+gSL+Ejh6uswN3idfrNTtXP3sa+zwQCJwHwBSMe6jqf3u93hvS+ThhFlnjeYPZlgIUoAAFKEABClCgxQXKym+biZpdrZjW4oNzQApQ4ASBnM6d/9B3eN4ZZKEABSiQzAIC/FEVd04YMT2QzHkwdgpQgAIUoAAF2lYgGAxuMEfgWpZ1R2Fh4Vu1s9cpKsZUZF27du1gl8v1awB9IuOcVKyMzi6ROerqRO0gtQA0uHO2KdVEi6yRu2DN8cizAbzucrmmRjs2NW8qfs4iayquKnOiAAUoQAEKUIACSSiwvnzF1xUwxdbTkzB8hkyBpBDo3KPn870GDeKdyEmxWgySAhSoR+CICO44kuG+s2BwwccUogAFKEABClCAAi0hkEgBNBgMnmrb9lMiMjwSQzxF1v2qusDn88V8GkfkyGFzLO84AM261zWO44Kzzf21Pp+vxOQYDAaXqOoa82tV9fh8PnPXbFo/LLKm9fIzeQpQgAIUoAAFKOAsgWDwJ6e6M6u/HSm2Ois4RkOBFBA4pV+/p7udetqFKZAKU6AABdJMQFU3iEvumjBs+ktpljrTpQAFKEABClCglQUSKbKuXr06q2PHjo+IyFQTnoj8T1FR0cKGjs4NBALmh8p/atqq6huWZU3xeDzvxJpadGHU7MZ1uVzTCgsLfx9r/+h2ZWVlvaqrq0MARgIIichsj8dzJBKbBINBc3ywN/pY4zpHFT/g8Xi+lM7HBNd6ssiayBvIPhSgAAUoQAEKUIACrSpQXn77+bbY16vqla06EQenQJoJnDp4yFOdTuk+Jc3SZroUoEASCwiwG5a1avywqZVJnAZDpwAFKEABClDAwQKJFFlNOn6/f5GIBAFkAPhUVb/o8/l21E113bp1Z1qWZb7eL/JZo/e31kcVDAavqd1FCuA5VZ0uIuZ+1B8BGAOgS6Tfh6Zw6nK5ftxYETbq6GHTbatt2z8SkSoA14rI1yI51RRTTYOowus+VZ3h8/led/CStlloLLK2GTUnogAFKEABClCAAhSIV6DmvlbR66E6J96+bE8BCpws0G/kqD3ZHTtOpg0FKEABxwso/qzAqokjpv/C8bEyQApQgAIUoAAFklog0SJr5I7SBwDMjwAcBPATt9v9y6uuuuq9NWvWdOrQocNVqvqDqLtbX3K73bPM5/GgBYPBn6vqtZE+vwLQEcBMAOZ+1voeUzC9a9++fTcXFxdX121gYrdte5OImNjrG+OzOIPB4MWquhlAlojc6PF47o4n9lRuyyJrKq8uc6MABShAAQpQgAIpIlBWvvyLEMsUWyekSEpMgwLtIjDo7HN+687IMHf48KEABSjgTAHBIbGxylJZ9bmR0/7tzCAZFQUoQAEKUIACqSSQaJHVGESKlfeJyKJGCp6mqQ1gj6ou8vl8b8frFwgEHo0UVU1XUzR1R8Yw45rdq+bfZket2dFaWzS1RWR1UVHRt+o72re4uNg9YMCAawB8E8CAyHim+BtU1ZU+n29/5GjhJwCMrnu0cLw5pGJ7FllTcVWZEwUoQAEKUIACFEhRgfXlK76uIqbYau4N4UMBCsQpcPp5571hWa7hcXZjcwpQgAJtJKClYdirLsybtbeNJuQ0FKAABShAAQpQwBz7O0NEtkR2hx5U1ct8Pt/OWGkCgUBPAOUApjfUR0SetyzrK4WFhW/EOm5tO7MjNicnxxQ6PxfV1xRVt7pcrusLCwvfqv16IBAwP5xeCmBo5GufWpZ1WVFR0a545zXtA4HAHZEi7CeWZc0rKip6JpFxUrUPi6ypurLMiwIUoAAFKEABCqSowIYNt3RWybpOBddDcWqKpsm0KNAqAkPGjP1IRLq1yuAclAIUoEDiAk9Y0FUX5M3YnvgQ7EkBClCAAhSgAAUSE2hOkTUQCMwFUAag9s9Z5phesxv0jyIyVFXNPaxmh6l5DorIUo/HE4gn0nXr1nW3LOtJAGdH+jW6QzUYDI5WVbPztY9pLyL/U1RUtLC+3ayNxVFSUjLRtu3KyO7YVV6v98Z44k6HtiyypsMqM0cKUIACFKAABSiQggLrypcNzIJVW2zNSsEUmRIFWlZA5OjQMWP5vdKyqhyNAhRoloC+BltXTRg5875mDcPOFKAABShAAQpQoBkCiRZZS0pKptq2bXbAdo4c17sVwNVer/f92nD8fn+uiPwUwJLIMb5VqvpNn8+3JtaQ6ymyhkRktsfjOdLQGH6/f7mIfD/y+dvhcHjSkiVL/hbrnJH7ZncAyAfwitvtnmbukQ0GgyNU9SeRXbvZAEwMLwP4ttfrfTbW8VOlHYusqbKSzIMCFKAABShAAQqkqUCwfPk5Lsh1AHxpSsC0KRCTQEZm1lsDzzqrb0yN2YgCFKBA6wrsB2TV0UzXqoLBBR+37lQcnQIUoAAFKEABCjQukEiRNVI8fQzA+MjoFSJyRX2FT1WVkpKSu1R1aaTQ+qaIFHg8njdjWZt6iqx3e73ebzTW1+/3jxcRc0pIV7ODNt4jkIPB4A2qao4KrhKRKz0ez5ZgMDhPVTdEisp1pz8iIt/2eDz3xJJTqrRhkTVVVpJ5UIACFKAABShAgTQXKC1fXiDHi62XpTkF06dAvQLZnTr9sd+IkaPIQwEKUKBdBRQBte1VE0fNfLVd4+DkFKAABShAAQpQICKQSJE1ckzwZgA5AD5V1Tk+n+/XDaGWlZX1qq6uDgEYGWlzk9frNUXMJp9Eiqxr164d7HK5TDw1RwabnbRer3ddk5MB5o7aPBExd9IOAPCAx+P5UiAQGB71tfdU9SaXy/WMqp6tqrdH7oD9KN3ubWWRNZY3im0oQAEKUIACFKAABZJGoLR82QIR62tQzEqaoBkoBdpAIPeUHs/3Hjz4/DaYilNQgAIUOElARCo1rGsmjJxudnzwoQAFKEABClCAAo4RSKTI6vf7i0XklkgSe23bvmjx4sUfNpZUIBAwRdmFkTbbvF7vvFgQ1qxZ0yknJ+cJAJ+LtG9yJ2s9hdmYiqxm120wGNwE4AoAn+24jcrX3Ct7ucfjMbtka55AIHAeAPN7vB4AmowtlpyTpQ2LrMmyUoyTAhSgAAUoQAEKUCAugbLylQsB/TqAgrg6sjEFUlSge9++e7qf1mdyiqbHtChAAYcK1BRXgfsmDJ+2zaEhMiwKUIACFKAABdJcIJEiayAQ+BmAGyJ0j3m93iZ/0LtOn9379u2bUVxcXB0Lf7wF2kAg0B/A0wAGmvtiVdXn8/lKmporGAxeFjkS2C0i13o8nrWmTyAQqAQwF8BJBeXVq1dn5ebm7lTVySKyZ//+/TOWLl16tKm5UuFzFllTYRWZAwUoQAEKUIACFKBAgwKlG5dfKTa+DpEJZKJAOgv0Gjw41PmUHvnpbMDcKUCBthNgcbXtrDkTBShAAQpQgALNE2iBIutLVVVVBVdfffUnjUUSDAaDqloUaRNTYbZ2vEAgcCOAn5r/rapvWJY1xePxvNPQfHXuZN2vqgt8Pt/uxuIrLS3tGw6HdwHIA7BDRC6rvWM2EAg8CmCm2bFaX0E56vOYdvU2b8Wc05tFVuesBSOhAAUoQAEKUIACFGhFgbLyFT4IzDHCY1txGg5NAccK9B8x8umsTp0udGyADIwCFEgJARZXU2IZmQQFKEABClAgrQQSKbIGg8ElqvpLABaA910u17TCwsLfN1L0zBURU8AcZ9qISInH4/HECl1aWnpWOBw2Rwb3BFAd2Zla1sh8y0Xk+5HP/w7gQq/X+4+G2ptjggOBwN0icj2AD0xB1ev1vljbnkXW+uVYZI31DWY7ClCAAhSgAAUoQIGkF1CFlJUv+7ol1tcUGJ30CTEBCsQhMPCss3+bkZlZ8wd6PhSgAAVaWoDF1ZYW5XgUoAAFKEABCrSVQCJF1jpFT7O79L+9Xu8NIqL1xe33+68VkVUAMkyRVEQKPR7PxlhzNEXQkpKSB1X185E+/7Rte/bixYtfrTvGunXrzrQsaweAfuYzVV3r8/m+2thcJSUlU23b3gKgE4BlXq+39r7Zmm48Lrh+PRZZY32D2Y4CFKAABShAAQpQIGUEgsHibFdWptnVau5sHZ4yiTERCjQiMOS8Ma+JZY0gEgUoQIGWFGBxtSU1ORYFKEABClCAAu0hkEiR1RQ9g8HgOgDeSMw2gLWqepPP59tfm0dxcbG7f//+pvj6YwAdI1//X1WdGd0uGAwOUlVz72kv00ZEvlm3CBsMBkerqjm2t49pEzk2+Asej+eV2vlKSkrGhMPhjSJS+3cdJ+1KrWvs9/vNLtvHAIwH8IJt2zMWL178YXQ7v99fLCKm8HpQRC73eDzbaz8PBALnmWOEAfSIpaDbHmvcWnOyyNpashyXAhSgAAUoQAEKUMDxAhs2rO6scvDrCjXF1oGOD5gBUqAZAkPGjPtABD2aMQS7UoACFPhMgMVVvgwUoAAFKEABCqSKQCJFVpN7WVlZr+rq6m21RwBHPKpE5J8A/qiqphg6LLI7tJar3h2oJSUlQ2zbfgZA70jDJV6v1xRxT3iCweA1qnongOzIB6a4+46q/i1SWD0lcoSx+bhKVb/p8/nWNLVWwWBwnKr+QkR+FF1Are3n9/vzRGQngAEA3jPFZJfL9Uw4HB4iImb8oQA+sixrXlFRkckjLR4WWdNimZkkBShAAQpQgAIUoEBjAoHNK3q6j+HrECypPU6HYhRIMYHqoWPHuVMsJ6ZDAQq0gwCLq+2AzikpQAEKUIACFGhVgUSLrCao8vLybkePHr0XgDnG19zP2tjzEoAveL3e/6vbKNYiq+kXCASuAPALAN0amWy/qi71+XwlLYXn9/tni8j9ADrXM+YREfm2x+O5p6XmS4ZxWGRNhlVijBSgAAUoQAEKUIACbSJw78biHjl2RiFECsE7W9vEnJO0jYA7I/Nfg84++7S2mY2zUIACqSjA4moqripzogAFKEABClDACDSnyForuHbt2pEul+smADMBnBopuJpdpv8G8Kyq3uP1eh9v6M7WOkXWg6p6mc/nMztH630CgUBPAN+NFHfN7lJT4K3ZRWvb9qbs7Ow7Fi1a9FFLr3AwGByhqj8BUBDZoXsEwMsAvu31ep9t6fmcPh6LrE5fIcZHAQpQgAIUoAAFKNDmAps3L3QdPnZOoSUoVMjkNg+AE1KghQWyOnb8U/+Ro0a28LAcjgIUSAsB3QRbSieMnG7u2eJDAQpQgAIUoAAFKNAKAn6/f7yImHtOu5rjf10u15TCwsI3WmEqDtmCAiyytiAmh6IABShAAQpQgAIUSD2B0g3LLpWana2yIPWyY0bpIpDbvfvzvU8fcn665Ms8KUCBZgvsB1CqkLKJedN+2+zROAAFKEABClCAAhSgQKMCfr9/uYh83zRS1V0HDx6cs3Tp0qNkc7YAi6zOXh9GRwEKUIACFKAABSjgEIHg+lvzXZbbHCNcCCh/H+2QdWEYsQl0PfW0PT369eOu7Ni42IoC6Sug+DtESjMEpeOGTzvprrD0hWHmFKAABShAAQpQoPUESktL+4bD4V0A8gAcFpErPR7PltablRq9YAAAGwtJREFUkSO3lAD/cqilJDkOBShAAQpQgAIUoEBaCKxff9vZaqkptJqCa/e0SJpJJr1Ar4GDQ5179shP+kSYAAUo0DoCIi/CtsuOZmWUFgwu+Lh1JuGoFKAABShAAQpQgAL1CQSDwZWq+p3IvaoPeDyeLzV0dysFnSXAIquz1oPRUIACFKAABShAAQokiUBp6W0D4NZCOV5sHZIkYTPMNBXomzfi6Zzc3AvTNH2mTQEKNCzwhGVJ6QXDpm0gEgUoQAEKUIACFKBA+wj4/f5cEVkG4PSsrKyrFi1a9FH7RMJZ4xVgkTVeMbanAAUoQAEKUIACFKBAlIDff3tuZrZdqLDNva1jiUMBJwoMGD36t5lZ2eOcGBtjogAF2kVgswUtvSBvxvZ2mZ2TUoACFKAABShAAQpQIAUEWGRNgUVkChSgAAUoQAEKUIACzhDYsGnFF2xbrwRkgTMiYhQUOC4w+Jzz/uRyu0bSgwIUSGMBwSEBSsPVKJs0avpv0liCqVOAAhSgAAUoQAEKUKBFBFhkbRFGDkIBClCAAhSgAAUoQIH/CJRuXDEeptgqskiALrShQHsLDB077l0Avds7Ds5PAQq0h4D8XVQ3SIaWXjBkxp/bIwLOSQEKUIACFKAABShAgVQUYJE1FVeVOVGAAhSgAAUoQAEKOEKgdPNtA1BlXynAIgCjHBEUg0hHAR06dhz/7JeOK8+c01tAEYIlmyw5dv8Fwy7+NL0xmD0FKEABClCAAhSgAAVaXoB/0G55U45IAQpQgAIUoAAFKECBEwQ2b97sOnzsL1eK1BRbp5OHAm0p4HK53h187nncxdqW6JyLAu0ncBiCTXa1ff+kUTMfb78wODMFKEABClCAAhSgAAVSX4BF1tRfY2ZIAQpQgAIUoAAFKOAggdLyW6cJrEWAmIJrhoNCYygpKpCZ0+G1AWecMSJF02NaFKCAERD5g9p6P1zWponDpv6VKBSgAAUoQAEKUIACFKBA6wuwyNr6xpyBAhSgAAUoQAEKUIACJwmUld06Epa1yNzbCmAQiSjQWgIdu3b57WlDh49rrfE5LgUo0K4C28zO1Z0bn7m/uLjYbtdIODkFKEABClCAAhSgAAXSTIBF1jRbcKZLAQpQgAIUoAAFKOAsgQ0bbumskrVIgSsATHFWdIwmFQS69u69p0f/AZNTIRfmQAEKAAp931JsEpdsumDY9N/QhAIUoAAFKEABClCAAhRoHwEWWdvHnbNSgAIUoAAFKEABClDgJIHS8uUForgcIgsBnEIiCrSEQK+Bg3Z37tmzoCXG4hgUoEC7CjxniWzCUdx/wehp77ZrJJycAhSgAAUoQAEKUIACFACLrHwJKEABClCAAhSgAAUo4DCB4OafnOqqqr4cMMVWneSw8BhOkgn0HZa3J6dLZ+5kTbJ1Y7gU+ExAsMm29f5JI2ZUUIUCFKAABShAAQpQgAIUcI4Ai6zOWQtGQgEKUIACFKAABShAgZMESstXThPRy1VxuQBdSESBeAUGnHHm85k5OefH24/tKUCBdhRQfUHE2gLRh8YPn/6ndoyEU1OAAhSgAAUoQAEKUIACDQiwyMpXgwIUoAAFKEABClCAAkkgULp5WV+pkuPFVpELkiBkhugQgcHnnPtHl9s9yiHhMAwKUKBhgfchsgVhfWjCyOmPEYoCFKAABShAAQpQgAIUcLYAi6zOXh9GRwEKUIACFKAABShAgZME1m9cOUuBhVC9HEAnElGgMYEhY8b8S8Q6jUoUoIBDBRSPqmDLMRx5qCBv3gcOjZJhUYACFKAABShAAQpQgAJ1BFhk5StBAQpQgAIUoAAFKECBJBUoL1820Ia10IYuFAiPg03SdWztsIeOHWsDYrX2PByfAhSIS+CPItiCauuh8aOmvhhXTzamAAUoQAEKUIACFKAABRwhwCKrI5aBQVCAAhSgAAUoQAEKUKB5AuvXL5tgW9YcC7hYgXOaNxp7p4qAJdYHp48Z0yNV8mEeFEhygQMAtgDy0IS8aQ8neS4MnwIUoAAFKEABClCAAmkvwCJr2r8CBKAABShAAQpQgAIUSDWB0vLlBRbkYhWZA9WRqZYf84ldIDMn+/UBZ4zOi70HW1KAAi0uoHhKLNly7Gj4oSmjZ/6jxcfngBSgAAUoQAEKUIACFKBAuwiwyNou7JyUAhSgAAUoQAEKUIACbSNQVn7bTIg9B4o5AE5vm1k5i1MEOnTu8ts+w4ePc0o8jIMCaSTwF4FshdoPjR8x45k0ypupUoACFKAABShAAQpQIG0EWGRNm6VmohSgAAUoQAEKUIAC6SywefNm19HwX+aorXOgMgeCvunskS65d+nV6+meAwZemC75Mk8KtLPA3wDZrmHdMWHktO0iou0cD6enAAUoQAEKUIACFKAABVpRgEXWVsTl0BSgAAUoQAEKUIACFHCiwL2VxR1yPs2aI6pzVHQOILyz04kL1QIx9RwwINSlV+/8FhiKQ1CAAvUJCPYB2G7buqPqXxnbCwoKqglFAQpQgAIUoAAFKEABCqSHAIus6bHOzJICFKAABShAAQpQgAL1CpSXr+wWVns2xJop0JkK9CZV6gj0GTp8T4euXSanTkbMhAKOEHhLgO0K3fGxVb394mEXH3VEVAyCAhSgAAUoQAEKUIACFGhTARZZ25Sbk1GAAhSgAAUoQAEKUMC5An7/7bnurPBMiM4UyAwAA5wbLSOLRWDAmWf+JjM754JY2rINBSjQsIBA3lHR7WrbO7IOHNs+duy8Q/SiAAUoQAEKUIACFKAABdJbgEXW9F5/Zk8BClCAAhSgAAUoQIF6BTZvLs48Uu2eCbVmQjETgqGkSj6Bweec86rLnXFm8kXOiCngCIH3AeywIduh2dsnjZi03xFRMQgKUIACFKAABShAAQpQwBECLLI6YhkYBAUoQAEKUIACFKAABZwtsGHDyhkqNccJzwRwhrOjZXS1AkPOG/uWWNKXIhSgQGwCZseqrbpLFNtzst3bzx1c8HFsPdmKAhSgAAUoQAEKUIACFEg3ARZZ023FmS8FKEABClCAAhSgAAWaKVC2ccUUQGZC1RRcz2vmcOzeigLDxo47pkBmK07BoSmQAgL6vCpCKhrqm5m5e/DggiMpkBRToAAFKEABClCAAhSgAAVaWYBF1lYG5vAUoAAFKEABClCAAhRIZYHSjSvGWyozbNgXCWRyKueadLkJPhw6Zlz3pIubAVOg9QXeh0jIFFZdFkIXDJv2x9afkjNQgAIUoAAFKEABClCAAqkmwCJrqq0o86EABShAAQpQgAIUoEA7CZTcf+sQl+0uUNUCAOaf09opFE4LwJ2V+edBo88eRgwKUACA6gsqCImtoY7dsPvsU2cepAsFKEABClCAAhSgAAUoQIHmCLDI2hw99qUABShAAQpQgAIUoAAF6hUIBouzrYyMAgsoUBFTcB1LqrYV6JDb+Xd98vLo3rbsnM05Ah8KEIIgpGGEJoyc/opzQmMkFKAABShAAQpQgAIUoEAqCLDImgqryBwoQAEKUIACFKAABSjgcIENG24bbYtdAEGBmMKroovDQ0768Lr07PXrngMHTkr6RJgABWIXeBnmblUgdOgAQtPHTv8k9q5sSQEKUIACFKAABShAAQpQID4BFlnj82JrClCAAhSgAAUoQAEKUKCZAus2F3fPqs6KPlZ4VDOHZPd6BHr07x/q2vvUfOJQIHUF9C8AnoGtz6ri2YmjZr6aurkyMwpQgAIUoAAFKEABClDAaQIssjptRRgPBShAAQpQgAIUoAAF0kwguGHZBS6R8apygSX4nAID04ygVdI9beiwpzp27TqlVQbnoBRoH4H3AN0FyLMSDj87ftSsF9snDM5KAQpQgAIUoAAFKEABClAAYJGVbwEFKEABClCAAhSgAAUo4CiBsk3LxqrKeFG5AID553RHBZgkwfQfNep/szp0HJ8k4TJMCtQncATALoU+qWF5dtKo6b8hEwUoQAEKUIACFKAABShAAacIsMjqlJVgHBSgAAUoQAEKUIACFKBAvQJlZbeOFJd1oUImQfA5KIaTqmmBQWef83t3RsZZTbdkCwo4SuBpBXZB7N3H3sp8tqCgoNpR0TEYClCAAhSgAAUoQAEKUIACEQEWWfkqUIACFKAABShAAQpQgAJJJbBp07L+VWG5EIILAbkQwBlJlUAbBTvkvDH7xLIGtNF0nIYCiQkoXlTRkOVyPZHx8aGnxo6ddyixgdiLAhSgAAUoQAEKUIACFKBA2wqwyNq23pyNAhSgAAUoQAEKUIACFGhhgXWbi7tnHc2cpILxMP+g5p/MFp4m6YYbOnbcYQA5SRc4A05ZAQX+AdXnXGL9BtDn3Pu7PTd27NiqlE2YiVGAAhSgAAUoQAEKUIACKS3AImtKLy+TowAFKEABClCAAhSgQHoKlJevHGMD423VCabwKsCgdJIQwSdDxozrkk45M1eHCYgcNoVUgTynaj9nK56bNGLG2w6LkuFQgAIUoAAFKEABClCAAhRIWIBF1oTp2JECFKAABShAAQpQgAIUSBaB9euXn6aWjFdgvAXU/BuAlSzxxxun5XL93+nnnnd6vP3YngKJC+gfoPIcLHkurNXPXZg3a2/iY7EnBShAAQpQgAIUoAAFKEAB5wuwyOr8NWKEFKAABShAAQpQgAIUoEArCJRtWvE5aM0u1+NFV0X/VpimXYbM7tjxpX4jR53bLpNz0jQQ0H+KyIumqKqwnztanfFcwRkFB9IgcaZIAQpQgAIUoAAFKEABClDgMwEWWfkyUIACFKAABShAAQpQgAIUALBx4/Le4TDOgktGw8ZZKjhLBKNV4U42oM49ejzTa9DgickWN+N1pMArAF5W6F4BXj6Ko3sL8uZ94MhIGRQFKEABClCAAhSgAAUoQIE2FGCRtQ2xORUFKEABClCAAhSgAAUokHwCGzasGGWLniWQ0QqcBcVZEAxwciY9+vYLdT3ttHwnx8jYnCagn5piqoj1stq6V1zWy/946d97L7/88rDTImU8FKAABShAAQpQgAIUoAAFnCDAIqsTVoExUIACFKAABShAAQpQgAJJJbB5823/v7076I2qCsMA/J1720qnoMGyISHQCm0IMaCg0Rg1YWFM2PiTZGf8Ca5hxZY/4MoVi27YDuksTAwxMwoRZ5i5x1xQQ4wbEk6ZOTyrezvTfve8z7d8c9N3ptPucu7L1yb1b7tejr6AjdhahiCnz1/4cevkSSXrMixjGc+Q4zBSHPRvpvZvqLY5H3xy8esHy3hUZyJAgAABAgQIECBAgMCyCihZl3UzzkWAAAECBAgQIECAwMoJ3L79/Zmum+2ntXavy7GfIu1FdPvx7BrNUQU6c+nST8cGW58d1fM8Z/kEcuSHKWIYkYY5x7C/X+QYHj+2dvDh7vXJ8p3YiQgQIECAAAECBAgQILBaAkrW1dqX0xIgQIAAAQIECBAgsKICt259d6FL3V6kf8rX2I+IvnzdedWRdq9cOWjXNz541XPNWyKBHPMcMUwphv01Ij8vUqMbpjwdfn7xm0dLdFpHIUCAAAECBAgQIECAQHUCStbqVioQAQIECBAgQIAAAQKrJHDnzs2NP+bH9lI330/R7KUUOzni3LP/+9o9u5542TzvXb32oGma3Zf9O7+/dAI/54hRinjw4tuosYjhF+9/NVq60zoQAQIECBAgQIAAAQIE3iABJesbtGxRCRAgQIAAAQIECBBYPYEf7t4cbP22sZNz3s19AZvSTpPibH5ewJ6NiNP/TXX+2sePU4rjq5f2jTrxk5xjlJo4zDmNUn+fYrTI89Fbzdrh4712dD1dn79RIsISIECAAAECBAgQIEBghQSUrCu0LEclQIAAAQIECBAgQIDA/wncvv3t2zm3u13T7DSRdnavfnSubdoTOWI7otuOlN6N3N/n7Yi0QfEIBFL8En1xmmOUU4z6+0jNYdOm0Sz/Ofpy78bDIziFRxAgQIAAAQIECBAgQIBAIQElayFYYwkQIECAAAECBAgQILBsAvfv3994svXr9uzJ9NQiYrtpYztF2u4L2NQXsqkvYmO76/Kp/pr+/nnZchzNeXIXkcaRYpxzTJqUxrnrJtFfc56k1H+Xxl2OyVqTxl33dNKsNeNZN58sLmyOvYV6NFvyFAIECBAgQIAAAQIECLwuASXr65L3XAIECBAgQIAAAQIECKyIwL17dwePTsRgq317czZfDJp2MUiLPFh0edCur2+mrht0OQ8ixSD315wHTdtuPrv/97MYNE2zmSOvv6rYuYucUkwjYho5z1JqpjlimlOepf7a5VlqYpoiTXMXs9yk6Yuf566bNW3//dr06bybbTTteL54MmnX0/jTvRu/v6pzmkO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gL8DhUJqDdJk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data:image/png;base64,iVBORw0KGgoAAAANSUhEUgAAB1kAAASKCAYAAAAc1de+AAAgAElEQVR4XuzdCXzdVZ3///f53pukha4sLZsoi+OCimwqKDQtqFSatDCDC6O0aRAdHVEYAX+j/zHzHx03/KMgAoUkOH+dGe0f2iSFKlCSFlCRXUBKK2BL13RN2uy538//cW7uDbe3SZqb5SY3eX0fjzzS3Hu+Z3l+T6DNO+ccJy4EEEAAAQQQQAABBBBAAAEEEEAAAQQQQAABBBBAAAEEEEAAgX4LuH6XpCACCCCAAAIIIIAAAggggAACCCCAAAIIIIAAAggggAACCCCAgAhZmQQ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ocUeOrOmsMm5gdTOoKCKZH8cEpekD85ZuEUZzbFTNPMbJpzbqqcm2YWTnMKpkpWIFlUchGZouYUdVJUUtSkqDOLyvmvXcS/5t/zr/vXnCm6v63lhf9Y/uP3SWqVU6tMrZK1xb9O/eh6r82kVufUptDa5IJWJ7XJWZuZazGzJufUpNCaQmdNLog0RUz7OwNrCjrDpmh0QlNTk5oefPDBpkNiUAABBBBAAAEEEEAAAQQQQGDcCxCyjvspAAACCCCAAAIIIIAAAgiMNwFbv75gd6ubEXa4mRbVDMlmKLSZFgQzAmlGGIYzd72ycVIY0+FOmiI5H5hOk5TVf0M2tbU89x/Lb3r/CDyfJsmaJOcD164Pp0ZJ201WHyiIf5Zse6igPgxs+6TIjvqlS19qH4G+0iQCCCCAAAIIIIAAAggggMAICGT1H8gjML5R32Tx/MLbTfpiV0fdV2uqam8Z9Z2mg8MqMO/S2ae70B6WdJSktc4ihdXVq7YPa6NUjgACCCCAAAIIIJDTAnuefX1ap2udEVre0XKaEQQ6OhZqRuB0tKQZTjo6THz2X0sKDjXgXes27Q87YpMOVW443x/BkHWgw9ojKR6+Orn6rlDWf7auUDbQttBFtmzf0LDl6aef7hhoI9yHAAIIIIAAAggggAACCCAw8gLjLmQtmj/7Gsl+2kVvD7S1FHyyv9tBXTJ/9scD2W8Tj21Iwi9C1r6/CYqKig5zrvESc+5zkn1Qcv4HQv7ZNcvcejkttVhwz4oVj2we+W+noelBf0LWeQvmfMApdqNC7cyLhmX33ffo1qFpnVoQQAABBBBAAAEERqPAjrVrJ4cd+SepMzw5iLiTTHaSQp3sAp0Umk520oSh7veev27Z2tnWcexQ15tJfTkYsmYwPFfvZFtMtkVyW5zTZv/ZnG1RZ2yLc/mb+WXLDDgpigACCCCAAAIIIIAAAghkWYCQlZA1y1Ouf82VlZUFzzxT90lz+pmkIw9xV8xJ/xsJ8q9btuxB/9viOX0dKmS95JKPTA+i0QckfSg+UFP5vkZ9sa6urjOnB07nEUAAAQQQQACBcSxgZq7+hfUnqVMnB9HgJDN3ksxOds6dFFroP/tdTrJ6NWyoX9++v+XtWW00rbGxHbL2SzYmaUv8w7nNPpAN5N4w2brAIusaGmLr+HdAvxwphAACCCCAAAIIIIAAAggMuQAhKyHrkE+qwVZ49dVn5W2rn/R9M/dVSZFkfSY1OGlb4mv/m/onpL4v6UWLhZetWLFmfXofPvaxjx1eMLHtN5L7hH8vlLv4/qra3w22r8Nx/6FC1rmXn390tD3yiKT3JNqvUTj50zU1Nc3D0R/qRAABBBBAAAEEEBgagS1PbTksP9JyWmegUwOFJ0k62eROcnInya9MHWXXvk07n29taDp9JLtFyNoPfbPX5Nw6ydaZ3LrAbF0Y5r2yYsXDG/txN0UQQAABBBBAAAEEEEAAAQQGKEDISsg6wKkzfLcVzZ/9Jcn82bRdAatzS2Mu+NYDy1b58NSSLXdtJbzv86HTvztpatfr9ieF7pKamrqdqT0cSyGrF5lXXPgF5+zHkms05z67YnntquF7ItSMAAIIIIAAAgggkInA+vXrC6Y167TQdJqTTpPTafKf42Fq7lz7t+75U8vuxg+MZI8JWQel3yq5dS4evto6Z25dGLF1eYquW7Zs1a5B1czNCCCAAAIIIIAAAggggAACImQlZB1V3wbxVZodwW9l7syujtnPj525/2tLljzd0VtHi4pmnaNAyyV3XKLMN2qq6n6QWn6Mhayj6pnRGQQQQAABBBBAYLwKWG1ttH7qcadZNHpaYHaaSac5i4eqp44Fk5ZdDY/t37b3IyM5FkLW4dF30laTPeuce0ahezYI7Jnly+v+NjytUSsCCCCAAAIIIIAAAgggMDYFCFkJWUfVzJ63YPaFzsxv4+tXse60wF20Ylnt84fopCuaP/v/SPbdeDmnJ9vzCi7+3dLf7U7eR8g6qh4znUEAAQQQQAABBHJKwJ+Xuv3Pr54WmLqC1O6VqXpHTg0kw8627m1avW/zzlkZ3jakxQlZh5TzUJXtkfSMpGfl7BnF3LM1NXVrD3UT7yOAAAIIIIAAAggggAAC41WAkJWQdVTN/eIFs/7JzP080am1ziKF1dWrth+qk/Pnz/5gKHtI0uSewllC1kMJ8j4CCCCAAAIIIICAF7DXX5+wo7H9HOeCs2U6OzT3fuf07vGo076vpa5hY33hSI6dkHUk9X3brlmyZ826gtfQuWcfWF733Ej3ivYRQAABBBBAAAEEEEAAgdEgQMg6hCFrcfGFM83F6iS9Mxn0BbH210LlXeecFkryZzBtCINw7v3L1rzsJ0Dx/MLbTfpi12RwX62pqr2luLjwVHN2reTmSzo+MVFel3Svs7ybq6sf2tKfyVNc/OHJUt5l5vRPkr1XcodJiknaJNn9sSD60/RzTlPrTRtPMvCsnz//wnfFXOe/ONM8yc1I1Pm6c/pfhZGf9ScU7a3/xcWFC83pnriGbF00Ehbed9+jWw813ksuveBdQRhUSpoWv9eCq2POJgay3x7qXskeaEuZB5fMn/3xlPsOGfQWzZ99jWQ/7eqz7qiuqvun3tosKysLnnmm9kIL3PUy+3DXM7Fmyb1g0s37G1Q1abp7hwvtYUlHSTqo/fTAODlv+hqnnwvm8j8nhQsld4akPJManLOnpeDn+/ba/XV1da2HsnqzHrsybU69LrmaWBDc0decOlT9vI8AAggggAACCGRTwMyC7X9ef07g3NkK3dlyOlvSe7LZh9HcVntz2+qG17exknU0P6QR6ZsL/VbDgfSkzD3pXOzJqqo1L4xIV2gUAQQQQAABBBBAAAEEEBhBAULW4QxZZYsDuf/bpPenPOMDtsBNDVmd09fDUJOc0zd9CNbTvPDBWGDuuurqWh8oWi9zxxUVzS5WYHdIOqaP+RWT7E6FU66vqalpTi+XFrJu96GqOS2Q9I3Edr49VG0bLQiK+7HFb4/dSluRGpPTVTXL6+Kha6ZXWljax+3ZCVkvvfRjMzrD9rslFfXaGWfPmLkfOulnQxSyunnzCz8p6U4nTe0D4YUw0BX3L6t7sbc5NW/BnI86C38xmDmV6TOkPAIIIIAAAgggMJQC9S+9/v6wPXaOczrbf0g6cyjrH2t1dba3P7Zn/VbOZB1rD3Z4xtMi2ZNm7kl/fIsLwz/V1KzxvyjMhQACCCCAAAIIIIAAAgiMWQFC1uELWVsla0ys9EydQL2GrJI2JwKsiF/d6KRNJmcmHXNgQGbNCtynapbVrehhZrqiBbP+WeZuTgah8RWL0hpzes2ZTjbpgtT6zOmnx83Yd/2SJU93pNaXFrLuc9I6k87yZRJ1bnMyZ9IJiVWyXbc7eyYvCOf1ZwVqev/nzp07JVrQvEzm5rzZjvvSWWfM+t+ysrIwk+/ESy4tfI8zXdXVJfOhtV95e2JXH1Vl0t/8H4NQf+3omHjXypUr2/zXw7GSNT6u/JZfpgWs3nujpE5Jk95ctWztkvNn0vqPwaxkPWguJFbNPiG5v0l2fmJ1tW/HP9WNCoNP1NTUvpTuXHRp4TyF9us3n7M1y9x659yfTPa+lFWtXTX1MqcyeX6URQABBBBAAAEEBiOw66X177bOyNmhheckVqj6UDU6mDrH271hR+yJXes2fXAkx812wSOpP+i2d8r0pAv0J4XuyUik7clly35fP+haqQABBBBAAAEEEEAAAQQQGCUChKzDF7ImH/E2Of0gjESrIx3W1FHQHr5levPeZKB54HbB8Vt2OrMvHXPM/uXJMn6L2aefX32+QrtT0jsSFb8acbpo+fK6eFCYvIounT1LYfhAcmtgc+6HLjbpO6krVePbCLv8H5vs84n79jrTR6ur655KrSstZE285YO4SMlZZ11Qlww9CwsLJ0yaqq856TvJYNeZFlVX1/lVjxlfidWsPkD22+Umr8dDuf84fmbjI+lhcH8ayORM1mEIWV3R/Nn/R7LvJvoaM9NPLNb53fvvf2xPsv/z5l10oot0+hWsqStdBxyypgWjsZ7mwvz5F747VOzXKdvi/Xpfgxalbh089/Lzj452BL+Vua6VHqZfRgJ9Zfnyur3Jvvs5FSrv287pa4k5EDPZ5SuqVi/rz/OhDAIIIIAAAgggMBiBV596derU/LAwFuqCrhWqzgeq/qgMrkEIWCx8bufaN1J35RlEbQO7lZB1YG6j+K4N8r+oGYZPKnBPnv3+ujVlZcrol2lH8djoGgIIIIAAAggggAACCIwzAULWYQxZnfRc4HRpehCaOsfSQtad5oJLVix/5E89zcPi4gvOMOdWSO64xPvfqKmq+0GybGFhYXTyFN0hp9LEa/ccO3Pf1T2Fkpdc8pHpQSS6TE7xM5bM9H+tqK7zIWn3lR6y9jWeq68+K2/r9kn3SO4KX4GTu6u6qvYLfWxp3Oe3WnHxrI+ac/+dFrT66vz5pQ86c5UdHRPqVq5c2dif79mRDFmLi2e/w1z4YHIVbV+rPHtY8TqgkLWoqPAoBXa/5D4Qf759rCxNm1etzuwT1dWra5OuxcVzLjAX/k7SBJm9FotG5jxw3yMb0t275sDkJZIWxd9zbmln24TPJVcI9+c5UQYBBBBAAAEEEOiPQH3tS5Pc9AmFocLZzrlCtv3tj9oAyphe2fGXDclf8hxABYO/hZB18IY5UEOdmVYrUN3EvLYnli79Q0sO9JkuIoAAAggggAACCCCAAAIiZB2+kLVfK/kOOJNV7kfVVbU39nnW6gErIm3NhPy84qVLH27wc7moqOgwizTe6sx9OJ5xmfuX6ura+3ub5/OKC7/lnP4jXlb2X40NrrSurs5vXRu/0kLWVoXu0zU1tVW91VdcXLjQnBLnpx54zulAvteKiz96nFzHD036dC9nwPrtdtdYoLKzTy/8fV/bCY9kyFq0oLBUJn8Wq3deF8byPrpixcN+m+Aer08sKHx/xPSwpCMHul3wvPmzLnVyS+NupuctDC5ZseIRvx11T5crnj/7Bya7PvHmD2qq6vy5u/HrwJW9B8659MqKi2dfYs4S21j3XXYgc4J7EEAAAQQQQGB8Ctjrr0/YsS8228kVhhZe4OQ+ND4lsj7qTTte2nBC1ltNaZCQdST1R6zteOhqzv0hz9kTqTvojFiPaBgBBBBAAAEEEEAAAQQQ6EGAkHX4QtYDzl7tbfYduJLVfbWmqvaWvmZqYivdhyRNlrRdobuwpzM0+zPbi+bPvkayn3aVPTgUTQtZDzmeTMK4/vQvWWbevDnHB9Hwi2b6p0TwePDtptWxSOTqB5atWtdT3SMVsvrVxVOmWrnJXZlw/nlN1ep/7muF77xLZ5/uQvMhq98ueSArWV3R/Fk/k9yXfJvu0OG90sLRB9pSvi8OnHPWrDC4oqamtnqgq5QzefaURQABBBBAAIHxKWBPWV599K9+leoFTjovlD7spPzxqTGCozY17vjLhikj2AMRso6k/qhpu06y34dmT+RHJvxx2bIHOdd11DwaOoIAAggggAACCCCAwPgWIGTNsZA1Lfj052x+fMXy2lUDmcbDG7IeHA4OpI+p9/izaZ966pFTFARXOKcSSW9Nfd+khsDcldXVtTXpAeBIhayXX144qbXd7pXcx+KBZz/Oqh1syHr55RdNbW3vqJbcBb5Nky5fUVX3//Xl31eb/szdyVPjK5Q/lagjJumPZro9UOTh6upV/occNtjny/0IIIAAAgggMH4FzCzY9vyrsyJO56krUD3PpKnjV2T0jHzny2+YheGI/buRkHX0zIVR0xPTYyY9Iac/BhZ5tLp61fZR0zc6ggACCCCAAAIIIIAAAuNKYMT+sTxSyocKFvvq14ErNQ8OETNd+enbynQla3poF8pdfH9VrT8vM/1yCxbMObkzDD8jZ3Mld5rr8wdVQ72SdehD1rQBuvnzL3xX6GL/KdO8lO2E9yrU3Jqauj+mlh+pkDX9XNs+nld3dwcbsqa3OYDvtYNWz1522fnHtsci/+Wki9Lr8+G2c7bKhcEvzCY9XFNT0zyANrkFAQQQQAABBMaZwLbn13/IH3PhnDtPMn/cxcxxRpATw929ftPeWHts2kh1lpB1pORzpt0WyWolV6tI8EjNfY88kzM9p6MIIIAAAggggAACCCCQ8wKErDm2krU/YeH8+Re8JaagoqdArPcZm3Mha3Iorrh4VqE5/VJyx8VfdHbfvr3uH+vq6lqThfrjlix7qDA93TA1uHfSHdVVdX5b4/iVoyHrGxYLL1yxYs361LH6lcRPP726SIH5c3zf29Nc8oGrTDc7m/wjwtac//8DA0AAAQQQQGBIBXatXz/FWtycUJpjpjlOOm1IG6CyYRHY89rWNzpb2t8yLJX3o1JC1n4gUeRNAdPzkmqdD13VXltd/fg+eBBAAAEEEEAAAQQQQACB4RIgZM2xkDV9K9j0lZFdqyBDv1XsiV2TxppNrjow91Dowh2moD2M2Et5nZEOc2GpZN9NlDvgHE7/WqYrczMNJ4dyUhctKCyV6e5EnQedVTuOQ9ZWye4z53b019uZWgKFP6+qWvNGb/fMvfz8o/PagkK54KMm86tbTzqwrK3Ji4Sfvu++R7f2t13KIYAAAggggMDYE9jx/GvvCBXzgeocOTdbpiPH3ijH9ogaNtavbd/X8s6RGiUh60jJj4l2d8q5Wqew1mKutqambu2YGBWDQAABBBBAAAEEEEAAgVEjMO5C1uIFs/7JzP286wnYgxPy3d8vXVq3vz9P5MB79WJnfmzOyqWPdodXmYaSvs1Mtwv227Z2xoI6k/s7SQecyXrQ2ZmmFZFAn1u+vG5vT+M71NbJmY5nsCFrUdGsc+TcXXKaIGlvGIQl9y9b83J/nk1R0ezTFJg/mza+zVx6+DxSIWt6u4M9H9WPLb1OyX21pqr2lqSTD0Cj7ZFHJL1HUquz4OPV1Y+s6Y/jQMvMmzfn+CAau87MfUVSXlc97tZ9DXZdXV1d50Dr5T4EEEAAAQQQyD2Brc+uLwycm+N8qCr7SO6NgB6nCjRu3vVs2979Z4yUCiHrSMmPyXb/4LcWDuVqD8s/unbp0qWxMTlKBoUAAggggAACCCCAAAJZExh3Ieu8BbMvdGb+DNOIpB63Re1F3xXNn/UzyX2pKz9ySzvbJnxu5cqVbcnymYaS/r5MQ9b582d/MJQ9JGmypANWbM6bd8HbXSTwQeNbJNui0F3Y12/rjr6Q9YCgNKNwMC18HlTIWlw85wJzoZ8jPuw96HzS9PnR13bBfqYUz599p8k+n7jvBzVVdd/o6zt8sGeyzp07tyBa0Pr/yuzyrnYODGEz+a9L1xbBdUc4F4l0FLSHb5nevHfJkqc7evseKS4uvMacfpJ4/6BfRMikbcoigAACCCCAQG4IbH/htZlBGM6W3wbYr1iVTsmNntPL/gg0bd/7x+adDR/qT9n0MnvDFjWH7cp3UU0PJirigoyrIWTNmIwb+iVgG/0qV8lWxdrdQw88ULetX7dRCAEEEEAAAQQQQAABBBBIERh/Ieu8i04MIh0PJVaC9juAWrCg8G0x08Nv/tDo4OBqsCGrk/tRdVXtjX6JbS+z1M0rLvw351TW9b6tmZCfV7x06cMN/qvMw8FZ10ru/0nUNeLbBc+dO3dKtKB5mcz5H85ltBIybWSwDJEAACAASURBVOz7ArmPVlXVPpF0zGQla1rIedDWw+nPZl5x4beckz+nVOlnsnY9l8KF5nRP1yPT8xYGl6xY8cjm3v5LlBakHxTyHmolq6/3gADdtDqMdV56//2P7cn0v35pq2LlzM2rrq69v7d6MrXLtD+URwABBBBAAIHRIbD9xddOD0KbYxbOkeJ/dztsdPSMXgy1QMvuxkf3b91zfib1tlqnXu3Yqf1h9++jKpDTSXlH6qjI4ZlUJULWjLgoPCABa5a5h8zpoTCIPPTAslXrBlQNNyGAAAIIIIAAAggggMC4Exh3IWtiZeEPTHZ919O2Lc5sXnX1mmd7e/pd2/C6H0rmt0L116sRp4uWL6/7W+o9gw1Z/fmpCtynapbVreipL8XFF5xhzq2Q3HGJ979RU1X3g2TZTywofH+kKwj2Z13tVai5NTV1f+xfXTbiIavvZ9GCwkWJs1Uj3sOZK62urvt1H8Gz4uFsfssv/e3xsTo92Z5XcPHvlv5ud3Ls6cFkX2HhJz5ReEwkz2897N6dqO+qmuV15f1x7ClknZcW7JvTT4+bse/6nlaEHjSWHlbS9idkLS6e/Q5z4YPJs3n7atOP6+qrz8rbtn3Kd+Vse+Ne3VZXV9fqXy8sLIxOmWrlJndlYvz3HDtz39W9rWYtLp4125x7oL+rgMfdf3EZMAIIIIAAAjksUP/8Xy/2K1Xj56tKZ+XwUOh6BgKte5tW79u8c1YGt+jl9u1qDON/nTzoOr3geE1w0X5XR8jabyoKDp1ArZk9FMg9VF1d99TQVUtNCCCAAAIIIIAAAgggMNYExmPIqoNXpWqnnF2n2JR7a2pqmlMesps//8J3hRb7uZySP1iISe6amqraxLmub5YefMgaX8LaEJi7rrHR/jsZdHVt2bqmUEGsMhma9bQiMr7qsCP4rcydmejVKxboqhXL6h5PhpSXXPKR6S4SuUrOfdNJU9/s/egIWXsIGWMmLQ2DyLcfWLZqfWrY2uVSe5ac+9EBz8fJh6JdK0cTV/oWuk72X40N7gtJ49SyPlicPEV3yKm063UfxOuz1dWr65Lt+1Byy/bJ8510q6Rjkvf3FLLGg/0Dt9GNmekngTr+vbr68X3Je4uLC0816RY5zU3pz4BWsvo2ixbM+meZuzmxNbY/b6jSWeRb1dWrtqeO14fALtL5s+6QWnbLhPwZ1yXPKCq6dPYsheEDkvMrVGJOukvWcUNq3317l1xaeFoQ6n8SZ8H6yVy+r1Ff5EzWsfa/DcaDAAIIIDCeBOr//Ne5/hf3JM2V06njaezjeayxMKZYLJT/3Ny47/eNm3adF5r/2uQ/x/+c+ByG1v1n/1qHC9U4MeyV74ToNB0fTflnyCGgCVnH80wcFWN/yjn3kMLwoerq1bWjokd0AgEEEEAAAQQQQAABBEaNwLgMWb1+1/aysf9JWRXqX/ZB1CZJ8V+7NumYA4NIxWTuP489pvE/elrJN+iQ1fS8nN6TCMX8uZcbJXVKNl1yM96cNb2veD1wJWjXHT64dZI/Y2aSpONTZp8P+PzZrr7UgxPy3d8vXVq3P/l+puO5ZP7sjwey3ybuP+RZpr19F1x66cdmdIbtd78Z+iVLWrOTNpnftFbmTDohEfwlC8Scs58eM2P/N3p6PkULCksTq2QT5a1ecntMtiuw6GWp4WNRUeGHFGilpGkp/fRb/Hof/6v3J0rKSx9DLyHrwattu25MecYHPJuWRBu+/oGGrPHVqVvqJ//Imb6a0k/f5lonPW7mpsrZeYo7xs8o9tsdP9cRUdHK++r890HySg9sk31PreeCA+eWbQlkF1dVrXlh1PzXjo4ggAACCCCAQL8ECFb7xTSgQqGZYrGYQh9ihl0hZjLMTP869O/HfLney4aJIDR+b7xsos5EvZm103XvYK8pU6bo+ONT/8lxYI1HRg7XqXlH9bsZQtZ+U1FwmAWcbJ3kHrLAPaTOSQ+l/YL2MLdO9QgggAACCCCAAAIIIDAaBcZtyOofxoIFc06JhWF5yirIvp7RNmfuy2eeOWt5WVlZj7+anWko6Rsrnl94u0lfjDccqMhiOss5fbOnAM8X8YGppC+sqKr7TU9b6PrVnc88t/oqs/DmtAAydWwxye50FqwyZ/fG3zB7LRaNzHngvkc2JAtmOp6hCll9+36L5ilTdJV1nT/rtz8+1HXI53PZZecf2xEGK1JW+ibr7CkQdkULChfL7JY+HP39y/3ZuMmzbXsLWbvmW+G0WKhb5fTZPgbzgjP7F3PuFknvHEzI6tuIbwO8bfIXQqfvpP3CQE9dqIkG+VctW/Zgffqbfl499UxtqV81fMh6nD1jnfbpFSvW+JXHXAgggAACCCCQAwJjIVjtKWRMDSh7DyS7AspeA8mU8PLN4PPAMLPXdlJCVDPLgZkgRYJAkSCiINL1WWZtEXMFgQvU9eHiZZJ/9p8jidfjf86PKpje+xG9rGTNiWlAJw8tsM0HrgrDlW1tBdUPPvhg06FvoQQCCCCAAAIIIIAAAgiMNYFxHbImHqabd+ns97lQCyXzW6GdkhJwbpazJ1wY/MJs0sOH+k3VTENJ335qyBrKXXx/Ve3v4tvGOrtWcvNTVge+7px+pTDys/TtXnualF11uC9JtkDSSV1lrN6cVkQs+uOqqlUvFxXNfrcCf/aoZvpVvCa7fEXV6mXJ+jIdz1CGrMk++JBw8/YpcyIKrzA5v2VzctVl16pjZ0/39/n4OrtWybZ90+QWdoWF1iy5VWFn58L7739sT7plz8/C6uX0mDl389mnF/7+yWdXfzS5grevkNXXHQ/Bn6m90AJ3vcw+3BXgxvvwgkk3729Q1ZQpkanmYn5r4kGHrMnx+G2ig2jeZyS7UrL3Jrf+9YbmbJWLRW6rqXnEn0vc50//eqnHNxP/XgktWHL8zMZHejuzdaz9B5TxIIAAAgggkMsC/Q1W48Fi9wrJZCDZS8iYSSAZDzaT9aSvxEwPPg98v/u+xErOXHgOLh5ORrpCzEjX5yD5deK1IBFwdgWdifcTYeehy0fUdX8v9acEp91Bai/lUz3DztiTu17ZdE4mxn2fyXqcJriDNoTptXpWsmYiT9mREEjstlTtzGqqq+uSOzuNRFdoEwEEEEAAAQQQQAABBLIsQMiaZXCaQwABBBBAAAEEEEDAC/hfvpKUb2b5u3fvLohGo/mRSCQ/CIL8MAwL/GfnnH+/wH+OxWIHfJ36nq8nDMN8SfGy/mv/58Tn7vsmTTz8uIKC/JnRIHqUc5rgw9P4Cs7UbWdTtpr129vmwpW++jL5dTyYTASayYCzO8hMhJcHBZtDVb6H4NQHrbl2hTF7Ydfaje/NpN+t1qG/duxUU9jefVsgp5PyjtRRkcMzqUqErBlxUXjkBV6QrCZQUF1VVfvEyHeHHiCAAAIIIIAAAggggMBwCuTev/KHU4O6EUAAAQQQQAABBMaEwNVXX50XjUYLCgoK8n14mR5ctre3x8PI5EcyyEwNLn1omR5kJoNL/3ry/R7CzGTI2R10+iA1JfxMvj/q/y6evvqye6VkrysyI4pE0lZo+hWUKasr41vRJldQ+noGVT65ItTn1VzDIWChvbrz5Y1+t5+Mr71hSzxozXcRTQ8OU9Rl/pwIWTNm54ZRI+DW+MA1FkSqH1i2at2o6RYdQQABBBBAAAEEEEAAgSETGPU/2BmykVIRAggggAACCCCAwKAF/OrLhoaGgvz8/HhwGYvF4isuOzo6ugPJ9BWYfjVlYiVmfGVlImxM/XM8jEwJLeMhZCLg7F7JmbYq84CVmsn3Ep+jgx5odipod861m5lf7hf/8H/2rznn2vp4vSNZLvW+IAi66zrxmOPfOnP6UadNnTTptIL8ghkHbDXb01a1B20l+2ZQmourL7Pz+MZHK2bavvMvG/zxIiNyEbKOCDuNDq2AyalaUk1nXqx65dJHdwxt9dSGAAIIIIAAAggggAACIyVAyDpS8rSLAAIIIIAAAgikCZSVlcXDxba2toKWlpburWN7W2WZ3BI2fXvYtFWW3WFk+uvJVZrpqyyT9fkta3Nx9aWkUFJbMoDs4XNbT+GmLxcEQfy+ZMDpP6eGl/35OhKJxO8Pw7A9Ly+v+8/+60mTJnUHqmVlZZ1D+U2w988bTu6wjstMukzSuUNZN3WNZwHXvOOlvx02UgKErCMlT7vDIuDcboVW4+SqGxutuq6ubkj/PzAsfaZSBBBAAAEEEEAAAQQQ6FWAkJXJgQACCCCAAAJjXuDyyy+PnHDCCfEVkcmtY9ODy+R5l6nbw6aEjQecdZl83YeT6WdfpgWW3Wdi9rBdbPd7Obb6sqO3VZaJMLM73EwPMpPBZ+rryTAzGWT29LV/LRlcpoaXPrT0H7FYrH3ixInxzy0tLe233nqrDzJz4zDRQX73/eY3v4kUvv2My1wQXCqnT5lZ5vuxDrIP3D72BXat3dgexuL/vcv6RciadXIazJKAk14NTcsVsXtXLFv9hyw1SzMIIIAAAggggAACCCAwhAKErEOISVUIIIAAAgiMR4GvfOUrBRMnToyvukxuHetDSL99bGqQ2ctZlt1bzCYDy2SAmbqaMmWL2e4tZNPDzeTWsumvJ77Ohb/z+NWX8VWPfjVl6laxqdvIpq7QTF1VmRp89rTaMvlasq70r31YGY1G46FlepDZ2dnZ3tzc3H7ccce1D/Xqy/H4PTMUY9767KvnRFx4mVzwKclOGoo6x3IdJr9bZy78Z2B0PoXd67fsiLV3HD0SvSNkHQl12hwBgVXO2b0RV3DvsmUP1o9A+zSJAAIIIIAAAggggAACAxDgJw0DQOMWBBBAAAEEsiFQVlbmz5XMb21t7d461geZfgvX5JmXiXMuu4NK/3Xq6sv0sy/Tz7xMBp89bRfr20kNN1PPyEzeJylXzr7sSNkyNr7SspezMHvcRjb9jMz01ZbJgLOnILOnFZjJENOHl1OnTo1vH1tWVuY/cyHQq8DWZ9YfHQ3cZRbo0zIVQtW3wL6WJq3bulH1DbsUC0MdNWW6Tpl5go6eMh26DAX2vrbt9Y6WthEJ8wlZM3xYFM91gV1ydm9owX33V9X+LtcHQ/8RQAABBBBAAAEEEBjrAoSsY/0JMz4EEEAAgYMEzMxdc8018e1f8/Pzu8+9TJ4/2dnZGQ8qUz86OzvjZ1Omr7L04WRytWYyhEwLMruDypStZbvPyOxhC9n4e4nXc+H/092rL30QeYjtYrvPukw/49KHlMn7U8/CTGwT231fb1vJ+hWYyeDSbxk7YcKE+IpMf23atKl96dKlMb4VEMhVge3Pvf5x52KfcdIVJuXl6jiy2e+mthY99vKz6ogdfNzhB059j2ZMPSKb3cn5tho21r/Uvq/ltJEYCCHrSKjT5qgQMD0pp3ud6d7q6rq/joo+0QkEEEAAAQQQQAABBBA4QCAXfnjLI0MAAQQQyCGBq6++Om/KlCn5yXMvW1tb4yFm+jmXPZ1/6cPJZFCZDDN94Ji++jK5LWxquJm2yrI7xExsFZs8NzP5ei6uvuxxG1kfLPYUbvb0ek+rLJMrMH3ombqNbOoZmMlzL/Pz8+PBpV992dbW1j5jxgxWX+bQ9yZdzS2BLU+98s5IfvAZJ3eFTKfmVu9HvrcvbFyvDTu29tiRIydN1bnvOH3kO5lDPdi/bfdTLbv2nT0SXSZkHQl12hxlAh0m3Svp3rPPqLuvrEz+F9y4EEAAAQQQQAABBBBAYBQIjJuQ9frrr7dR4E0XEEAAAQRGh0B89WUPH71uI+vPyEyGkKmfe9pGNnWVpj8/s6fVl8lwMy8v74AVmJMmTeoOTcvKyvgh2uiYL/QCgawItK7/31Mam86Z5Zz5FasXZqXRMdhIU0uzHnvluR5XsSaHO/eMDysSRMbg6IdnSM07Gn7fVL/3vOGpve9aCVlHQp02R7HAWsnuUxi5t6bmkWdGcT/pGgIIIIAAAggggAAC40KAkHVcPGYGiQACCGRVIPXsy9QgMx5SJgPKlNWX/rVew03/XvoqS19H4rUDtpFNXX2ZDDFTt471KzAbGxvblyxZ4vvIhQACCIwKAdt8+xlS8JlYbGLh7j3nnTMqOpUjndi+e6e27NiuzTu3xT837N8X7/nJJ5+sggK/W3vP1yfO+IiCIMiRUY58N1v37Fuzb8vuC0aiJ4SsI6FOmzkicL9C+1VNzer/yZH+0k0EEEAAAQQQQAABBMacwLgJWcfck2NACCCAAAIIIIAAAjktYJvv/JhMV0i6Qq7rrNU9DR98sbNj0ntyemDD0PnW9rauMHXHdm1JBKqdsYOPWo5EIjpyyjQdedSRUrTnlapHT5muD779vcPQy7FbZVtjc13jGzsKR2KEhKwjoU6buSRg0nNO+lUsX798YGndtlzqO31FAAEEEEAAAQQQQCDXBQhZc/0J0n8EEEAAAQQQQACBnBGw3/wmonN3f0bO+WB1bnrH29qPXt3Y+L5ZOTOgYejoroY9XWFqIlDd1bC3x1YOn3iYjvCB6pRpOmLqtPif/cfUSZPV1tGux9c+p+b21oPuPe8dp+uISVOHoedjt8rO5ta6Pa9vJ2Qdu4+YkY0FAdMOSb/ygWt1dd1TY2FIjAEBBBBAAAEEEEAAgdEuQMg62p8Q/UMAAQQQQAABBBDIeQGrv+0YdUY/I7PPSe6M3gZkctt37bww32TTc37QhxhAZ6zzzTB1xzZt3rldbe1+B/mDryOnTu8KUacmQtVEoFqQn99rK60dbVq/9Q3VN+xWLIzJr2A9eebxmnrY5LFOO+Tj62ztWLPn1S1sFzzkslSIwDAJOLdUMf2qpqa2aphaoFoEEEAAAQQQQAABBBCQRMjKNEAAAQQQQAABBBBAYJgEbNud71VMn5Pps3I6tj/NNDWdsqa55W0jEmj1p38DKbN3f+Ob2/3u2Kb6Pbt6rGZiwYTuFampger0Kaw8HYj7UN0Ttnf+Ydf6zecOVX2Z1MN2wZloURaBAwVM9nu/srWz/bBfrly5shEfBBBAAAEEEEAAAQQQGFoBQtah9aQ2BBBAAAEEEEAAAQRkm+/6qCz8nJw+m+kvNoZhwXO7dn/k/bnIaGbasjNxdmp8y99tampt6XEo0ydP7V6dmtzq98ip0+SDVq7RJRDr7Hxm9yubzxyJXhGyjoQ6bY5BgQ2S/SoM7Jf3L1vz8hgcH0NCAAEEEEAAAQQQQGBEBAhZU9jNzFVWVp7rnPu2mR0dhuFFV1111e6hejK/+MUvjg/D8Otm9klJx0gKJIWS/K/y/17S9xYvXvzEodqrrKx8p5n9UNJsSZMk+cOmnpP0L4sXL/b1cCGAAAIIIIAAAgiMgIBtvuNTklsk6eLBNL937xnPdnQe0eu2woOpe6ju3d/cFN/iN3526o7t2rqrXj5kTb/y8/J0xJTp8gFqMkxNbv0bOP45MlTPYzjrsdD+svPlje8ezjZ6q5uQdSTUaXMMC3TK9KvA6ZdVVXUPj+FxMjQEEEAAAQQQQAABBLIiwE81JFVWVk4wM7/K4EZJpybknw/DcM5QhKw+vL3nnntuMLMySX39an5oZr8KguDqkpISH5wedFVUVHxc0v9I6umcrg4zu7a0tPS2rMweGkEAAQQQQAABBBCQrb+lQBMLFslpoaQh2VK1o336o3sbzzx/tPBu27UjvkLVh6mbd2xXY9O+Hrs25fBJ8SC1K1B98xzVSRMPGy1DoR8DELDQNux8eeNbB3DroG8hZB00IRUg0JvAb+VcZc3y2t9AhAACCCCAAAIIIIAAAgMTGNcha8rK0lJJk9MIhyxkLS8v/7Jz7mZJeYk2/OrVbZJecs6damYnpL33vyUlJZ91zh2wFKCysvJtZlYr6W2S6s3s+kgk8ngsFjvFOeeDVR8Q7wmCoGjRokWPD2xKcBcCCCCAAAIIIIBAfwRs2+0zFAv8qlX/8a7+3JNBmcaduwr3m0WOy+CeQRdtaWvtWpma2PJ32656dXR2HlRvEAQ6aup0+XNT46HqlGndf45GooPuBxWMLgGT7dr50sYjR6JXhKwjoU6b40zA/+zgngn5R1cuXbo0Ns7GznARQAABBBBAAAEEEBiUwLgLWdO2BL4osWVvT4hDErLedddd74pEIg9JOj7RyAvOuU+WlJSsTTZaUVFxtKQ7Jc1P9KfFOffZkpKS+1I7VlFRca2kmyS1pb9fUVHhz0j6naSjzOyu0tLSq9MHVVFRcZWZfToIgn9ObX9QM4ibEUAAAQQQQACBcSZg9Xe8XZ1ukSwerg5bCNrS8ta6/U2nFg4X7869u7tWpiZWqO5u3NtjU4dPPOygrX79StUph6f/juJw9ZR6R4FAx46XNiR/YTSr3SFkzSo3jY1vgRf8JlwW66i8//7H9oxvCkaPAAIIIIAAAggggED/BMZdyHrPPfecEoah/03NmSlEfmXpeudcg5l9IPH6kISs5eXl33XO/Wuizo1m9rHS0tJX0h9PeXn5ZOecD0njW8yZ2aqmpqZLrrnmmrZk2YqKCr+Nz+WSXoxEIoULFy70Z7nGr0R47O//qKQnWlpaLvryl7+8P/l+6ipYM1ve1NT06dS6+zddKIUAAggggAACCIxfAdu45BwF4SIFwUKZHT7cEhbm/WXn7gsGfQ6mX4m6Zce27jB16856tbZ3/xXzgGGkrk5NnpvqV6nm5+UP93Cpf5QL7Fi7sVkxy/q+z4Sso3xi0L2xKLDBTPeE0aDygfse2TAWB8iYEEAAAQQQQAABBBAYKoHxHrI2S1oei8W+8/nPf/7lioqKn0j6agJ30CHr3XfffUQQBI9IOt3XaWb/WVpa+s3eHl55efmVzrlySX6PtW2RSGTWwoUL1yXLV1RU/FaSP5O1x7719n4igL1b0mJJW5xzF5eUlLwwVJOIehBAAAEEEEAAgbEsYJuXXCSFiyT3j9keZ+O+9/2pre3o5C8BHrL5vfsa4memJrf73bGn+3fyDrh3Qn6Bjpw2vWub3+TH1GmaPnnqIdugwPgU2L1+y9ZYe8ex2R49IWu2xWkPgW6BPc5ZpTO7p6pqDT8/YGIggAACCCCAAAIIINCDwLgLWe+6666TIpFIpaRfOud+WVJS0pp0GeqQtby8/HTn3CpJ/vyiZufc35eUlPigtMcr0bfHEtvOdTrnFpaUlPx3Sv8GFLJWVlZ+wsz8KtiJZvaN0tLSH/HdgAACCCCAAAIIINC3gG1eUiwLPy/n5o2UVWfnlMf37D3nw+nth2bx1anJ7X637azX/hb/+4MHXz449WendgeqiXNUJxZMGKlh0W4OCux9bfv6jpbWt2e764Ss2RanPQQOEvDntFY6c/dUV9f6XcG4EEAAAQQQQAABBBBAICEw7kLWvp78UIeslZWVV5jZLxIrU7cHQfDhRYsWvdpbH2677bZJEydOfFjSB30ZM/v30tLSsmT5DLYLfrajo2P2F77whYbEatoHJZ0l6Q9m9vHS0tJ9fAcggAACCCCAAAII9CxgW+64TOY+L+niETdy6nztjfdv2bJ974nJFar1u3cqFvrTLg688qJRHTXtiO6Vqf7c1OQqVef4a/+IP8sc78DejTv+3LGv+X3ZHgYha7bFaQ+BPgTMfuPkKqur63r95XH8EEAAAQQQQAABBBAYTwL8tCXlaQ91yFpRUXGVpLsSTfRr++GULX/lnLutpKTkn5NdrKiouFbSTZLanHOfLSkpuS/lvTMl+TNZj3LO3VNSUlLi36uoqPh3Sd+S1BAEQdGiRYv4zdPx9B3OWBFAAAEEEECg3wK2ackn5XSVZP6M+xG53tjeqg1bWrVha6ve2N6m3Q0dPfZjyuGTdOTU6Qds9etXqh4+MetHZo6IE41mX2Df1t1/at29r99bVw9VDwlZh0qSehAYQgGnKhfqDsLWITSlKgQQQAABBBBAAIGcFCBkTXlswxCyZnzGa2rI6kPTxYsXd6+gqKysfJuZ1Up6m6R6M7s+Eok8HovFTvGBrKRTJe1JhqkVFRXJ4PUISTcvXrz46zk5S+k0AggggAACCCAwjAK25c4rJF0l0+xhbOaAqptaYvEgNRmobt7Rprb2g1en+gWoM4/Ib5s+5cT8IyZPc37bX7861QeqkUgkW92lHQTUXL/38aYdDQdtXT3cNISswy1M/QgMQsC5pS4Mb6+uXu1/TsGFAAIIIIAAAggggMC4EyBkTXnkoyRkTQ1mDwhZfVcrKio+Lul/JE3vYbZ2mNm1paWlt1VWVk4wM7/Sda6kF6LR6EVXXnll/bib4QwYAQQQQAABBBDoRcA23XFl18pVd/5wIm3d2a4NW1u6Vqdua1P97vYem5t0WETHHJmvo4/I14zp+Tp6ep5mHJGvaZOj2rfvXb9vbTvuvOHsJ3Uj0JdA696m1fs275yVbSVC1myL0x4CAxAw/TJwwe1VVY/8fgB3cwsCCCCAAAIIIIAAAjkrQMia8uhyIWT13a2srHynmf1Qiq+2mCSpVdJzkv5l8eLF8X/UVFZWftXM/NbCHelbC+fsbKXjCCCAAAIIIIDAEAjY5iWLJfPHOpw7BNV1V+FXosZXpyY+Nte3ya9Y7ema6YPUI32Ymqejp+fHw1QfqhbkBz2W74wd9sSePed+cCj7S10IZCLQ1thS1/hGfWEm9wxFWULWoVCkDgSyJGAqd4pvI/xUllqkGQQQQAABBBBAAAEERlSAkDWFP1dC1kPNmPLy8nc45x6UdKKkX5eUlHzGOWeHuo/3EUAAAQQQQACBsSxgW5Z8XqF9Xk7nDHacO/d0xMPUv21tia9O3bqjTT39ZWtCfqBjjy7oXpUaX506PV9HTsvLuAu7d39wbSyc9M6Mb+QGBIZAoL25bXXD69tYyToEllSBwBgXMMndHih2R1XVmhfG+FgZHgIIIIAAAggggMA4FyBkTZkAYyFkNTNXWVnptxP+lKSNZvax0tLSV8b5PGf4CCCAAAIIIDCOBWzLHZ+V6cuS+1CmnQT0yQAAIABJREFUDLHQDjw7tb5NDfs7e6zmyKl5mulXpyZWpSY/HzZhaM5ObWufUdfY+N6sryTM1IzyY1Mg1t752O71mz+S7dGxkjXb4rSHwJAJtMp0RywSuf2BZavWDVmtVIQAAggggAACCCCAwCgSIGQdYyFrZWXlZWb2S0l5zrmvl5SU/LSsrCx64oknfknS1yUdnxiyP5+10sy+V1paum8UzUm6ggACCCCAAAIIDImAbVlyqcz834Eu6k+Fe/d1dgeqG7e1auvONnV0Hrw+NRpx8dWpM4/o2uq36wzVvPjn4fzLtZnbvHPXnKmJ4yL6MyTKIDBkArGO2J92r9v0gSGrsJ8VEbL2E4piCIxaAWv0K1tjkeD2B+57ZMOo7SYdQwABBBBAAAEEEEBgAALD+XOgAXRnZG/J9ZWs//Vf/zWjs7PzYUnvlVTnnJsbhqEPW/9b0rxedJ+MRqPzrrzySh+6ciGAAAIIIIAAAjkvYJvv+qhkX5Zsfm+D8SFq/OzULa3avKNNu/Z29Fh0yqSojj3Kh6g+TO3a6teHqZMPG5rVqZli72869dGWlreen+l9lEdgsAJhLHx+19o3Th9sPZneT8iaqRjlERilAqYdcna7s+jPq6tXbR+lvaRbCCCAAAIIIIAAAghkJEDImsI1SkLW30r6eKJbv1u8ePHF/X2iFRUVN0m6VlJDEARFixYtejzlNV9NVRiG/+b/EATBVySV+BWvnNvaX2HKIYAAAggggMBoFrDNS87rCld1RbKf+5tjXWHq1lbFV6fuaFNLW9jjMI49qkDHHJXfdX5qIlT1K1X9ytXRcoWxgmd27fnImaOlP/Rj/AhYaOt2vrzx77I9YkLWbIvTHgLDLrDBOd1akLfj1qVLX2of9tZoAAEEEEAAAQQQQACBYRQYPT8xGsZB9rfqYQhZr5J0V6L9FyORSOHChQt39dWfioqK7pDVOXdbSUnJP/en//fcc8+HwzCskeS3kPvO4sWLv11RUfEWSY9Kequklc65y0pKSlp9fYmzW++WtFjStkgkMmvhwoWck9IfbMoggAACCCCAwKgSsE13nK7AfWlrfdvVf0sEqlvq27RtV88/u/VnpB53dPLsVP+5a9vfaZOjo2pcvXVm796zn+/onJr1FYU5gUMnh03AzDbv/MvG5NEjw9ZOesWErFmjpiEEsipg0nOBuVurq2srstowjSGAAAIIIIAAAgggMIQChKwpmEMdspaXl1/qnPsfSQWStgdB8OFFixa92tvzu/POO6fm5eXVSjrDlzGzfy8tLS071POurKycYGYrJRVKejoMw49dddVVu8vLy2c756okTZb0+cWLF/tQtftK6Z9v6zOlpaXLDtUW7yOAAAIIIIAAAiMt8O1vf3tKc3PzedMnRy8pKAiKmlpiJ+5rivX491q/KtWvUO0+N3V6V6ianxeM9DAG3H5b+5FrGhvff8GAK+BGBAYm0LDjpQ3+FzqzehGyZpWbxhAYCYFak926omo1P48YCX3aRAABBBBAAAEEEBiUACFrCt8whKynO+dWSTpSUtuhgsxf/OIXfxeLxVZLOkZSp3NuYUlJiT9Ptc+rvLz8eufc9yW1OOc+WVJS8oC/oby8/GPOufv8n83sstLS0gdTK0p5//CeQthDtcv7CCCAAAIIIIDAcAvccMMN7wjD8LwgCM6VdKaZ+RWcBy059aGpX50688jk+ald2/4eOdWfjDC2LjO3e9fuWTGzyNFja2SMZlQLONmOFzdk/d+PhKyjelbQOQSGTsDsPgvcrSuW19UNXaXUhAACCCCAAAIIIIDA8Apk/R/JwzucwdU+1CHrbbfdNmnixIkPS/qg75mZ3VVaWnp1b70sLy+/0jlXnvjBYb+28K2srHyvmfktho+TVFFSUnKVc858G4Ssg5sP3I0AAggggAAC2RP4yle+UlBQUHCuc+68xN+dfJjqjzw46Jo6Kdp5/IyC6Iwj3tzq15+hOnFC7q5OzVS6qfmk1c3NJ8/K9D7KIzAYgZ2vbNprnbFpg6kj03sJWTMVozwCOS5gKrfQ3bpiRe3zOT4Suo8AAggggAACCCAwDgQIWVMe8lCHrL7q8vLy7zrn/jXRzE5JH1+8ePEz6XPr7rvvPiIIAr/S9KzEeytLSkouSQamPc3FW265peDwww//X+fcAkl/c87NLikp+VuyLNsFj4PvYIaIAAIIIIBADgp87Wtfe1teXt65Znaec84fk/B+SX5njfTL7+zxvJm9cOpbJkbOfPeUM996TMFp/vzU8X5ZmP/Czt3nv3e8OzD+7Ars+evmNzrbOt+SzVYJWbOpTVsIjBqBVkk/s1jHrStWPL5x1PSKjiCAAAIIIIAAAgggkCZAyJoCMpCQtaKi4t8lfTFRzYsdHR2XfeELX2hIVltZWfk2M/PnrL7Nv2Zm64Ig+IeSkpIXkmUqKir8Vm+/kvTRxGstkj65ePHiFX3N2PLy8n90zlX6Ms65L5eUlNyVWr6iosL/AOTRxCqQlc65y0pKSvw/Vnw/XGVlpT+jdbGkHZFI5KKFCxf+me8QBBBAAAEEEEBgKAVuuOGGDyW2+/1gYqvfd/RS/zYzez4IgpckveKcWxuLxdb+6Jq/e6ui9jWZrhjKfo2FuhoaTn+qveOos8fCWBhDbgjsfX37yx3Nre/KZm8JWbOpTVsIjC4BJ201uZ85a7+1uvrxfaOrd/QGAQQQQAABBBBAAAGJkDVlFgwwZP2JpK8mqnk+DMM5V1111e7UyVVeXv5l59zNkpKHgoWStknyQavfBu+U1Pecc7csWrTour5Wsfr6KysrJ5jZf/o6nHP/mAxQU9uuqKi4SdK1ideqwjD8N+dchyTfJx8O+z79uqSk5DOHao9vGAQQQAABBBBAoDeB66+//hgzS273e6Ykv92vP5e+p+tFSX4bwLU+UA2CYO2ePXvWLlmyxP8dJX7ZjjuPVXv87zD+46AzWHkSUmfnlMf27D3nI1ggkC2BfZt2Pt3a0JTceScrzRKyZoWZRhAY5QLuL87Cn1VXr759lHeU7iGAAAIIIIAAAgiMMwFC1pQHPlwhq181WlFRsTgRtE7uY4758PVO59x1PQWmA5mbiSD215KKe7n/yWg0Ou/KK6+sH0j93IMAAggggAAC40/guuuuOyMajZ4bhuGHnHM+TH1fLwp7fZjqt/v1K1P9hw9Vf/jDH27qS822LPmqzHy42uOZrONPvOcRm6l1z56P1MfCghMxQSAbAvu37v5Dy+5952ajrWQbhKzZ1KYtBEa5gNkjCnRTzfLVK0d5T+keAggggAACCCCAwDgRIGRNedBDELL+bvHixRf3NncS2wLf6LftNbMTEqtIfbC6S9LvJX1v8eLFTwz13CsrK4ueeOKJX0qsBEn+EM6HqpVm9r3S0lK23RlqdOpDAAEEEEBgDAh87Wtfm5aXl3eeJB+qJFenHt/T0Mzsr4nzU//iV6j6QNXMXrnpppua+kthm+74Bznnw1XfJlc/BFpajq/b3/TOwn4UpQgCgxZo2dmwZv/2vRcMuqIMKiBkzQCLogiMH4G7nbmbqqtrXxk/Q2akCCCAAAIIIIAAAqNRgJB1kE+loqLiN5IuT1Tz08WLF39tkFVyOwIIIIAAAgggkHWBG2644V2J7X4/lDg71a9QLeihI/7seL/V7/OJc1Pj56fedNNNrw+007btrg8p5leu2icHWsf4vS/6yo6ds3o753b8sjDyYRFoa9hf17hpV1ZDfULWYXmUVIrAWBDYZWY/Pu6Y/TctWfJ093EDY2FgjAEBBBBAAAEEEEAgdwQIWQfxrO66666TIpFInSS/OtT/wPGTixcvXjGIKrkVAQQQQAABBBAYVoGysrIJ+/fvPy8IgnPNzJ+t6MPUk3tp9I1EoPpicqvf9vb2tT/5yU/8NsCDvmzDz6crGr1RshsHXdk4rqCx8bQ/trUf86FxTMDQsyTQvr9ldcOG+llZai7eDCFrNrVpC4EcFHB60kw/XlFV549J4kIAAQQQQAABBBBAIKsChKyD4C4vL7/eOfd9SYGkOufc3KE6S3UQ3eJWBBBAAAEEEEAgLvD1r3/9pCAIzkuenepXqDrnpqTzmD9A3jl/dqpfnfoXH6hGIpG13/ve99YNF6VtuuNKOefD1XcPVxvjpd7Ozkl/2LP3g1k9J3O82DLOAwU6W9of3fPa1vOz6ULImk1t2kIgpwV+rdB+XFOz+smcHgWdRwABBBBAAAEEEMgpAULWAT6uysrKt5vZQ5LeKmlPEARFixYtenyA1XEbAggggAACCCAwGAF34403nhuGoT/LNHl2am/h5Y7kdr/+zFQfqEajUR+o+teH/bKNd5ytQDfKuX8Y9sbGUQO7935ofazz8LePoyEz1BEQiLV1/GH3X7dkNdAnZB2BB02TCOSuQIdz7qaIC368bNmqXbk7DHqOAAIIIIAAAgggkCsChKyDeFIVFRX+B5m3Oud+XFJS8t+DqIpbEUAAAQQQQACBfgn867/+67EdHR3+7yB+e1i/1a//mNHLzS/7FaphGMa3+/Wh6qRJk9aWlZV19quxISxkW+48TKYbJPnVqxOGsGqqktTWNrOucd97snpWJvDjTyDW0fn07nWb/TbjWbsIWbNGTUMIjCWBVyTdVFNVd/dYGhRjQQABBBBAAAEEEBh9AoSso++Z0CMEEEAAAQQQQCAucP31159pZuc5585KbPXrA1V/TEH6tc9v9RsEwXOSXg7DcG0sFnvl5ptv3jwaKG3Tkk/Kxc9d9atsuYZBwCzYsGPX7GOcVDAM1VMlAnEBC+3FnS9vfE82OQhZs6lNWwiMMQHTSkWCm2qWPfLIGBsZw0EAAQQQQAABBBAYJQKErKPkQdANBBBAAAEEEBi/Atdee+0R+fn5frtfvzr1/YnVqW/pReR1v91v4gzVV/zZqbt3735lyZIlzaNN0Lbd/h51BjfK6bOjrW9jsT/7m97xWEvLCR8Zi2NjTKNFwF7d8dLGU7LZG0LWbGrTFgJjVcBu6WwPv7Ny5aNZORphrCoyLgQQQAABBBBAAIGDBQhZmRUIIIAAAggggEAWBW688cbTwjD0Zxr6LTdPd86dbmaH9dCF9uTZqZJelBQPVL///e//LYvdHVBTZmWBNh9zo+R8wDp1QJVwU8YCnbEJT+3Z8+GzM76RGxDop4CZbd/5l40z+1l8SIoRsg4JI5UggID0shR+p6ZqDUc9MRsQQAABBBBAAAEEhkyAkHXIKKkIAQQQQAABBBB4U6CsrOyw5ubmc83Mf8TDVElv78VoS2Jl6vN+u19/dqoPVH/wgx805Jqpbb5jvuT82av+3FiuLAvsaTjrpc6OaadluVmaGzcCrmnHS387PJvDJWTNpjZtITAuBO4Jo9H/uP/eh18bF6NlkAgggAACCCCAAALDKkDIOqy8VI5A7ggUF18401ysTtI7Je20wF20Ylmt/2H/mL2K5s++RrKfdg3QHmhrKfjkgw8+2DRmB8zAEEBg2ASuv/76U3yY6pzzqwh9mOo/pvfS4AuJ7X7/7M9Odc6t/dGPfrR+2DqXpYptx53Hqt2+JbkvZalJmulBoK39qNWNjafPAgeB4RLY8dLGDsnyhqv+9HoJWbMlTTsIjB8BJ20y6Ts1VXV3jp9RM1IEEEAAAQQQQACB4RAY9yHrvHlzjlck/JyTFkj2Xskltuuzejm96ELdYTbl/pqammydc+aKFsy6WKavmQuejrVN+P7KlSsbh+PhU+ehBS6ZP/vjgey3hy7Z3xLuqzVVtbf0t3Q2yxGyErJmc77RFgK5KlBWVhbs27fvvCAI/NmpPkj156e+p5fx7E6eneq3+43FYq9IWvvjH/94Z66Ov7d+26Y7F8rpm32s1B1rQx7F43Hbd+26ID+0aG8h/yjuO13LBYFda9/YGcbCo7LVV0LWbEnTDgLjUuDeiNN3li+ve25cjp5BI4AAAggggAACCAxaYNyGrMXFH54sl/c9k66W1OdvYpvUEJi+dcwx++5csuTpjkGr91FBcXHhqeb0oKSTEsW+UVNV94PhbJO6excgZGUlK98fCCAwfgWuvfba46PR6Hlmdpbf6jdxduqxPYk459aZ2fP+IwiCl51zr7z22mtrly5dGhvLgva3296lvLxvSvaPY3mcuTa2luZTV+9vfiurWXPtweVIf3ev3/JarL3j5Gx1l5A1W9K0g8B4FXCNZuF3VlSv/tF4FWDcCCCAAAIIIIAAAgMXGJch69zLCk+IxuxeyX0gjW6zpP1dr9l0yc044H2zJbIp1w7nqtaiotmnKbBVkmZ2te1uramqvWbgj5g7ByNQXDznAnPhkj7qmCDpBEmRRJmUOdTDXU7fr1led89g+jRc97KSlZWswzW3qBeBXBC44YYbzk5s93u6Pz81sUq1p1/Cako5O/UFv9WvpFd++MMfbsmFcQ5lH23LndfI9C1JRw9lvdQ1eIEwzH9u1+7z/SprLgSGXKDh9e0vtDe3vnfIK+6lQkLWbEnTDgLjXMDpIff/s3cm4FGWV/u/zztJWANqXRAV99Z9waUqCgkoypIEaLFaWyUJVat1QQG17b/Gr66I+6cVMIna2tbaQjITpPopmbi07op1Qa0Lsu+EQEIy877nfz2TGZwMk2SSzISZzP1eV65A5nnOc87ved4sc7/nHMe63e1e/Eqak2D4JEACJEACJEACJEACHSCQdiLr6NGj+/Xq2/QMFAXNnLRexLrN9vnmLVz42uZwduPHnzvEcvnvVOCikIimIndVVVSbcnjaAc4xD7388lMy16wdcIdCrzclBR0LP124wPtRzAY4sFsJjJ+Ye6I4+hKAQMk0B3LBwsrqF7rViTgtRpGVImucjhLNkEBSE7jlllu+5/P5zoronXpIK05/a8r9mg9V/dgIqv369VtaUlKyI6mDTLBzumLeGYDzWwjGJXgpmu8CgS21J37g8+1NobULDDk1OoG6Fevf2lFbH/mwasJwUWRNGFoaJgESiEJABLf7GvvcvmjRokYCIgESIAESIAESIAESIIH2CKSdyJqfPyJXRZ4HYDIQd8CRizye6srWQJnea++9571GBfcFhdYtojjP7fa+0x5cvt7zCVBkTe09zivIvRbQh5qjoMia2rtJ70lgVwLTp083vVLPDCv1azJUs6OwMiV9A6V+TZaq4zgmO9X0Tl1Grt8RUC2xsGrQbwHLlAfOIpvkJuBr2vPVLVuHnpPcXtK7VCSwbfXG1xo2bTu7u3ynyNpdpLkOCZBAGIE34eB2j8dbRSokQAIkQAIkQAIkQAIk0BaBtBNZ8wpyHwb0mo6IKuPGnb2n5cpYAEGot9U9nkrvzTxaJECRNbXPAEXW1N4/ek8CIQJXXXVV//79+58JwJT8DZX6PSoaIRFZG9Y79T+2bS9tamr67JFHHtlKoq0T0FVzz4eqKQ3cbcIK96PLBOo2bDp7mzq9ovYR7rJ1GkhbAvUbttZsX7u523r+UmRN26PGwElg9xNQPOj3Ndy6aNGb/D1x9+8GPSABEiABEiABEiCBpCSQViJrXl5eX1h1fwWQZ3ZDgMfdld5fxrIz4/NzfiuC33dEnI3FLsekNgGKrKm9fxRZU3v/6H16EpgxY8aRoezUMEE1ULI9yvVxqNwvgE9cLtfSu++++7/pSa5zUeuXcwaij/wOqjd0zgJn7U4CDQ1DvNu2H5mzO33g2j2PQGPtNu/WFRu77VxRZO15Z4gRkUAqERDgXajc6nZXL0wlv+krCZAACZAACZAACZBA9xBIK5F1zJgxvTJ67fgjVCcbvAKZ566sviKW/qp5E3KmQBHMXtVlcOQSj8e7Ido2BTJfMzIvBvRSQI8HpC8Anyk9CNF5js/+U2T/15CdiL6YMfX4zM/POUJFrgJ0AoBDg7ZWqugLYrse9XgWv99ajC1FJrnOU1n9cECMdtVdDNXLATkZQKYCtQJ9UxSzhw7NfbmkpMRp74iaUsvvvlt9irpwpaicD+CA5jm6DgovFLNPOSX33Vhsme3Kyxt5srrsq0UxHpB9AZjyjl8D4hHVx9xub7e/cR4PkTUnJ6d39h4yDqpXA/rD5vOi9YD8B5CnRZv+6Ha/Xtceb/O66em7cu2AkZY4l0NNtlGAk7lWAlppWxkPPb/g5S+inYdWerJ+WFAw6mhb/DdGchfBX+G4/tftfnltNN9asmkuxXvWWWc1vLPEe5aoTlOVUQIMDL83xPE/GWus+fnDslWyfh71PgOeVdt6sqpq8cq2uHVUZN25V3CuUpVTgv7vPIe2ZT3eGt9ofgRisDLM95YrAflBc0ny0P3husfcu/n5I89RcUyf394saRzLXcAxPYVASUlJxvbt289U1dNMuV8jqJrPrcRXGyr1G/y8NCMjY+ldd921safw2B1x6OrHx8IR84DZ0N2xPtfsOgFF5scbNgw/tuuWaIEEviPQtK2hpnbZOmay8lCQAAmkG4F7/E19bmWv1nTbdsZLAiRAAiRAAiRAAm0TSCuR1aCIyEj9VtQa7XZXfxaPg2JExXfeqy6GyL1B8SWqWSNYAriiqtL7t0ixqyMia3Nm7tZ7ATFCsauVGGwVfcpu7Dtt0aJFu5S4iRBZH7FFy1wKk+1rBJ9oly2iDw3ad9vNc+e+a4TjqFdBwfCDbFhlApzbDltPhpU1dcGCF9e1Nm7ixNH7+p2mJ0IZyK2M86nijsGD6u5sy6947HO4ja6KrOMn5pwtjj4DyJA2fFujIj+rqqh+uS3/x07IOcmleBrA8W2MswGdA2fADI/HUx8+LlJktWAVOLAvaft86bdqWflVC6qXRK4ZweYj23L9yGXb/w+Cn7Xun77ld8mPFs33rmhtTEC8f7/mIoU+1tZ91ize6l11tXKX1+vdEc1eB0RWyZuYOxyO83Q7e2UE1z+6BNMqKrxb2tqvGPY+cO8KrBeg+myzLfaNjfc9THvJQeCGG244KDMz80zHcQJCajBD9cBWvPsyTFD9j6p+lp2dvTTGB3aSI+Ak90L1by6s3vw/UPw6yV2lezEQ2Fp33NuNjfudFsNQDiGBmAj4G5pe2/zV6m4rHc5M1pi2hYNIgAS6gYBA/yWQWysrvS91w3JcggRIgARIgARIgARIIAUIpJ3Imp+fc6oK/g/AHoH9EX3P0oyfV1a+/ElX9stkEK5em21K6d3xneCp9VD5QkTeUugJYVmtZikbotM8FTX/Gy60xiqyjhkzZkBGVsOfWgqPJgPOehmi/YMZkaEsRlMa+e87GrKmvPjii9vD44wQmQyDPQAZHMwSNUKXEaf6f5eFGphtA3Ktp7L6sWjMxo8ffqS4rPkAjgt73WQUvgeVbRAdHm5PgA98LuRFE9bGTMo5MNOGR4GTwmyZ7FUvxDk4LJsw4JdA7t9aq7/2er3+ruxnrHO7IrLmTcwZD8eIZ4FMZ3MZUfB9gbVEoWcAMP0EM80LRphXyE8WVlabjMZdrvz8kcNV7L8E9y64R1gBlX9FOw8APP6mPj8LF94jzl6dAJ8rcEpofQHWCFQUODDM58A9lGk54+fPf3V1uGMRbEzWt3k9KADrOkA2A8gAYATmQJzN9yQqG+uzLok8q6FX8yaM+BVUHgh7sCCQJS6QN6LcZ8beU/7GPte2/5BB6wJmlL0KZa++GuUcmh17JdPlXBTJJBRifv7wk1WkKmy/AntsGAd5DwoTkJcDOKh5LkXWWO9NjkteAjNnzjw9oneqyU7tHcVj8/PHPMCxRESWOI7ziYgsvffeewP3Ca/EENBVjw+HBrJXzc9qXj2AgN8/4PXNW04b1gNCYQhJQsBu8r+16YuV5nt5t1wUWbsFMxchARLoEAH9H09lza0dmsLBJEACJEACJEACJEACPZJA2omsgbKzBTkzW4qhgVK+Zbblur8jpT7DT0SECGOr4kELvtvCS5+a0qCQrPsU+ovg3C1wMMbj8b4RshWLyGoE3VXrsu8VxXXBeRsUctmpJ4/4ZyiTpzmr1nuxiM4NCmI2BFM9Fd4nW/hdkHstoA+Ffc0WYJ7t9/86vKRxQcGoYxzYJpuuWTgVvN2U2euCF557YVO4vSji72dqYWrVAu/rYWKy5OePyFHBn8JEpif336/u8vAs1Gi2HJFLFlZUvxeyZcq39h+I6wW4PVhqtR6WNdazoLqmO+7Yzoqsu4hsij9BMS28BHV+/nmDVXylAC5ojkXfgiPjIstURxGiX7ctV9HzC17+PMQgynkwm/gbT2X1XSGWkWcvOPczWHLFKSeOeDV0tnZlbnRWTHG7vU+FM49k03xu9D1H5LKFC7ymT6KaL0W5L3aIWue73YtfidzDXcTOKNxMhre4tv1KVc2ZaBapRe6qqqj+TWTmeCyZrLsKovoKHJ3i8bzydci/wD25JvtCCB4NE0efravFlMgs2ry8nL1h6UJAQm9ObhDVqwYN2lYROv9mv957r2aMivNYy8xZiqzdcV9zjfgQuOWWW/bx+XxnRZT6PTyadVVdaYRUAB8A+NCyrKX19fVLH3nkkcb4eEMrsRDQFXN+DcH/tFEdIxYzHJN8BJzNW85Y5vf3C7WUSD4P6VFKEXB89gcbP18R/gBkQv2nyJpQvDROAiTQeQLVDvTWhZU1r3beBGeSAAmQAAmQAAmQAAmkOoF0FFkDfStXrxnw/yBqyuBFlNnVVYD1rCN45oB9t34YS+nZgBjYq34BVEY2Czp4aPC+dTOizQ1mvM4FMCVweBSldVtxZSjzMhaRNW9i7gg4zvM7e3da8hPPAm9VlMMoLbL+RN/zZzoXLHru1fWhsS1FJtiiuHHo0JxHopVdzM/PHaaiiwBkA9hoC859vsJr3hDfeY0vGDFRIM8FBc9Vojre7X7F9ITd5crLyzkDFow9k1W8RRTnud3ed3b61twH15QJNn0qW7W1i+gsOr9ui1zSWonYeN60nRFZA309B8KI3T8J+rJLVmnIx10E1Gah3AivO6+iwvtCAAAgAElEQVS8gpybANxtvtBWVrB5PT9/xGQV+YthKtDPHTvzvKqql75tfm3Ufiq2N5hBG7BlCSZWVHi/iWTW3JtUn4HKpOZ1d+1vvIvIqqhyWfh5tDK6508+f6+sxsZKiOkjG7gxbvBU1phs1e/ijBAn27rPAg9TtMx43eV8GcPtiawd2auAvZbZybZCJ1dV1ixoEceEnOLguTZx1qP1+xdRBN5Ab9tWsnzjebRpiwQ6RGD69OkniMipAE4K651qei7vcoX3TrUs6z8i8tk999wT+D7Ea/cQ0FVzhgZ6r4qO3T0ecNVEE9jRMNhbt/3onESvQ/vpQcCxnaUbly43FVe65aLI2i2YuQgJkEDnCJgqX7/zVFbf2bnpnEUCJEACJEACJEACJJDqBNJSZA1umoyfmDNMHJiSt1F7WDaX79Sn1M68LyRERdvw/PwRuSryfLDc4ZcuwbnRhKnQ3IiSxR/5s+yRIeGzPZE1JycnI3sAHoeguNmePFJXqze0Vh53zORz9snwWf+EylBT+jcyQzBCZP2nv6nPT6KVVTUrBYQwX+M/oQj09XIgF4SXr40U3iIzJSPZRcYiole5K2r+YMZFCteAXOeprH64tRsuLy/nKFj6cjAzdrnazqiqqle+SPQN2hmRNWL/N6gl50braRryPS9clBN5zt/Y++eLFi0KZHdF7K8tqhe73TVG5I56RXC1VeT8UK/XiLO3Q1R+7HZXL2zNVv6EEb9UlWDJ6F0zLHcpF+xY53s8i00WctQrryDHCMVGMDYC7+PuSu8vwwe2FPDR7n02evTofr36NP4NkIBoIJB73ZXVxn4gg9Zc7YmsEXu1S+Z51DM9UO4H9Jrm27Ol4D9mzJheGb12/BGqkwOvRzxkEQ1MXsGIaYCxGZhAkTXRNzXtt0lg5syZ2bZtn2VZlinxG/o4tpVJpkx4oNRvUFg1Jek/mzVrVh0xJw8BXTXnWmggezWqKJ48ntKTLhFQ13/Xb8wxmawRDxd2ySonpykBVSzb8Mmyg7srfIqs3UWa65AACXSWgAIvQKzfVVUsfquzNjiPBEiABEiABEiABEggNQmks8ga2DFTlvPdd6tPgSVGfMlv0Rvyuz31qeoDFvy3h5f/Db08Pj/ntyIw/csg0Ke31kpxWz1Bg+VCnwHEvDmxxbGcwoULXvnUzG9PZB07NmeQKzMgJh7TLJrqWLe7prqN4yf5BblzvitR3FKsDBeZoglb4XYjRSsFJldVev8eGjN20siDXX57MUQOA1BnQc6rrKx+s61bI685W/Xm4Ji/eyq9vzX/binQ6So4Msrj8S5tzdbkyTn9dzTpPwAZbcZECsCJuj07I7K2EPZiyLodOyHnJJfiJQDfC/QeVVeO2/3yWhNTQUHuDx2o6TGcDdWv7AzXyOfnL17WJvOCHFNG98eBMYK7QyWkI85eu+LvuILc8y3oP5vXaldkbeF3NP9ansWW95ER5AcM1FKFXBpc7zFPZc2vIsv/RtodX5DzYwGaRecoJa7bE1nD7+1YBc4WewK0EPwj7hGTOT7e7fYGGUbftfZ8TNTZpl0SuOWWW75v2/ZpjuOcaEr+BkXV/VohY74/h3qnfhjsnfolKSYvAV352A8A638AuTB5vaRn8SSwbftR/25oOODMeNqkrfQkoNCNGz7+1vxe2i0XRdZuwcxFSIAEukxA6wG51VPpnd1lUzRAAiRAAiRAAiRAAiSQMgTSXmQN3ymTZZaZWX+WivVzwPlJsJdp2BB9yyXyk/As1V0y09rJuGzvZLQnsnZOVPuu72qkkNoVkTUyuzQ/f+RwFeeFYEZvu6JaWyxaiGPQV3pnZeY/99xLtW3NyS/I+YMCVzaPaTvztb19iPX1joqskWKhKv5fldtrRM9Wr7bEz/z8nMtUAqWHu5zlmEwia6SgGZlFHSnwtwYvYn/WNov11aYfbOBqS8CMvLdj2StjM4Jji2zh9vyJFgdF1ljvRo7rLIGSkpKs7du3G+ElvNSvEVV3yXhT1W2hzFSXy/WBz+f7WFWXPvDAAy36c3fWF87rHgK6cm4RoCZ79YDuWZGrJAMB2+77xqbNZ56RDL7Qh9QmoEDTho+XZXVXFBRZu4s01yEBEogHAYW6YVm/a6taVTzWoQ0SIAESIAESIAESIIHkIECRtZV9CPROXZc9Doq7Qj0qA0MVNY7tn7hw4WubzX/by+7s6Da3J7K2zB7sqPVdy7DGU2SNyGyMSRhtLYKIMsYdDzRJRdbI89KJwFpkmLaV/dlR28kssrYlXLYVZ8S8XbKr2xIwdyk3HFbOuq012/qeEHH/xvQgAkXWjp5kjm+LwE033TTEcZzTTGaq6Z1qhFUAQ1qZY/oxLzEfjuMsycrK+uSuu+76rL0Mcu5A8hLQZY/tCZfrbgguT14v6VkiCWzecupSv39gt/XSTGQstL17Caz/ZFk9FH27wwuKrN1BmWuQAAnElYBgPYBbPBXe0rjapTESIAESIAESIAESIIGkI0CRtZ0tMX1G+w/E9QKYbMPmrB7B1NAvy5GCSlfL1CZaZEVET88Eiqxd6h3ZdZEV93gqvaEyxAm78TqayRoHkbVFX92O7F97EFJIZG23lHEo1vbup46IrLHe27vu8XdZ1RRZ2zuFfD2eBKZPn/5DI6KGBNVgyd9+UdbwhfdOBfBhZmbm0jvvvDNQlpxXzyCgKx4fBUvuhuLUnhERo+gMgR2N+9TU1Z0wojNzOYcEwgls+GzFavXb+3cHFYqs3UGZa5AACSSCgKkkZgluqajwbkmEfdokARIgARIgARIgARLY/QQossawB0Zozd5Dn4HKpOBwD5zsizweT/3uzWTVbwFUqYh5gzymy3LwX5+vz7xFixY1mgkdEenaEo+MrQRmsn6sEuhJGvvl4O0qt/eZ2Cd0bmSXRVZBpQImWyzmSwVPLFzg/WjX/Wu/H3Bbi6SQyNpCaG4rpkmTztnfb1tehXw/Wp/gjoisopjidnufam+jIvsDh5c2Hj8hd5SompLa5oENZrK2B5Ovx0Tguuuu2y8rK+s0k5lqhNSgqGrO/C6XiKxW1UDvVPNZVT/u37//0pKSkqaYFuOglCSgK+fMBHB34DExXmlOwFqxYeM5e6hm9E9zEAy/iwQ2f7n6M/+Oph900UxM0ymyxoSJg0iABJKXwDsOcMvCSm/H3tNI3njoGQmQAAmQAAmQAAmQQBiBtHqzLa8gZzqAqSZ+FX1d7AHXGKE0lhORP2HEL1XlseDYneJId/dkbSHSCN5uyux1wQvPvdDpXnjxFFnj2ZO1Be+I7NtY9qu7xnRUZM3Ly+sLq+6vRt82PsYq3LUWT7r0ZJ08+dyBO5p8bkCGN3OT8W539cL29nnshJyTXBoQ6L8HoEM9WSP75wJ6g6ey5oH21owQdtvqybpcbWdUVdUrX7Rlk+WC2yOeXq/PmDHDlPeN7J26VysUzMMYATHViKq2bX96//33L08vYukdra7+wyFwLCOu/iS9STD6cAL19Ye9vr3+0GGkQgJdIbDlm7Xv+7bvOLkrNmKdS5E1VlIcRwIkkMwEFLilqtJrfi/jRQIkQAIkQAIkQAIk0IMIpJXI2lK465hAmZ+fO05Fq4J73yIDbXx+zm9F8HvzmqD9bELT73Xl2v5nCLCHpeKzLLwRKh/TXnnT8eOHHyku62UABwGIuWxqa2c2niLr2EkjD3b57cUQOSxa1mA0H8ZMyjnQZWvgDRpxXCs9nsXvmX+3FGz1E9sno55/3rsm2e69joqsxv+8ghzzh9VNzbHoY57Kml91tsdhQUHuDx3o/wHIhupXdoZr5PPzFy9ri9O4icOPFkeOCIyxdWlI5EvmTNZIwVMg97orqw1DbSvWFiJ0lIcS2hMww+9tiM6v2yKXeL3eHW2vOXK4imOyVXsDaCGkRgqwohjvdnv/2Za99nxMtnuC/sSHwE033TTQtu3TLMsyfVND/VNPaMW66REe6J0azE79UESWzp49e3t8vKGVVCSgy+f+CJaanzfN3+95kUCQgO30emfTprNZNponoksEtq7c8Ebjlu1ndMlIjJMpssYIisNIgARSgcA/RHGz2+39byo4Sx9JgARIgARIgARIgATaJ5BeImt+zqkqMILUHgB2iMqPY8mGMxgjhLFXemdl5j/33Eu15rX8/BG5KvK8EVUE+rljZ55XVfWSKeUb9WohRkYIY+2JrFFK9v7GU1l9V3tiU2u+xFNkjVJW+WZPpfeeto5huIiliv9X5faa3rcYOzZnkCtTXwbkGCMFiurFbnfNc+0f6e4d0RmRNT8/5wIVGMHelIz90iU4t6LC26GSwaEox0w+Z58Mn/VPqAwNSKbQyVWVNQtaoxApVoaXsk1mkdXEM74g58cChM5Au9wi75Vowmx7AmYLERvYAgdjPB7vG23xzR4o9wN6TWBMhDC7S+a7orRuK670er3+1u/REdMAY9Nc2qVex917d3C1WAnceOONR4lIoHdqqH8qgMGtzP8irNTvkoyMjI/vvvvur2Jdi+PSg4CumnMHFL9Oj2gZZWcIbNl64n98TXsf35m5nEMChsD2NVterd9Ye0530KDI2h2UuQYJkEA3ElgWFFpNhSteJEACJEACJEACJEACKU4grUTWgAg4EE+Glc37SG1nUnvlOvPzh5+sIlWAhN70vsdT6b05tPfjxp29p+XKWADBCPM1FTw0eN+6GXPnvrtLr9SSkhLrnfeq7xIR0x/N5OG1EFnaE1nNlLwJOVOgeKJZpNN6WPITzwJvKMt2lyMZzBZ9VCzrfs+C6lfCBdl4iqxm4fz8EZNV5C9B31aJ6ni3+5X3o90neXm5x8JyngdkCIAtojjP7fa+Exwr4yfk3iGqtzT/X9u0ZUY0C57OnRYyZlRWvvxJd9ybnRFZ8/Jy9oalCwE5Peijx9/U52eLFi3a2orPMj4/5wpLcBzUd4vb/Xpd2DjJK8i9BdA7zNcE+MDnQt6i+d4V0ZmPHAnL9gDSN/KBgGQXWSME5TbvM4Mib8KIX0HFlPc1Ynbk+QrgaU9kjdaPua29ypuYMx6OPmv4tiZ6jy8YMVEgRixu9/7d9XsPRdbuuK8TtcY111zTq3fv3qeHeqeaDNXgR1bkmiJSb7JSTXaqEVUdxzGC6tK7777bZK3yIoGoBHTF3JMgzt2AnE9EJNAWAZ9vL++W2pNzSIkEOkugfsPWmu1rNwf+9kn0RZE10YRpnwRIYHcQUNH7B++77eZo7xvtDn+4JgmQAAmQAAmQAAmQQOcIpJXIahBFihYK1EL1DrXtJxYufK3Fm9emf6ZK3UQRzAYwqBmxfitqjXa7qz8LR76LuKJ40ILvtnBBLD9/WLaDzFtFcH1I+InMjItFZB0zZsyAjKyGP4X6epoYLJUbtm7VP4eXMjWC7rvvvpIDyy4PCpk7RDExvDxpvEXWSN8AfKYWplYt8L4eJu7K+Ik5w8QJCMU/CHJ8cv/96i4P/wPDiMOZNjwKmB6EIfZXDR06YlFJSYkT4m/KL69ak30hBI8KMBDAGlHX+W73yx+aMYF9dG19RFSa+48J7vZUeI3Y3uWrMyJrwKeWYpwR2xcJcG1k2SAj4LsyMu5U4BfBM+PpnYWfPvecd1vI+V054XXbchU9v+Dlz0NjAmfhg5qJUH0cwN7NX5cWWdDJLrI272VuASw1T/yaUry2APNsv//X4feuEUYHDMAVKnpnUOyEitxVVVH9m8iM7/ZE1uY1Rw6FFSj/G+QGj9oZvwrPVo/OF8/W1WJKZHnhyIcyTNlvUb1q0KBtFaHzb+y9917NGBXnseC9G9zK6CLr+IIReQK5DdA6C65bKisX/yvi/rhJBD8D9N1MlzN9/vxXV4deb2tul2+QNDZw8803H+L3+0825X6NqBoUUw9tBYnpk7qzd6qIfDhr1qwWP2PSGCVDj5GArpxbBKipHhH6XhXjTA5LUwKbNmwaZqvTe580jZ9hd5FAY+0279YVG7tFqKfI2sXN4nQSIIEkJqCvqIWbqxbU/DuJnaRrJEACJEACJEACJEACbRBIO5HVsBg/MedscfSZluKFeUXXARISWo2Ic2BQ2AogDIqZl0QrMRwow7oHrlOFeYPTZM6ZGfWA/EcFb4viWEB/GBJ9APgAud5TWf2HcOEnFpHVWI4irAX8E9F3FfIfgR4PxXGA7Bva/2gZtvEWWc1a43507mGW318JmPV3Xiuh8goEOwA1b8iEiQ36lt8lP4qWfRklizi0T2+qYBlUhwJybFBcNYvZEJ3mqaj53xDXKCWWr/NUVj8cj+8MnRVZo2RaNvsOfA3Iq8HzcyaAwwFkBv/fajZvQcHIsxzYz4VlW39nS9Eb4owKPwsA/uFv6lMUnj2bCiJrs/jovUYF94Xdmz5A31eRtwR6jKqcEnYeDLpdYg3tfSwia2Cv8nLzYTl/Drt/bUA/E8grChwQvLd33mtA62farB3tXAfuXyDQd1iBQWExmB6w5vtR1HLBgQzfJtfinfeb6GJ/Y9+Job0dPyF3lKgakTj4fQk7M/HbmxuPeyQdbNx4442B3qlhpX6NqDogSuxOeKlfy7JMhurHs2fPXpcOnBhjYgjomnv7wc6eBchViVmBVnsqgYaGg1/dtv2Ibin32lMZpnNcTdsbamq/WcdM1nQ+BIydBEggTgS0HoKbPRU1j8TJIM2QAAmQAAmQAAmQAAl0I4G0FFmbRY7zBqv4TInVS74Tsdogr6ixXa7Lw7MDI0cHSwEXQ+TeCJEncugaFeuyqorFpj+shr8Yq8hq5kycOHpf22m6X4GLwsXgKFH4RHDLoH3rHo4sRZMIkdWsX1Aw/CAbVpkA57ZB1QiBf3QJplVUeLe0Nm7ChJGH245TGirH3Nq4QFYycEVVpfdv4VyTVGQ1YQTFu0B2aTBTupXoRN9Tv17UVmnrsRNyTnIpngbQVo81I0jeVVcrd0VmWKaCyGroBLJG36+5SKGPtXOftRpriHKMImvzXk3MHQ7HeXrXhzNa7FlMZ7r5e5DpEa3/aMOeraJPiVrLAL2teZVdM1kjv2dA8HZTZq8LXnjuhU1mRlsia3tzu/FnUUosNWPGjEGO4wSyU8ME1aNbcd4Ip4Fyv6bsr8vlWrJ58+alc+fO3aWMfEoETyeTkoAu/8PpsCzz0MnZSekgnUpqAqqZSzZsHG4eCuFFAh0m4GtofH3LV2uaq8Qk+GIma4IB0zwJkEBSEBDo0y4r44YFC17emBQO0QkSIAESIAESIAESIIGYCKStyBqiEyjHmpk5WeH8pGXmZyAL1WQVvghH/nTKKcM/CC9R2xbdQDnQjMyLAb0UJqM00J+xOasVgnmws//i8Xjqo9noiMganC9jJ4460uU4VwKaF8wQbe71qPIFBM+Jup5wu19eG229RImsZq3mcsXVp6gLV4oG+sMdEPRhpYq+4NKM+yorX/40UmiO5mdrtpqFVf1YYD0j2vTHiH6lAVORIqsDuWBhZbXJ7Ovy1YVM1p1rm3LGIlvHqYUrI7IwV0L0TXHw+NChuS/Hcv5M6eSVaweMtMS5HGredA9kMgezWlGhdsYj4WVuwwGkisgafu/uep+ZDHEsBfCs2taTVVWLV7a1yR0QWQNmWtmrUNawx7asx59f8PIXsZxpY8+UEFcrw/RYvhIQUzrb3LvroPBCXfd4PIvfzyvIvQbQh8x4gcxzV1ZfEWE/0LNXRO8DpAGiP/dU1CwKxR0o4Z1ZPw8iP4LoEkf0ZwsXvGLuu4DJtuZ2+QZJYQPTp08/IaLUrxEiWiuraXh+EMpSzcrK+s8dd9zR5tlLYTR0PUkI6MrHCwExAuueSeIS3UhBAlu3HvdeY9N+Q1PQdbq8mwnYTf63Nn2x8vTucIMia3dQ5hokQAJJQUDxtrr0OpYPTordoBMkQAIkQAIkQAIkEBOBtBdZY6LEQSlN4PzJ5++V5Wv8JxSnmf6Xasm5VQuqTYYZLxJIegJ5BTl3A7jJOCrA4+5K7y+T3ukUcvDmm2/e03Ec0/f5RPM5lKEqIrv8fFTVrSEh1Xx2HGdJdnb2xyUlJVEfmkkhDHQ1xQjoyjmmV/yNKeY23U1CAn5/9iubt5w+PAldo0tJTkBte8mGpSu6JROaImuSHwa6RwIkEG8CW0RxvdvtfSrehmmPBEiABEiABEiABEgg/gQossafKS0mGYH8/BG5KvJ8oK9lRL/KJHOV7qQPASkpKTEfTlshB7JQe9UvgMpIM05Er3JX1Jg+zrw6QeCWW275vt/vj+ydelArpr4KlfoN9k5dMnv27K87sSynkEDcCOjqx4+Byn1QXBA3ozSU7gR2bNp85nrb7tva98J058P4WyGgtn6xYem3R3YHIIqs3UGZa5AACSQfAb3TU1nzm+Tzix6RAAmQAAmQAAmQAAmEE6DIyvPQowmY8rmr12bPBTDFlM0V1Yvd7prnenTQDC7pCeTnDz9ZLfltpuX8av78V1e35nBeXm4BLP1r4AEBwDzRfJ7b7X0n6QPczQ5OmzatT1ZW1smO45gMm/CPPlFcazRiaihD1QiqjY2NHz344IOt9onezeFx+TQloKvnTIaN+yE4ME0RMOwEEWhsHFyzte7oEQkyT7M9lYDqyvWffBtqBZLQKCmyJhQvjZMACSQxAQH+DvVd53a/viqJ3aRrJEACJEACJEACJJDWBCiypvX29/zgCwpyznWglc19cfFsXS2meL3eHT0/ckaYrATy8nKPheU8D8gQAGtE5eqhQ0dUhGe1mocDVq3JvhCCRwUY2ByLPFJXqzd4vV5/ssa2O/y68cYbD3a5XKbU784MVRE5ohVfVqlqQFA1PVQzMjKW3HXXXaaHLy8SSGoCunJOCYBbk9pJOpeyBFStpRs25h6VsgHQ8d1DQLV2/SffBn9HSawLFFkTy5fWSYAEkpyAYIkC11dVeL1J7indIwESIAESIAESIIG0JECRNS23PX2CLikpsd79oGYiHOfCDFevaxYseHFd+kTPSJORQHMJ4IaHobgs5J8CtSL6rkL+I9DjVeWU78RVM0rf8rvkR4vme1ckY0zd4ZOqysyZM08O9UwFcJKqGmF1j1bW/9AIqqFSv5mZmUZQXd8dvnINEogXAV05Zwg0kL36o3jZpB0SiEagbtsP3t6x40DTu54XCcRKwFn/8TIr1sFdGUeRtSv0OJcESKCHEGgQlevd7mpTpYsXCZAACZAACZAACZBAEhGgyJpEm0FXSIAE0oNATk5O7+w99Beq8vuWYuqu8Svw10wr67p0ekDg17/+9X4+ny+yd+pxrZyOjabcb3jJ3379+n1UUlLCjN/0uJ16bJS6/PGxsOQ+AMww7LG7nDyB2Xbf1zZtPvPs5PGInqQCgXWfLKsVDVXcSJzHFFkTx5aWSYAEUouAKu6rcnunp5bX9JYESIAESIAESIAEejYBiqw9e38ZHQmQQBITGDfu7D3FlTFWLC0Ky161AaxQ0ZfFdj3q8Sx+36SyJnEYXXLtpptuOta27fBSv6aH6qBWjH4W3jvVZKrOmjUrbbN7uwSek5OagK6cMwPArGRyctlaC2s2N//auP9eiiH7OsnkHn2JA4Ha2tP+2+Qb0Fq59TisQBM9jcCGpcuXq+0clOi4KLImmjDtkwAJpBIBgbjVsa/3eF75OpX8pq8kQAIkQAIkQAIk0FMJUGTtqTvLuEiABEggiQhcf/31e2RmZp4YLPG78zOAjChubg/1TjWfTf9U27Y/fOCBBxqSKCS6QgJxJ6BaYmH14EehemXcjXfB4EvvZWD5+pa/MhqRddTJ5pkQXj2FQGPTvt6tW4/P6SnxMI7EE9j85epP/Tuajk70ShRZE02Y9kmABFKQwFIHcv3CyuoXUtB3ukwCJEACJEACJEACPYoARdYetZ0MhgRIgAR2P4EZM2YcHtY7NZSlekgrni0LL/Xr9/uXPPDAA//d/VHQAxLoXgK6Zt6hcJxHoRjTvSu3vdp7X7iw5KvobRdPPsLGSYczozWZ9qsrvijkm00bR+znqKtPV+xwbvoQ2Lps3XuN2xqGJjpiiqyJJkz7JEACqUlAHIhzvaei5pHU9J9ekwAJkAAJkAAJkEDPIJA2IuuMGTN6bLnNnnEUGQUJkEAPJ+APlfoNffb5fEsefPDBLT08boZHAu0S0BVzciF4FEDCM8LadSZiwN9fyUBdQ/RfFwf2U0w6m+2PO8o0mcfXNxzx7+3bDz4zmX2kb8lDYOuKDW801m4/I9EeUWRNNGHaJwESSGkCigc9bu+0lI6BzpMACZAACZAACZBAChOgyJrCm0fXSYAESCBJCawJCamm3K/L5Vpyzz33fJykvtItEtitBHTF3CkQNQJr393qSMTitqP4euUOvPrJgFbdclnApef5kslt+tJFArbT641Nm85OuGjWRTc5PUkIbFuz5dWGjbXnJNodiqyJJkz7JEACqU5AgAUZLvvq+fNfXZ3qsdB/EiABEiABEiABEkg1AmkjsqbaxtBfEiABEiABEiCBnk1Al/+hBJZ1a7JE2dDo4JtVDfhm5Q58bT6v2oFDDz0UvXv3jurivnsoxv2QmazJsn/x8qO29sRPm3x7J11Wdbzio534EajfuLVm+5rNI+JnMboliqyJJkz7JEACPYTA+3BwlcfjfaOHxMMwSIAESIAESIAESCAlCFBkTYltopMkQAIkQAIkQAI9hYCumtMXarJXZcrujql2mz8gpn69sllUXbW+cadLB+7XC98/dF+sru0f1c1zjrNxxAHsybq79zDe6/t8e3m31J6cE2+7tNfzCDTW1nu3rlif8LNCkbXnnR1GRAIkkBgCCt2kKlcvdHv/mpgVaJUESIAESIAESIAESCCSAEVWngkSIAESIAESIAES6CYCumre0YDzKBS53bTkLsus39wUKAVsRFWTubphy3clf79/cF+cfuwAnPD974TVD7608P5/XS3sDD3SxomHUWDdXXuY2HVl7aZNw9aXDh8AACAASURBVLJsp9eeiV2H1lOdQOO2hle2Lls3PNFxUGRNNGHaJwES6IEEbvZUeu/pgXExJBIgARIgARIgARJIOgIUWZNuS+gQCZAACZAACZBATySgy+eOgRXov3pod8e3Yl0jvglmqxpxdev278r8nvyDbJx23AAccVCfVt1q9AFrN1uB1wft6SArs7sj4HrdSaChYchr27YfeXZ3rsm1Uo+Ar6Hx9S1frRmWaM8psiaaMO2TAAn0SAIqf/C4q68GoD0yPgZFAiRAAiRAAiRAAklCgCJrkmwE3SABEiABEiABEui5BHTF41dCxAiszUplgi9HsbO/qslW/XrVDjQ2NWeeZmVaOO3YbJx27AAM3qdXgj2h+VQkoJr57oaNw09JRd/pc/cRsJv8b236YuXpiV6RImuiCdM+CZBAzyWgz7tErq6o8H7Tc2NkZCRAAiRAAiRAAiSwewmkrchaWlo6WkTmA+jXgS1Ya1nWsClTpnzZgTmBoaoq5eXlZwKYCeAMAPsE32g173iuB/AGgLuKiorebM92eXn5Uao6CwiUGjT1/HYA+ADAjUVFRf9qbz5fJwESIAESIAES6D4CumrOHVD8OtEr7mhy8E2gDHBzf9WvVjbsXHJgdkagDLARVvfIzki0K7TfAwjU1R23ZEfjfif2gFAYQoIIOH77w42frTghQeZ3mqXImmjCtE8CJNDDCXwMS672LKiu6eFxMjwSIAESIAESIAES2C0E0lZkLS8vv0BV/wGgbwfId0pkLS0tHSwizwAwPYvaymAxgmtFr169pl5yySWbo/lVVlZ2PoC/AIjWJ8unqtOKi4tNpgwvEiABEiABEiCB3UhA9W8urNo8F0BRotwwZX+bhdUd+HpVA1aua9y51P779AoKq9mB7FVeJNARAn57QM3mzaeN6Mgcjk0vAuroFxs+/fbIREdNkTXRhGmfBEggDQhsF8XVbrf3qTSIlSGSAAmQAAmQAAmQQLcSSFuRtaysbCqAeR2k3WGR9emnn97X7/f/E8DJYWuZzNOVAL4CcKxpbxYuvorIi47j/Li4uLgu3L/y8vJDVLUawCEA1qnqDJfL9bpt24dLcwnCIwBstiwrb8qUKa93MDYOJwESIAESIAESiBMBXf6HAyCuuRAdGyeTO81s2OIL9Fc1JYCNuLp+c9PO10xfVZOtevJR2fFelvbSjYCgbtOmM7fZdt/90y10xhsbAXWwesOnyxJ+PiiyxrYfHEUCJEAC7ROQWz2V1f/T/jiOIAESIAESIAESIAESiJVA2oqspaWlJSJyaxDUC0VFRRfECi3WcQ8//HCvfv36/VVEJgTnGHH1DhGZXVhYaP4duILi6dMAzgl+yWS03l5UVBTyL/DlsrKyaQBmA2gUkZ8VFhaacseh14YCeAHA3qo6r7i4+PJIP42wrKoXWZb1q8LCwqWxxsFxJEACJEACJEACsRPQVXOGQuVZQM3DT3G5TIaqEVRD/VW3bvPvtHvCkf0DwuoPDulIcY64uEUjPZzAjsbBNXV1RzObtYfvcxfC27b+42WmdUlCL4qsCcVL4yRAAmlGQEXLBu+77cq5c9/1pVnoDJcESIAESIAESIAEEkIgbUXWsrKyBwFcF6T6UFFR0fXxJlxWVjYewN8A9AHgF5HphYWFD0VbJ5jx+hKA44Ovf5qRkZFz6aWXrguNLysrM7YmA/jI5XLlXHbZZRtDrwV7vhqR9TwAbzY0NJx79dVXbwu9Hp4Fq6oV27dvv+jaa6/9rqZgvIOnPRIgARIgARJIQwK6+vGxcGRhV0NXIJCt2iys7sB/l9fD5zdfBTIzBKccbfqrZuOgQb27uhTnk0CrBNRxfbRh04jjgLT9k4Gnox0C6z5eZgvgSiQoiqyJpEvbJEACaUlAsEj91i+qqhabCmu8SIAESIAESIAESIAEukAgbd8xKSsrMyV8TX9Tc80oKioyGaJxvcrLy8tVdUrQ6NuqOiqyBHD4guXl5b9Q1ceDpYO3qOrY4uLif4fGhPm8xHGckVOnTt0UPr+114MC7BPBnnCrROSCwsLC/8Q1WBojARIgARIggTQnoCvnFgFa2lkMjT4n2F+1WVz9ckXDTlMD+mXg1GOycdpxA/C9gZmdXYLzSKDDBLbVHfVuQ+MBp3R4IiekBYENn3y7UVW/l8hgKbImki5tkwAJpCsBBd51BFOfr/B+kK4MGDcJkAAJkAAJkAAJxINAWoqspoxvdnb2i6o6PAjxF0VFRUaEjNv16KOP9u/Tp4/JTP2hMWp6phYWFv6qrQVKS0vPFJHnAewBYLuqTiouLn4xNKezImt5eflYVQ1k1KrqzcXFxffGLVAaIgESIAESIAESgK6cM8s8tNVRFHXb7UAJ4FAp4OVrvysysd9eWQFR1ZQC7tPL6qhpjieBuBDw+/u+tnnLmWfHxRiN9DgCGz9bsczx2wcnMjCKrImkS9skQALpTUC/FcVUt7vm/9KbA6MnARIgARIgARIggc4TSEuR9YknntjLsqzFAE6MJmZ2Hud3M+fMmTMwMzPT9Ew9LvjVmUVFRU+1ZfvJJ5883HGc1wHs14rIGmu54Pd9Pl/uFVdcURuM1Qi1JgPh36p6flvZtPGInTZIgARIgARIIJ0I6Mo55qGqUbHGvHGLLyCqfh0UV9dtato59dDBfXDacdk49ZgBsZrjOBJINAHdUnvaMp9vwCGJXoj2U4/A5i9Xf+Lf0XRMRzwXwAbgU4gPUNMTsPlD1QcxX9v57ybz/+076vvdXjG7ToFMATIVmgmISekPfmgmVDIhYf9vfj0t/9btyF5wLAmQAAkAaABkqqey+s+kQQIkQAIkQAIkQAIk0HECafmHZ1lZ2UEAXgVgnro2Ja5MGd8lHccX3xnl5eUXqOo/APQFsMblco247LLLPg+tUlZWNg2AKWvcKCI/KywsNCJu4CorKxsKwPRk3VtEniwsLCwMfv02AL8FUGtZVt6UKVOMiMuLBEiABEiABEigiwT0yzkD0RtfA9izPVOr1zfi62B/1S+X16Ou3mgMzdexh/cLZKsec1i/9szwdRLYLQQam/b1bt16fM5uWZyLJh0BgWxW1Y0isnHLN2szm+rrl6uiVsTaInBqm//t2qKwa0VRqyq1lku3+B3Ubmh01eYW5u7ojqBGjx7dr3dvHWi7GgdafmugZclARzBQHGegigwUwUBVGSho/j8UAwN/SwGm/PHeRtTtDj+5BgmQAAkkBQHBNE+F98Gk8IVOkAAJkAAJkAAJkEAKEUhLkTUiY3Stql4rIj8FcBaa/6g2Nfm2AfhURB5ftmzZ0yUlJf5E72tpaekdIvJrs46qvrx9+/Zx11577c66geXl5YeoajUAk0mwTlVnuFyu123bPtyUIwZwBIDNITE1THjdC8ADRUVF0xMdA+2TAAmQAAmQQDoQ0JVzzwK0zQeXQiWAzefPl9XDb2sATUaG4OQfZAeE1UMG904HXIwx1QmofLFh0/BDVTMyUj0U+h+VwHoRrFdgPVTWC7DeUd0gLqwXlU0K3eSos8nKsDb2Qq9NA489aFM6cDx38rkDezn4ntjO3lC/eZD1e1DsDUhAhA1+fA8iQ6A6xHx7TwcujJEESKAnE9A7PZU1v+nJETI2EiABEiABEiABEog3gbQUWUtLS0eLiMkCNSkjJpXEcGir2dn7AH5cVFT0Vbw3IGRv3rx5R7tcLtMH44BA+SzVwuLi4mci1ysrKzsfwF9ayZox86YVFxc/Wl5e3ltVTYxjAPwnIyPj3EsvvXRdovynXRIgARIgARJIFwK6as4EKBZExtvk0xb9Vf+7vGHnkOx+Lgw9qllY3XevrHRBxTh7EIFt2w97o6Hh0DN6UEjpFMoKQL4W6DeO4hux5Gvb0W9693J9vefRh36TTiASGWt+/nmDVX1D4AqJrjIEokOgMAKs+TDiLC8SIAESSGoCApnnrqy+PKmdpHMkQAIkQAIkQAIkkEQE0lVknSgiRqjs1YG9eD8jI+OCRAiVQUH0WQD5QX+8IjKmsLAwaimt8vLyo1R1FoBcAP0BmHEfALixqKjoX8ZGeXn5dapqSgv7IksLdyBmDiUBEiABEiABEggjoCvnFgFaGvrStno70F/1m1UNgXLAy9d896N7nz2zcOoxzcJq/74uciSBlCZgO73/vWnTsDNTOoie6/waCL5WI6A6+o245GvHdr6RLOvrfdYt/0ZycxNekafnoo1fZKZ8cWa/HUMslUMEcripQqQaqEQU+DczYePHmpZIgAS6TKDCU+md2GUrNEACJEACJEACJEACaUAgLUXWsrKyqQDmBffXATDftu2Zv/jFL0xfNSNQmtp9pj/qvcE/eENH4dnCwsKLRaS53l+crrKyslDfVJNNu9WyrElTpkx5ubPmS0tLfyAiLwafmE6Iz531jfNIgARIgARIIFUJ6Mo5MwDM2lTrCwqrO/Df5fXYsMW3M6Qhg3oHRFXzYbVVIyNVIdDvtCZQW3vS502+730/rSHsvuAdAT5V6FJAl4q4PvX5dCm076eDTx1cv/vc4srxIjBhQs4hPsUR1nei6xECHK7NAmyfeK1DOyRAAiQQCwGF/quqsmZYLGM5hgRIgARIgARIgATSmUBaiqxmw5944om9RGQ8gO1FRUXzowmnTz/99L5+v/+fAE4OHpItqjq2uLj43/E6NOXl5UWq+nCwdLGjqjcXFxcbcbdTl6pKeXm5ydL9CYBvVXV0cXHxZ50yxkkkQAIkQAIkQAIBAktfu/+JzXX+YpOtavqrbm8w3Qaar6MO6RsQVY8/0hSX4EUCPZeAz7eXd0vtyTk9N8IkiEyxVUQCYqol8qkfzlJXpvXpPkcf/nkSeEcXdhOBcT869zDL9p8AlRMAPQGCE6A4cje5w2VJgATShYDiC4/by4er0mW/GScJkAAJkAAJkECnCKStyBorrdLS0rNFZCGAAWaOqt5WXFxcEuv8tsaVlpaOEZG/hmwDcIvIT1orExzLmuXl5ZNU9U8AMkVkemFh4UMlJSUZQ4YMuQrA9GDPV2PK9GctV9W7iouL62KxzTEkQAIkQAIkkE4EZs6ceYaqnn3w/r2vXr628RDHaS5kkeESnHBkf5x23AAcfiCTi9LpTDBWWbFx09kDHScrmyziQEB1iYi8pWItcVSXunplfrrPUUNWxcEyTaQBgcmTz+zT1NT7BFudEwA5QUTN5+MB7JkG4TNEEiCB7iOwxVPp5feV7uPNlUiABEiABEiABFKMAEXWdjbs4Ycf7pWdnf2iqg4PDq0qKirK6+o+P/HEE8dZlrUIwIFBWzUZGRkXdqXnazDz9iUA5o/rQF9Xx3GM2PpnACZrN9r1dkZGxviurNtVFpxPAiRAAiRAAslAoKSkpPe2bdvOBjBMRM4BMCrkl+mpetIPmvur7r93VjK4Sx9IYLcQaGgY8tq27Uea+4RXxwh8CeDtgKjq+N/eJ9P/lhx7bFPHTHA0CbRPoKBg+EF+dZ0swBkiegYA88EngtpHxxEkQAJtEOidheznnvNuIyQSIAESIAESIAESIIGWBCiyxnAiysvL/1dVrw4OfbOhoeHcq6++utO/XEYRWN/PyMi4oKtCZ1lZ2WwA0wDUWpaVN2XKlNfDvmbcr3Qc53fmH5ZlXQOg0GS8AmDf1hjOAYeQAAmQAAn0PAI33njj3iJiRFVTuSJXVU8JRblHdmb96cdl9zXC6sD+GT0veEZEAp0goE7mOxs2DT+1E1PTacpaQJsFVcXbTTt8bx/4w6M3phMAxppcBMZPzD1RnJ2CqxFdj0ouD+kNCZBAKhDIdOGg+fO9K1LBV/pIAiRAAiRAAiRAAt1FgCJrDKTLysoeBHBdcOgSx3FGTp06dVMMU3cZEtnnVVVNf6X8rvZNffLJJ4c5juMBMBDA7UVFRbeWlZUdBOBVAAcDWCQik0KliIO9W58AUARgjcvlGnHZZZex11NnNpVzSIAESIAEUorAjTfeeLDL5TpbVYcBGA3g8LAA3gLw9O2/OuzKrAzruJQKjM6SQDcRqN163H+amvYzlVN4GQICrxFTBdZbfhtvDx562DKCIYFkJjBu3Nl7WpmuM6CBLNfghwTa4/AiARIggbYIOBaOX7jA+xEpkQAJkAAJkAAJkAAJNBOgyBrDSYgQWTudyfrMM8/s2djY+CyA84LLrnAcZ8zUqVO79AtqeXl5b1U1pYdzALzrOM5oIwKXlpbmikglANM36xdFRUVGVN15lZaWThSRv5gvqOrFxcXFC2LAwSEkQAIkQAIkkHIEbrrppmONqOo4jslYHQdgr7AgXgTw5L333tv8M3HlnOVh5fxTLlY6TAKJJuD3Zddsrj19RKLXSWL77wuwWIGX9tl0+EuSK/4k9pWukUBMBPLzR53giH2OAOcApmS+Do5pIgeRAAmkHQG1cE7VAu9raRc4AyYBEiABEiABEiCBKATSTmQNExZ7mSxSy7JGFBYWrmntdAQzPhcCGBMc06merEEh1Ais+UE76wBcXFRUtLirJ7O0tHSGiNwNoEFELiwsLHze2CwtLR0tIvMDbxirTiouLjZvIu+8wl7vF02E7apfnE8CJEACJEACu5PAzJkzTw+KqqZ/ZIGplh/0x/RBNA8Wld17770tfjbqysfrAWHvut25cVw7FQhs2rj5DNux++2TCs521UcRfKKKfwlksd92Xtp/6JHru2qT80kg2QkUFIw6xhH7TKgMA9T0KT8i2X2mfyRAAt1IwEKeZ4G3qhtX5FIkQAIkQAIkQAIkkJQE0k5kfeqpp75v23YNgEFGlARwYVFRUau/GM6bN+9Ql8vlBTDE7KCq3lZcXFzSkd00Qu2TTz55v6peG3yDd6uqXlRcXGyyT7t0lZeXH6+q/wRgnjQuKywsnCoiaoxSZO0SWk4mARIgARJIMQIlJSVZ27ZtM4Kq6bGaC8B8hC4jivzd5XKV3n333e9GhqYf/y0Le2xuTLGQ6S4J7DYCOxoH19TVHd0zs1kFX4riX47Kvyxg8T4nHc6WGrvtpHHhZCGwU3R1cCYkUGL42GTxjX6QAAnsJgKil3oqav64m1bnsiRAAiRAAiRAAiSQFATSTmR9+OGHe/Xr12+hiIwK7kCLXqXhu2LE0bKysodE5Jrg100f1rFFRUVvxrp7wUzYewFMCwmsIvLLwsLCP8dqo7VxwVj+KiITAHxj3lAuLCz8JjSe5YK7SpjzSYAESIAEkp3AtGnT9nK5XEZUNeKq6a96UpjPXwB4VlXLZs+e/XVrsei6R/vDl1GX7LHSPxJIJgKqrg83bBxxQg/pPrIWghqo/Mt28K/9Tz787WRiTV9IIBkJjJ2Qc5LLtKtRmIctTNuaPZLRT/pEAiSQYAKi13oqah5J8Co0TwIkQAIkQAIkQAJJSyDtRFazE+Xl5WNV9W8ATJlcB8D/Afh5UVHRztJfpaWl2SJyO4BfAsgM7uCzhYWFF4cyRc3XysrKbgNwZfD1j3w+36QrrriiNrTjpaWlV4vIA0EbPlWdVlxc/Gg8TkRpaeklIlJubInI1YWFhfPC7ZaVlR0E4FUABwNoISYHxV/To7UIwHqXy3XuZZdd9mE8/KINEiABEiABEkgkgRtuuOEgl8sVyFgFYPqrHhK23tsi8uc+ffqU3XbbbVvb80OXP7EXLHtje+P4OgmQwK4Etm876p36HQecmpJsVD8Qy1psO3a14++/ePCpg+tTMg46TQJJQGDChJw9bCO0Ohghghxt+cBTEnhIF0iABBJJQER/566o+X0i16BtEiABEiABEiABEkhWAmkpskYp32v2x4it34rIx6pqSu8eDaB32Ma9n5GRccGll15qeqnuvMrKyh4EcF3wC0scxxk5depUk/GKJ598cpTjOKYn6oDg62auyYINlPON8Xqotb6twT6vdxoRVUQuKSws3BFps6ysbHYwi9a8VOk4zu9ExAfAiL9GHDYC8i7icYy+cRgJkAAJkAAJdAuBmTNnHq2qgYxVVTUVHAaGLfwSgD/ee++9T3fEGV336CD4MlZ3ZA7HkgAJfEfA7+/72uYtZ5oHHpL+UmCHCBarotqCLt7nxCPfS3qn6SAJpCgBZrmm6MbRbRLoAgERvd9dUXNjF0xwKgmQAAmQAAmQAAmkJIG0FFnNTgWF1pmqavqrhoupkRtpxNdXVPWS4uLiVZEvtiWylpWVTQXQIru0E6fkF0VFRSbjtFNXUIh9FkB+KwbezsjIGB8pHndqMU4iARIgARIggTgSmDlz5qlGWAUwMuLnmF9VK1wu15P33HPPws4sqSvnmF7ryzozl3NIgASCBBRNW7aeusbnG2jup2S8vgK0WsRajKbG6n1OPYYPVSTjLtGnHk1gZ5arykhAxwA4okcHzOBIII0JqGhZVUVNcRojYOgkQAIkQAIkQAJpSCBtRdbQXpeVle0D4CYRmaSqBwYzO42wakoH/ktVHysqKvq/8BLB4eckQmR9oaio6IIw27tdZDW+lJSUZAwZMuSqYEZr6E0wk1Vbrqp3FRcXsw9dGt78DJkESIAEko2A+Xm1bdu2QBlgy7JGq+rwMB83AKgI9lf9d1d81+VPHAHLNv1aeZEACXSRQGPTPt6tW08w/RiT41K8LhYW+x1U73/SEdXJ4RS9IAESCBHImzBiDNQaQ8GVZ4IEeigB0fmeipof9dDoGBYJkAAJkAAJkAAJ7EIg7UXWrp6JsrIy09t1ctCOKe17fVdtcj4JkAAJkAAJpAuB66+/fo+MjAwjqg5T1fEAjg/FLiL/BfAPv99fdv/9938eDya6+vFj4MjH8bBFGyRAAqY6jHy+cdPw76tm7E4ci2BhkTjWi/uceNhnu9MRrk0CJBA7AQqusbPiSBJIKQKiiz0VNaNSymc6SwIkQAIkQAIkQAKdJECRtZPgzLR58+Yd6nK5vABMdmgDgAuLioqqumCSU0mABEiABEigxxOYNm3aAVlZWcNs2z5HRAoAHBQKWlXfFZG/OY5Tdt9995ns1bhdumLuSRB9P24GaYgESCBAYNv2w95oaDj0jG7GERBWzce+xx5hHsjgRQIkkMIEKLim8ObRdRKIQkCBl6oqvecRDgmQAAmQAAmQAAn0dAIUWbuww6WlpTNE5G4AFgCviIwpLCzc0QWTnEoCJEACJEACPZLALbfc8n2/329KAeeq6gQR6R8W6Msi8pdZs2aVmbbpiQCgy/9wOizrzUTYpk0SSHcC6vT+94ZNw87sBg4UVrsBMpcggd1NwAiuChkrKvmAJmvP592NieuTQAoQ0Oc9lTXjUsBRukgCJEACJEACJEACnSZAkbWT6MrLy49U1f8DcDCAzZZl5U2ZMuX1TprjNBIgARIgARLocQRmzJgx1PRXVdXzRST8DRY72F/1mdmzZy9IdOC6co4Rd19N9Dq0TwLpTKB260mfNzV97/sJYEBhNQFQaZIEUoHA5Mln9mlo6pUvkHyoFkDQLxX8po8kQAJhBBSVHrd3ApmQAAmQAAmQAAmQQE8lQJG1CztbVlZ2FoBHROS+wsLCP3fBFKeSAAmQAAmQQMoTKCkpsbZv325E1bODouqwsKA2ikiFbdtP33fffa90V7C6at45UKfb1uuuuLgOCSQbAZ9vL++W2pNz4uQXhdU4gaQZEugpBMZMyjkww5Z8heYLcH5PiYtxkEBaEBB5zlNRfWFaxMogSYAESIAESIAE0o4ARda023IGTAIkQAIkQALxIzBz5sxs27bPtizLZIua/qrHhln/ygirIlJ2zz33fBy/VWOzpGvm/BA23ohtNEeRAAl0jYB8u3HTsH0cp1efztgRyJuA/l0zUMEeq50hyDkkkD4E8vNHneDAzhcL+VCclj6RM1ISSGUC+mdPZc0lqRwBfScBEiABEiABEiCBaAQosvJckAAJkAAJkAAJdIjA9ddfv39WVpbJUg30VwUwOMzAeyIyv6mpqezBBx9c3SHDcRysK/9wMmC9F0eTNEUCJNAOgYaGIa9t236keeAipksV60W0UhV/3++kI1+IaRIHkQAJkEAYgfETcnKCvVvN7yOHEg4JkEASE1A85XF7pySxh3SNBEiABEiABEiABDpMgCJrh5FxAgmQAAmQAAmkH4Gbb775CJOxCmC0iBSoat8wCosB/L1fv36lJSUlTbubjq6eeywc/Wh3+8H1SSDdCKiT+c6GTcNPbS9uARarokKyMv6+zzGH7LaHMdrzk6+TAAmkDoGcnJze2QNlEqCTAJgPvteROttHT9OIgEDmuSurL0+jkBkqCZAACZAACZBADyfAPzx6+AYzPBIgARIgARLoLIEZM2acBGCY6a+qqmPC7DimDLDjOM/Onj37b521n4h5uvzxI2HJ54mwTZskQALtE6irO/7DHY37nhBl5JcAFtqOLtj/5CO97VviCBIgARLoHIG8vJyjYMkkgU5S4JTOWeEsEiCBxBHQxzyVNVcnzj4tkwAJkAAJkAAJkED3EaDI2n2s02al/PxR+6nY5s2zo0zQDuSChZXVLAGXNieAgZIACaQygRkzZhhR9exgGeAzwmLZpKqVlmU9M2vWrJeTMUZd9b8HQzO/SUbf6BMJpAsBvz2gZvPm00YE4lX1iyVVUF2YldF7/sBjD9qULhwYJwmQQHIQyM/PucCRZsEVwPeSwyt6QQIkoIqHqtze60mCBEiABEiABEiABFKdQNqLrOPHjzwALufnAkwA9HhAguUPdR0EH4mDx1UHLPR4PPWputkTJ47e1+80zQD0BAe4fWFlzauJjCVBIquMnTjqSJdjFwIYFxRwM4NxrITom45acw/Yb+viuXPf9SUyvpDtvLy8vuLa9iuFc76qzK2q9JpsLu2OtbkGCZAACcSLwPTp0/up6tkikmvKAIcekAna/xpAhW3bf7z//vvfj9eaibCj38zZH5lYlQjbtEkCJNAhAhs2b/nhOr+v/3xHdOGgE498o0OzOZgESIAEEkBg4sSzE/8INQAAIABJREFU9vXZWZPElBIWnJeAJWiSBEiggwQEcq+7snpmB6dxOAmQAAmQAAmQAAkkFYG0FVnz84dlQzLvUsD0ggiJdVE3R4FaS/HbQYPq5nSXgBfPU5I/Ief3qvitsSnQzx0787yqqpe+jeca4bbiLbLm5583WMX3KIA8AK52/F4DR670eKrdiRY8x+fnXCKCp4I+bRHFeW63951EcaVdEiABEogXgeuuu26/Xr16DVPV0Qg8ZIT9QrZF5H1VrbAs68l77rknYT8r4hWLsaO1T+yFbfbGeNqkLRIggU4ReAmC8rXrCyoHnThoe6cscBIJkAAJJJjA+AnnnC6acRGgPw3/HSjBy9I8CZBA9Hfc7vRU1vyGcEiABEiABEiABEggVQmkpcg6ZlLOgRm2/gOQ0yM2biWAbc1f0z0B2bfF66pzoQOmpVpWa15B7sOAXhOMZS0cGeXxVH+cqEMbT5F1/MTcE8Vx3IAMCfPXBrACwI7ATgGDBBgY8fpv9t+v7v5EiuL5E0b8UlUeC65rq8j5VRXVSVlCM1F7TbskQAKpQ+Dmm28+zLZtUwZ4XDBjtVeY99VGWK2vry977LHHgj8HUyM2Xfdof/gy6lLDW3pJAj2UgMrTcNnlsv8v2Wu1h24xwyKBnkhgzORz9nE1un4qgosB/LAnxsiYSCAVCKiipMrtvS0VfKWPJEACJEACJEACJBBJIO1E1tGjR/fr1bfpGShMSUQj0dWLWLfZPt+8hQtf2xwOaPz4c4dYLv+dClwUyqBUkbuqKqrNU3YpUxa2WajUvwM4WBV3DB5Ud2dCxcc49WSdNOmc/X2OVQWVocF92QDRG2AP+EeE0C0FBaOOdtR+DILmHmCADcFUT4X3yUTd9gGx3o+/QHCmij5lN/adtmjRoq2JWo92SYAESKCjBKZPn36CKQVsWZb5mWeyVkOX+RlWKSJ/nzVr1jMdtZss41X/loVVmxuTxR/6QQJpRsCU534aKuVy4OWfp1nsDJcESKCHEcibmFsA2/kpRC7sYaExHBJIEQJytaeyOvQQe4r4TDdJgARIgARIgARIwFSPTbMrP39Eroo8D6B3IBPSkYs8nurK1jCUlJRY773nvUYF97EsbGyHJV6ZrHkTcoqheCK46gY41vkez+L3WvMiJyend/ZAmRXK2u2O0sixEeEoEiABEug+AtOnTz/T9FcNlgE+LWzlLaa/quM4f7vvvvsWdZ9HiVtJV85JmQeeEkeBlkmg2wm8A0efRi+7XPa9OqUy37udFBckARJIOQITJuSc5Kj8FNCLFTgw5QKgwySQwgRE9UK3u+a5FA6BrpMACZAACZAACaQhgbQTWVuWztXnGxt6Xfjiiy+22TNq3Liz97RcGQvCsiTv8VR6b07D8xJTyPEQWfPy8vrCqvtrsA+rSRx+zFNZ86v2MognTMg5xFa8BOBw46woprjdXtM3lRcJkAAJ9EgC06ZN65OZmWnKAJtMVZOxemRYoN+ISAWAv8yaNeutngRAV84xP7v79qSYGAsJJDkBN0SfksFXzk9yP+keCZAACXSZQOA9gIzMi4N9W4d12SANkAAJxERABblVFV62H4iJFgeRAAmQAAmQAAkkA4G0ElkjhTsBHndXen8Zy0aMz8/5rQh+3zw2NnE2Frs9cUw8RFbTHyejybUYwHHNjOQ6T2X1w+3xysnJyRgwUEsVcmlgVgf2uD3bfJ0ESIAEkoXANddcs0+fPn2Gmf6qwYzVvcN8+0BEKn0+358eeOCB/yaLz/H0Q1fOWQYgvFd3PM3TFgmQwHcE6iD4ExzraTnwF28QDAmQAAmkI4G8vJzxsDAFwI/SMX7GTALdTcCC69jKypc/6e51uR4JkAAJkAAJkAAJdIZAWomsY8aM6ZXRa8cfoTrZwBLIPHdl9RXtZUeasXkTcqZAEcxe1WVw5BKPx7shGvRA2do9ZBz+P3t3Hh9ldf0P/HOembBvLiwCbrWtSzcJ1i4qTFiEQGYS0KDWBZIgoFVbq7i1/RVt64JSq9bdJJSq1VIlMxNAqZAJSiugVltbtf22tbZYly4KKmSZ5/xedzKDk8kkmUlmklk+zz+tmbuc835uEHNy74V9oapMFmBk6I5Q4G+A+IOWdc+GdZv/nMi8ZnxzZPHzzzdMVgeWicosABPa5tV3oAhAccvkyUXPr1ixwo4Xj7u06BJAbwv36Xb3rtkN2gpZIm1OR7Ydk6wfQeXPsLTabgk+GHt/bfS8qSiyziqfdeCAlqYnoAgfdanf8nsbb01kkbtLXT8AcHpISHSbBEdcHHOH6/5hSkqmTRCHbf6D+QwAxwAoCOUK+b0ofqw63NdZ37mlRbMs6BPhwV4Vdbh8vs1vdxGjuN3TJqkj+HVRlAAyJnpdiOpdPl+g04KIp9R1twLLzPg2ZPZ6b8OT5jesxelcKtBzATk6/K7C68Jxk9+/5beJrLMlSyYX7Hp7xDRL7CVQnByOzUy1C1Bv0HLeluia3b/+Vb8O6JcAGRIxBWSNaPPPfL5te7p7l518H4ViUtEnJYh7ulr33Y3PzymQbQJXXXXVEa2trSeLSFl4x6ozKodGVa1zOp0/vfHGG9vdL55teXYXr+665wVAJnXXjp9TgAK9EdDXINaDUF0jE5a+0ZuR2JcCFKBArgh4PNOmqNgVQKjgyocCFEijQOuA4JiNa59+N41TcGgKUIACFKAABSiQEoG8KrIasZgdqW+IWqf6fA2vpUQTEPe8oimw7TWAdLXDxhRcf+YQXFpXFzB35HX6lJZOOTQIq0aAGd3E6HdaAxavW7fpndh2iRZZwzt9/x+Ab7UVG+M/CrwPYGm9N/CLeAW8VBRZY3ekAroDtsztrLCd7Ptru79Vrwbk6q5yBfQNteTs+nWBZ2LnSKbIOm/eqWNa7WZzv6y7i1hbVPHD8eP2XH/ffc+3xLaLLrIC8nVR/asKfgYgegdbdLcWQL7p9zbc3VWhdU6Z63iHYg2Az3URWxDQe2GPWN5Z0Tn0/TXPdbLY+lA36/8tFTmnvq5hc2fzJRiT6d7puk92TbA9BTJR4PLLL/9s+H5Vcwzw9JgYzX3idTfffPPqTIw9HTHprns2ATIzHWNzTApQIPS3hQaIPIjxb64RWdFKEwpQgAIU6Chg7m0NqlYA1iJAR9CIAhRIj4DfG8i7n1mmR5KjUoACFKAABSiQToG8+wuLx+M6QQW/AjAqBCv6gqXOc1NxFIl7nqsEtj7atnMv9ER2rz4NsQ+P2tUa/li3FjjsMx9//Ol/xXvJJSVTPiUOy9x7FT4yN9RqF4AXoPIBRKd8vKs1dDTuiy0OuDc+Hvhn9HiJFFmLi4tHOAfsfTCmCGh23gZU9ENRPTG8cyhcfNWPYMkZ/nWB+tjYU1FkNWOWlE6dJ5C1bbszQ49ftGCZz/erN3vzTREqJsvuWyGyJDJOW+FY/2DB+oNCv/zxrlbTIn6uiRZZi+e7JhYE4Vfg+Ki4Q7Zx1kVQID/a/b5eEwgE2v1ws32RFdsB/Vx4rZmCrNll0groAVG7UEOxi8ppPl8gsuO2HV3bb2MHfw7I+Kg1+0+o/Bqiw8I7Uc2O28jjb20efM7GjRt3x76DOOu/BdDfCqyXYk2Nt0LOMLtxO66fKZNUpD4qJpPfXwD5TfzvI3QaU2/WCftSoL8ELr/88i8BONWyrFJVnRwVx/vh+1UfX7lypa+/4uuveXXXfQ8DelZ/zc95KZDTAuZIYOhDMn5Z3L8v5HTuTI4CFKBADwXmnjbjE45gawUUixSY2MNh2I0CFOhc4EO/NzCMQBSgAAUoQAEKUCCTBfKuyGrKqu5S1xUAfhhVvDNFnJqg5fhRokeidl8Y0q2wdZHfv/VvkbbmSNY33xq+AII7w0cIm48e3fM+FgUCgX3RY8Yper6mFhbXrwtsi9qVKB7PVJeGfjC2v0i2+pCxe5ZE74RMoMgqJWVFPxQ1OztDz78VsvCESVOfiD6CuLR0+nE2go/uL/qKbmltGjIvtuCWqiKr8frX28PvArA4YmOKcwL8RIPW3fX1W0zBOdlH3GVTL4KKOXo4dAyyqFyzezfujX4HHs/M8Sot1QBmhyf4i0Mwo64u8HpkwkSKrPHeoy1y9vq6hhci79Hsqh02Et8UwBxz3HY0s2XN8a9raIxOLqbIaj5qEZHvaHDYT6J2l3ZcEyJrW5sGnbtx48amdmusY/F3W9ByVG5Yt/lPkXbmqOrnXgicJaL3ffzLA/Jtv7fhhujdsR5PTGFU8SAUl0bvPO5o2nF3ctsRwfoQVOa3xaBbLeg5Xu/Wf0RiMm1GjMBSFb0+6hcarvJ7AzcluxjYngKZIHDxxRcPHDx48MkA5qiqOQr4E1Fx/V1Vvaq6dtWqVR121GdC/H0Rg+6673ZAL+6LuTgHBfJMoBZBuVsOW7Izz/JmuhSgAAVSJlBcfMpoR4G1SETMUcLHpmxgDkQBChiB1/3egLnGig8FKEABClCAAhTISIF8LLIiVLx7a8R3IXpNVKE1/IL0TcB61BY8NGHM7t/FO7Y19k22HT0Lc1yjudfTPF3urIvZ8RdUaHm9t3Fd9Ljtd3Hqm6Ja4vNtNfdrdnjcbteXYWFjeHfue6KY6fMFnos07K7IWlIy4zDL0fIrhXza7L4V1bN8vkazg7S7ufZYkJleb8P26IapKrKaMUNFyoF7b4diYZxw/k9NMc+2Hz7hhGl/6exO2nauMblC9FJ/XeNP4h2na+47tRzOdRBMDY/RrpCXSJE1fJevOSbYFE87fY+hAvw7w28WxTdCc4k+vuc9Obtd4TfqTtZQIda2vub3N5jdbBpr4/G4zlTBz0NDQf/kdNiu2B3T7lLXlQBubGsTfxd0ZFyPZ2q5ipjxHGY8O1gws77+qdAdbcms/w67egWL/XUBU8wOPeHd2+YY4UMBxF1f4abiLi26GlDzyxImgZ3NBQNnP7n2yf/GW7f8GgUyTeDqq68+KBgMnmTbdpmImKOAD4yK8XfmGGAReWTlypWvZFrsfR2P7rr3e+Z68r6el/NRIMcFHgZwt0xYmre/vJHj75fpUYAC/SBQXFw80Dlg76LQiUmqhf0QAqekQG4KCHb66wIn5mZyzIoCFKAABShAgWwXyMsia6RIUzLPdZLYMDsl495F2bZrUn+qwYJVkYJSvBcecwTxe7BR7PcHnu1scZj7RoePlB/t35UTU1DruJuv487B6LFD443APRBUma+L6IW+ukZzD2fo6a7IOnfelGMt26oNF2nfbHXgvNgjhyNjlZfPGLmvucUHiDmq2FT3yuu9gV9Gx5PKIqsZ1+ymfOGFxjIVvRPAuPiu+qaq3KfB1tvXr3/mf53Zu8tcVVCYoqcJvtEOts7rqn3MkcV+2MPPjOwa7a7I2lYg/mgdVKa1xSPf8Hsbbu80NrfrGFi6Obwr+R8atKfX12/9c6R9+52setchYz/4Zme/BBBTrPy3WjKjfl3DS5GxistPGe1ssZ6AivmP/y4L66ZPTC5BFZkVuVM1Zv13mCs233bvIGaXbcm8oi+IrU+F7plV/WvQ6Zi24fEtf49nFr631bQ9qLu22f4HNePPDYErr7zyMFUtUlVzDLApru7/d7CIbFXVOlV96JZbbulwt3ZuCCSfhe669+sAzC/C8KEABVIhoHgcInfLhCXm3598KEABClAgDQLmv1+f/23jMkCXdfazhjRMyyEpkOMCusHvbZyb40kyPQpQgAIUoAAFslAgn4usodcV+g+g5xsmwxKzq88DIHznaLu32aKqt1po/YHPt21P7Hsu8bi+I4Lvt31dNzTtHbhg06ZNH3a1HkpLi75kQ83dsMMBtCuozZk/7XBHa3ALRMyRkV3t5ts/RXjH5FXhL/zS7w18J/Jhd0XWZNbtqaeeOnTg4KZfADKnrV/HwmGqi6yR+Mxuz11vj5hmmWONBeZozchdrftTCBXGRb+75z25P/YIZlOMHjFSqxVyXuhNKb5b7wuYI3o7fdoXoPXvsOXsyBG43RVZ2xUMoW/Clul+f+DVziYrL3cN29esjwFyqmljQ2ZH31navsjadcE25h10WEPt1l83xcyP15HLWJ3e9tpxo78uYHZvty/ix9mBG5tvu+Io8Kqow+XzbX7btItZ+0FRXFZY6LojkV3KyaxjtqVAXwlcdtllx1mWNROAOQbYFTOv2YnuHTp06JoVK1a0u4O5r+LL5Hl01z1nAPJIJsfI2CiQNQKqGwC9WyZeUJ81MTNQClCAAlkuYHa2Ogr2LhPBUh4jnOUvk+FnisBqvzdgjuXmQwEKUIACFKAABTJGIO+LrNFvwvxHUEHBR19Vsc4FbPPD3SHt35TucIicEX0vZ+hIoIH7fgbVctM2kcKdaRdTBIvZGThtior9JIBBiClC9WTl5EqRNeZdjSgo2Oeyxa4SSHGc4nidQ1BRVxd4L9JvVvmsAwe0ND0BxRfN12KLmMnadltkLXWdLkD42GXdOmhAgWft2qfe72qergqpvSiydizYelwLVUJHXCf8iwHx4u5J4Tpm7cfufI29H9hM+3uI3u+A+I8/3vUGC67JrlS272uByy677IsOh2Ou2bEK4Pio+Xeb+1Uty6pbuXLl430dVzbNp/+8ZzpEfhFzjHI2pcBYKZApAptDO1fHL3ksUwJiHBSgAAXyTcD8ovKgIc3LVGF2tn4y3/JnvhRIpYBAbvZ5G65I5ZgciwIUoAAFKEABCvRGgEXWTvRC97a+M3wuFDcAOGZ/s5gjZmN3dsYe1dvZy4ntF33sbvviXWLFua4WQTJF1vDdoCeJLQsgWgTgqE5294an7LudrJ3l6Ha7h4jjg3NU9dqY44RXHzJ2z5LIkbrd7e5M9hupuyJre/dkRzft29umssgaHZtA1+x+X6oCgUDSO+k67mxOOs+ORxkXF49wDPzoVlEx9/DG7FbWjwDZropqDbZu6Oqo56QjYQcK9FBgyZIlBaNGjTo5XFQ1O1YPjxrqH+H7VdetXLmyoYdT5FW31j8tK3EMnbQKgLknnA8FKNAjAdkGgSmuPtSj7uxEAQpQgAIpFygrc41qVSwThHa2HpHyCTggBfJFQPQSf13jHfmSLvOkAAUoQAEKUCCzBVhk7eb9mPtRh43ENwUwR6W2FXwEi/11gWrzf2OLTInujuzq2N2YImtCxw93lUaCRVYpKZs2U9T+aef3nsabpf+LrJGoPJ6ThkMGrFLo+eGv7RPVOT5fY6iw0c0OyqS/U9NfZMVNfm8gcgQ00ldkxT0+b+CCpAHirP8ejLFP1Jrl823ZGtNXSuZN/bIE5YbOjoYG0ALo/U5r4LXr1m3iHZY9wGeXngusWLFi1AcffFAkIqaoanasjowa7fciUmfb9i9vueWW3/V8lvzrqc9NHtJi6zMyaML7zoNKYo9Xzj8QZkyB5AWeDx0LPGFZ6O+pfChAAQpQIPME3G7XwSowxwibna0TMi9CRkSBzBdI9GdvmZ8JI6QABShAAQpQINsFWGRN4A2aQuvwUfoQVOaHm/thDz/T7/d/1GEnq2KRzxcwhcoun9j7N/t5J6u4S4suAPTHUbtW/w7FOhVsA7TJAcd/VOUvlhUcHFQ8AGB6W4KZU2Q10RSXnzLa2WI9AZXCcHx3+L0Nl5j/3887Wf+ggqe6WxftPrexs94X2L8DJX1F1hTuZBV4FXg9mTxV8MD6dYGXO+tTXFw8whqw7yuW6myIngrI0TE7XF+zLZze1RjJxMO2FOhM4IorrpioatZgqKhq7vCOfp4WES+AR1euXPlPKvZMoGlHoU8Ad+jfLs4Dn3aOmX8KpMP12z0bnL0okMsCgpfNscAYd/7dIqK5nCpzowAFKJArArPmn3LIgKDj64BcDOiIXMmLeVCgzwScONb/WODVPpuPE1GAAhSgAAUoQIE4AnlVZHWXui4HsNg4qOg2CY642BRKE1kZnrKpF6jKXeG2r4o6XD7f5rdj76QE9Ft+b+Ot3Y05f/4ph7QGrYBCzHGI/Xonq8dTdLSKvQmQw0wsorissNB1R7y7L7vagRvJOaaYmfTdp+Xl5QP2try7ShQzw2P+0u8NfKc708jn7tKi2wG9uO2fdf9O4L6+k7XdmhFZ29o06NyNGzc2JZpHbLtUFlk9KbqT1RzVDGvPI4gURRL8JYOeGph+c+eefIA4HIsh8m3Zv3vw4/fcm7HZlwKxAldcccXRtm3PDe9YPSXm83pVrQsGgw/feuute6nXO4HmHZPuAqT9rnpr6PaCsWXHwRo2vHejszcFclbg/6B6N/Sju+XQb/HPoZx9zUyMAhTIZYG586Yca6njYqj26HShXLZhbhToTkDUMc78bK67dvycAhSgAAUoQAEKpEsgr4qs7Yte2NlcMHD2k2uf/G8iuB5P0VwVrQ+33V9kNf9c4nF9RwTfD30m+vie9+TsQCCwr6txPZ5pU1TsJwEMAvAPDdrT6+u3/tn0mTN/2uGO1uAWiHwCwB4LMtPrbdje1XjF810THUGdFArBduzy+7e8EGnf3XHB7Qpu3cTfF0VWE3e7QmmSBUp36dRLAflRW/4fF99iC+Kq+G69L2COge70Cd33KrtPsgWDINZHH7yn2yLvtrvjgtu/Y/1jsEWmb9gQeCuR9RavTSqLrKWlRV+yob8CMByqfw06HdM2PL7l713FZv7jX2z5ZKhNUF+NrFd3qetGAFeGve/yexsvMvA9yFNmlc86YGBTa4Hp29Iy4L2uitJud1EpLDUFXvM99DZsme73N/yhB/OyCwXaCVx22WWTLcuKHAP8uciHqvqBOQbY3LF68803P0a21Ak0bS/8tkjoWP6Oj1XwkvMg94EyYPShqZuRI1Eg6wX+CcXdCAbvlsMv/F/WZ8MEKEABClAAHk/RSSqhXxY+gxwUoEDCAm8PGjD6sLVr1zYn3IMNKUABClCAAhSgQAoF8qvI6nGdoAJTWBoFYJ+onO7zNaxPxDOmkLR10IACz9q1T71v+rYrWAHvwUax3x94trNxTbFv+EhTBAzvtowpbMY5nvgqvzdwU1dxRhd6Y4uH3RVZo3MTdH0/Z+wxx+k6LrikdOo8gawNHwv7b7VkRv26hpe6e1fFxcUDnQP3/Qyq5aatoP1RuO4yVxXajjs2BfEtrU1D5m3cuHF3Z+O2f7fa7r13V2SdM8c1zlGgmwE5rm2HsJ7l8zWanHr0pLLIGnOsclCh5fXexnVdrdkRI7VaIeeZNtHHW3s8rtkqML+AYM70/ItDMKOuLpDUkcFmzNhdsd3tCo/ZMd1uN3iPgNkpbwXKy8sdhx9+eJFlWaWqaoqrE6Mw/hkprK5cuXJz3iKlMfHW5yYvtG1d3dUUCusvBQfNapJBh5k/T/lQIH8FBK1QXYWCgT+WMRU9/sWt/AVk5hSgAAUyX6CkdKobkEsEmJH50TJCCmSAgOIZvy8Qe+pQBgTGEChAAQpQgAIUyAeBvCqyhoqXI2F+kBv5zdCXNWjPj+zI6+yFezxTJqlIPSDjw21u8nsDV0Xax7uztbV58DmdFe/c81wlsPVRQIaE9gTGKXB5PFPLVeTnbYUrfVNUS3y+rb+NF6PbXfQZWPaG8HG/75ljdn2+wHORtt0XWaN2fioa7WDrvPXrn4m3K0LcZVMvgoo5Djl8SV567mR1u10Hw9L1gJwYzuMJpzVg4bp1m97p6hszxhYSc3xtWZnriKCG7kY9ythD9FJ/XeNP4u28DO3aHdJSGynYAmhX7O6uyGrKuCVlRT8U1avbYu76PZoWJfOKviC2fb0F53Kvd/Mfo3NNZZHVxOYuLboa0B+aOQR4scUB98bHA3HvknS7p02DFfSbNSvQP9nBgpn19U+9YfrGeVf+rtZ/yMXjWmoJPgttudrn27Ynkme7XeFdr0Uz7zGwQkVs832ZcCE+H/5gZ47dC3zve98bsXfv3lNNUVVETHF1WFQvc0dwnbljdeXKlfv/LO1+VLZIVqBlR+FsBTYm0k8E78qoKX93DDn2hETasw0Fck9AfwFbV8mhF+zIvdyYEQUoQAEKxAq4y1yLYOvFECmkDgUo0LWAitbU1zVW0YkCFKAABShAAQr0tUBeFVkNbmzBVIH3ofpDDQYfiC0smp11KnvmieAWAOPaXo6+IWqd6vM1vBb9stzuaYWwQsf/Hhz+ul+DzosihSjztRUrVljPv9g4D6r3RLV7dM/7WBR7vHBxcfEI54C9D0buugTwmlpYXL8usC2qICgl81wniR3amXl0eN7Vh4zds+S++55vicTXXZHV45lapCIbwseuml2Kj1hacJnP96s3w2PInHnTP2XZwWsFMDtEwwVW82l6iqxm5NiCKYC3VHG56PB1sXfpdnJP5w7YMtfvD/w76l3FFIr1I1G5Zvdu3Bv9DjyemeNtaVklwJnhvh12aCZQZIU5xrkgCL8Cx0etnwsLC6dujL7zdsmSyQVvvjV8AQR3hu8ZfUvUMcvn2/y7SOwpLrLGiQ3bgpajcsO6zX+KzBl/zcq3/d6GG6IL0x3elWKjAJf4fIH/i/4+Me/J4XRer8D54XXkHzQAX1u7NvBB2/dnu/uBzZf8ogXLotZiaLiSkhmHiaP1XgCzQ19IYFdyX//hyvkyT+CKK64Yb+5XDe9YnRsTofmztU5VH7vlllv+lnnR515EzTtPmCSqTyn0wCSyC1ojCp91DP/iSUn0YVMKZLeAYKfZvSoTlj2a3YkwegpQgAIUSFZg8uTJBYdMGHGxtB0jfESy/dmeAnkloPJ9v6/h/+VVzkyWAhSgAAUoQIF+F8i7IqsRL5nnOllsfSi88zPqJeg7gER2cJp7Hs2RkfsLiqYga6mc3ckRw+J2F3lg2Q+Hd6iacYOAviaQrQpMAPRLgIz5eELd0eqQ0zrbPTj3tBmfsFpbvQA+GxXkLqhshWAfoC4AR3Y3XndF1jg7fCND7gLwgQLjwoU/83VTvG0FMLitkX7L7200O1v3PzHHuMKGzF7vbTAF6GQ5bOGtAAAgAElEQVQfKSl1LQBwb9T87WIL/4PZgTah/eD6hlqWJ94RwybfESNxqwLLIn3MuxXR5xXyR1E9ERBzv23obtDO3nsiRVbTP85OaDOqWWvbVfB3qBYC8pmoHOPusE11kdXEVlo67as2gmujdmkHAfwNkKeh5h5ae3r7NYvHWpsHV8bZpR1nl7NZ/+Gx2tbKV8I7iEOune3sjVNcjx3HHANk1n34ezNUKD/N5ws8kewCY/vcF/jWt771aafTWWrbttmx+tXojEVkvarWDRky5BfXXnttp8eG575S32eoL0wa39wqTwiw/87bZKKwhh7d6BjlmppMH7alQPYJ6H8AuQXjsUpk6f5fnsu+PBgxBShAAQr0VsD8NzbEvkyhy3s7FvtTILcFOv6MKrfzZXYUoAAFKEABCvS3QF4WWQ262amo0mKOSj07Ukzr8mUoGoMOx5LoXX5x2ot7XtEU2PaajgXcdq1N0ehnDsGldXWB97qat7R0yqFBWDXd3MfS5XjdFVnN/GVlrlFBG3dAcE5n8YR2/QJLBSgy/2vaxd552mY7faxKMADgGPPPvSiyhkKZM2/6px128C4ApqgctYs2bqRBAR6BFlwRu/sxunVbYdkc4yvmKN9w0S/ueL8PCs7bUBd4MfbTRIusbb7TjgradjUEXRYFIsb13sAvYo8wTkeRNeRb5jreoViDrosdLYDesOd9uSF213WUS/gXDUI7tcM7vztZTaIvaKue2clR3VJSNm2mqP3TbseBKabL2fXrAs/09x+mnD9zBK644ooTVbXUfOsBiL7D88PwMcB1K1eu/GXmRJxfkaiWO5p3/sUvQHFvMpdBhwacB80x/17gQ4EcFND7McC6RUYv2X+6RA4myZQoQAEKUCBJgdAvjAdxJQQlSXZlcwrkj4Cgwl8XMFeF8aEABShAAQpQgAJpF8jbImtENnR8aUFBucI+A2p2jEZ2mupHgJgdfZtgy4OTJ095Mfp4167ejDlmWGT3XLWwTFUmh3coRnbj+YOWdc+GdZv/HO8e0Hjjho5sfb5hsjqwTFRmRe3a3KWiTzrUucrr3fxKZ+MlUmQ185p5XnihYXo47ukfx62vKeRn2tp6rzlS2VM29QJVMUVPU2Rtdz+n+Vqqi6wRk5KSaRPgsM8F1B298zO0CxX4qyq8Tst6sK5uy18TtTVjisNeFL6n1xSFC/bvalX8ePzYD56IPno5+v0kU2SN+MZ7j22FVf2DwHpItPln0XeURs+XriKrmcMcV7zr7RHTLLGXQHFy+PsgvGZRp0HnHdFHX/dg/ZsuuyC6XWzcU1hYtLm776dOvo/adgELXjbjqI5YH3t0dNr/1OQEmSggy5cvnxkuqpriauT+7LZ19/H9qr/KxODzLabmHYU1ACpSkbcUHLzVOea0KakYi2NQIEMEnmq7d3UZT2fIkBfCMChAAQpkooDHM/V8FbkyfFJQJobImCjQrwKiUurzNfj6NQhOTgEKUIACFKBAXgjkfZE1L94yk6QABSiQYwIrVqwY9uGHH5p7VSM7VsNHmIcS/aMprNq2Xbdq1aqdOZZ6VqfTtGPSDQK5KpVJiGPYbxyj5x8vjsHRayCVU3AsCqRfQPAX2FglE5fenf7JOAMFKEABCuSCwJw5rnGOArkC0EtzIR/mQIEUC3xgQ+es9zY+neJxORwFKEABClCAAhRoJ8AiKxcEBShAAQpkhcDy5cvHmWOARcQcAzw7OmhV/bVlWXXmjtWbb77ZnBTAJ8MEmncWfhOKdnd4pyxEa+BvnQd7xkrBgdG7mFM2PAeiQBoFFMAtcFqrZOz5b6dxHg5NAQpQgAI5KuDxTC1SMcXW9n8/ztF0mRYFkhH4i22hbP26wMvJdGJbClCAAhSgAAUokIwAi6zJaLEtBShAAQr0qcDVV199TGtrqymqmh2rX46ZfIMprLa2tq5btWrVv/s0ME6WlEDT9klnicjDSXVKtrE4/uQ8cJbKoEOPTrYr21OgXwQUj8Fp3SLjzn+2X+bnpBSgAAUokFMC7tKiCwE1xdbDcyoxJkOBXgno1qa9A+ds2rTpw14Nw84UoAAFKEABClCgEwEWWbk0KEABClAgowQuv/zyr1iWVaqqpri6v2AmIh+Znaqq6r355pvXiojZAcYnwwVadp5wEmDXq2JUukMVyFuOA6a+KUOOLkz3XByfAr0QeAGCVTJ+aXp/8aAXAbIrBShAAQpkp8D8+a6Jza24UgQXZWcGjJoC6RCQWr+3oTIdI3NMClCAAhSgAAUowCIr1wAFKEABCvS7wJVXXlls23aZiJji6thIQKr6LxGpM3es3nzzzZv6PVAGkJTAR89+fqLTctYD+EJSHXvTWNBkDT/hecfwyV/tzTDsS4E0CPwPilVoGbBKjqzYl4bxOSQFKEABClAgJOAum1oMW66B4GSSUIACgCq+W+8L/IAWFKAABShAAQpQINUCLLKmWpTjUYACFKBAtwIrVqwY8sEHH5RF7VgdENXplUhhdeXKlTu6HYwNMlagaUehVwBPfwRoDT12q2PUlCn9MTfnpEBHAVkNkZUy/vxXqEMBClCAAhToIwFxl7quAfQaQIb00ZychgIZLCBn+70NPEkkg98QQ6MABShAAQpkowCLrNn41hgzBShAgSwUuPTSSycUFBREjgGeGZPCb8xuVRHxrly58rUsTI8hxwg0b598O0Qv7k8YGXx4wHngbFd/xsC581xA8FeIda0ccv6aPJdg+hSgAAUo0E8Cc8uKJlu2fQ1E5vdTCJyWAhkioP+FLXP9/sCzGRIQw6AABShAAQpQIAcEWGTNgZfIFChAAQpkqsCVV175mWAwGDoGGMAXo+MUkY22bXsHDBhQd/3117+dqTkwruQFWp6b9C21ZVXyPVPfQwaOaXQePG9q6kfmiBToVqAGwLUyYekb3bZkAwpQgAIUoECaBdylrsUArgFwZJqn4vAUyGSB51oHBOdsXPv0u5kcJGOjAAUoQAEKUCB7BFhkzZ53xUgpQAEKZIXAZZdddnLkGGAR+WRU0PvMMcCqWrdv3766O+64oykrEmKQSQm07px0mq3yy6Q6pbuxY/ivC8aefgJkQPSx1OmelePnq4Di/2DptTJ+2YP5SsC8KUABClAgMwXmz3dNbGk1d7XqBZkZIaOiQB8IqP7C72s8ow9m4hQUoAAFKEABCuSBQN4UWZcvX6558D6ZIgUoQIFME3jLHANsWVbdTTfd9GSmBcd4UivQvH3SCSJWvULHpnbkFIxmDXreeXDpoVIwakwKRuMQFOhEQO+HrdfKoRfsIhEFKEABClAgUwU8niKPirmrFV/K1BgZFwXSKSAiN/jqGsz3AB8KUIACFKAABSjQKwEWWXvFx84UoAAFKBBH4NWo+1V5302eLJE9WyeNHjgI9YCcmLEpi+NV50FzHDJw/KcyNkYGlq0CrwHWtTLh/J9nawKMmwIUoAAF8kugvPwzA/Y2jb5GBN/Lr8yZLQX2C5zv9wYeoAcFKEABClCAAhTojUDeFFl7g8S+FKAABShAAQp0LdCys/AXqijPdCeB7LIOKHrXGvKp4zM9VsaXJQIi96BZr5Mjlv4rSyJmmBSgAAUoQIH9AiVlRdOh9nUC+SpZKJBnAvtgW3P9/i1b8ixvpksBClCAAhSgQAoFWGRNISaHogAFKEABCuSjQNOOwpsFuDxbchfBhzLiS793DDv+y9kSM+PMSIFXAL1WJix7NCOjY1AUoAAFKECBBAWKi4sHOgo+uk5ErkiwC5tRIEcE9I8Okbl1dYHXcyQhpkEBClCAAhSgQB8LsMjax+CcjgIUoAAFKJBLAvu2F15kCe7IxpysYZ/d6hh50pRsjJ0x97eA3gWHXivjLninvyPh/BSgAAUoQIFUCbjnuUpg4zoAk1I1JsehQMYLKOr9voA74+NkgBSgAAUoQAEKZKQAi6wZ+VoYFAUoQAEKUCDzBVq3F5bYAn/mR9p5hDL4yIDzwFNd2ZwDY+9DAcXLoeLqIct+2YezcioKUIACFKBAnwmUlblGBVWuA/TiPpuUE1Gg3wX0dr+38Rv9HgYDoAAFKEABClAg6wRYZM26V8aAKUABClCAAv0v0PTc5M/B1vUCHNr/0fQuAhk4ttF5cNnU3o3C3rkvIHdAB14rExf+J/dzZYYUoAAFKJDvAu6yogVQNbtaj853C+afHwIieqGvrvHu/MiWWVKAAhSgAAUokCqBvCqy1tTUPAFgVi/xnqysrJyd7BiqKrW1tV8BYO44MXfAjQZgAbABvAvgWQA3VFZWbu9u7Nra2mNUdSWAIgDDAOwD8CKAyyorK3/dXX9+TgEKUIACFOitQNP2widFcGpvx8mY/s6R2wrGlH8V4sirvxtljH9mB/ISbL1ODl32eGaHyegoQAEKUIACqRWYP/+UQ1qCDlNoXZzakTkaBTJSYK8NnbXe2/h0RkbHoChAAQpQgAIUyEiBvPpBYn8VWaurq8eLyEMAzL1vprDa2WMKrnUDBw5cfPbZZ/8vXqOamhpTJP45gAPifN6iqpdWVVXdmZGrjUFRgAIUoEBOCDRtL1wpguU5kUx0Eo7BzxWMnn8EHMMOzrncmFDPBFRvQ9C+Vg6/MO7fy3o2KHtRgAIUoAAFskvA43EtVMENAA7JrsgZLQWSFdAdDpFZdXWB95LtyfYUoAAFKEABCuSnQL4VWb8D4ItJvuqC8M5TU9Q0RdDLKysrb010jDVr1oxpbW01O2gnRfUxO093AfgrgM8AGBddfBWRTbZtn15VVbUnep7a2tojVLUBwBEA3lHV5Q6HY1swGDxKRExh9ZMA/mdZlnvRokXbEo2R7ShAAQpQgAKJCrQ+N/lrtq3mF4dy87EK/ug8uGSgFIw5KjcTZFaJCehbECyX8cseTKw9W1GAAhSgAAVyW8DtLvoMLL0JwNzczpTZ5buAitbU1zVW5bsD86cABShAAQpQIDGBvCqyJkbSvlV1dfWpImKOhxsK4HURKaqoqHg9kbFuv/32gUOHDn1ERMrC7U1x9YcicktFRYX5/6EnXDxdA+CU8JdMMfcHlZWV34uep6am5lIAtwBoEpFzKioq9h9bV1NTUwjgSQAHq+r9VVVVS2JjrKmpWayqZ1qWdVFFRcWrieTANhSgAAUoQIGIQNOOL3wGcGwSYHwuqyisfzgPnPE/a/CRn8/lPJlbZwL6JByyXMYt/T2NKEABClCAAhRoL+D2FF0H0e/ShQI5LSC41F8X+HFO58jkKEABClCAAhRIiQCLrF0wmntUV69evVZVTzPNVPX6qqqqbycqX1NTUwLgFwAGA2gVkcsrKipui9c/vOP1KQCfC3/+itPpdJ133nnvRNrX1NSYscoBvOxwOFwLFy78T+Sz8J2vpsg6E8D2vXv3zvj617/+QeTz6F2wqlr34YcfnnnJJZc0JZoL21GAAhSgAAWadhRuEKA4TyR2W6O++opj6Oe+lCf5Ms02gZUyYemVxKAABShAAQpQoHMBd5mrDIobARxNJwrkqEDQBmav9wbMz+n4UIACFKAABShAgU4FWGTtYnFE7w4F8K7D4ZixcOHC3yW6nmpra2tVdVG4/U5VnR57BHD0WLW1teer6j3ho4PfU9U5VVVVv4m0ibpT9iXbtqctXrz4v9H9O/s8XIB9AEAlgDdFZHZFRQV3ZyT6ItmOAhSgAAXQsmPS9Qq5Ot8orGGff9ox8iuRkybyLf18yncXbFwhhy59OJ+SZq4UoAAFKECBngqUlJx0mFgDboToWT0dg/0okNECipcEjlk+3+a3MzpOBkcBClCAAhSgQL8KsMjaBX91dfV9InK+aSIijy1atKhcRDSRN3bnnXcOGzx4sPmNt9AOGHNnakVFxUVd9a2urv6KiGwAMArAh6o6v6qqalOkT0+LrLW1tXNUNbSjVlWvqqqqujmRHNiGAhSgAAUoYASadhSeIcAj+aohg45qdB40Y2q+5p/zeZu/e4m9XA5Z9secz5UJUoACFKAABVIs4C51XQ6Yu1rFSvHQHI4C/S8geNBfFzi3/wNhBBSgAAUoQAEKZKoAi6ydvJn777//SIfDEQBwWLyCZ3cv9N577x1ZUFBg7kz9bLjtFZWVlT/tqt/q1auPsm17G4CxnRRZEz0u+LctLS1FS5cuff+BBx440LIsU6idDOA3qjqrq9203eXFzylAAQpQIL8Emn49+Rgp0CehoX8f5u1jDRofcBzkduUtQK4mrnqDTFx2Ta6mx7woQAEKUIACfSHgdk+bBsu+CcAJfTEf56BAHwtc5fcGzPrmQwEKUIACFKAABToIsMjayaKorq7+oYiEfuimqps//PDDuem+w7S2tna2qj4GYAiAtxwOx9SFCxf+KRJiTU3NpQBuMZuKROSciooKU8QNPdFHG4vI6oqKiorw168F8B0A71uW5V60aJEp4vKhAAUoQAEKJCTQsqPQp4A7ocY53kgKDnjGOWbByTmeZp6kp/8AsFwmLHs0TxJmmhSgAAUoQIG0CpSVuUYFbb0JIkvSOhEHp0A/CChkbr23wZw8x4cCFKAABShAAQq0E2CRNc6CWLNmzZjW1lazi/VYAK2qWlVVVbUm3Wunu8JubW3tEaraAOAIAO+o6nKHw7EtGAweZY4jBvBJAP+LFFOjCq8HAri1srLy8nTnwPEpQAEKUCB3BJp2TP6+QM0v6vCJCDiG7iwYffqn4Bhkjvbnk50CfgiukPFLX83O8Bk1BShAAQpQIHMFSkpdXxfIjwAdkLlRMjIKJC3wqgads+rrn3oj6Z7sQAEKUIACFKBATguwyBrn9UbtGDV3irzidDpd55133jvpXAn333//sQ6H41cAJgBoUdWKqqqqh2LnrKmpmQXg5wAOiBOP6XdpVVXVnbW1tYNU1ex0LQbwe6fTOSPdOaTTh2NTgAIUoEDfCjQ9O+l0sWRt386aJbPJgJedoz3DpOAg80tPfLJJQOQHMn7Jd7MpZMZKAQpQgAIUyDYBj2dqkUJuheAL2RY746VApwIia/11DQsoRAEKUIACFKAABaIFWGSNWQ/V1dXDRWQzgC8CsFX1qqqqqpvTuWzCBVFzXJ0nPE9ARIorKir2xZu3trb2GFVdCaAIwDAApt2LAC6rrKz8telTW1v7DVU1Rwu3xB4tnM5cODYFKEABCmS/gD5f+MmWoGwC9MjszyZdGThedx40a48MOvRz6ZqB46ZU4HVY1nI55PxfpnRUDkYBClCAAhSgQFyBOXNc46wC3CrAmSSiQO4IyPf83obrcicfZkIBClCAAhSgQG8FWGSNEaytrZ2vqg8CGAzgjWAw6Dr//PP/1lvorvrX1NRE7k01O2d3W5Y1f9GiRabQ26Onurr6aBHzw3EcBuDRioqKs0REezQYO1GAAhSgQN4JNG0vXCeCsrxLPMmEBfJfx6hT/k+GHntikl3ZvE8FxAvbXi6HLvtzn07LyShAAQpQgAIUgKds6ndVhUUproWcEVDo/Hpv47qcSYiJUIACFKAABSjQKwEWWaP4br/99oFDhw5dLyLTzZdV9f6qqqolvRLupnNtbW2lqt4OYGgqds6qqtTW1prjhM8wRWJVPbWqquq1dObAsSlAAQpQIHcEmrYXrhDB93Ino/RnYg2b9Ixj5Iknp38mzpC8gF4nE5ZxPScPxx4UoAAFKECBlAmUlLpOF+BHAA5N2aAciAL9J/CqBq0Z9fVbdvVfCJyZAhSgAAUoQIFMEWCRNepNVFdXnywi6wGMMDtKVXVuVVXVM+l6WdXV1cUi8kh4PjONT0TO6OyY4ETiiNqJWyAil1dUVNy2YsUK52GHHXYhgMvDd76aocwds7WqekNVVdWeRMZmGwpQgAIUyG2BfTsnFVsqG3I7y/RkJ4M/3eg8sGhqekbnqEkLCP6CoF4hhy4z99PzoQAFKEABClCgnwVKS6cfZ6P1VkBO7edQOD0Fei0g0DU+b+PCXg/EAShAAQpQgAIUyHoBFlnDr9DsAF29evVaVT3NfElEHlu0aFF5uo7ZfeCBBz5rWdZGABPDITQ6nc4F5513nil+9uhZs2bNmNbW1qcAmPvhQve62rZtiq0PAyjpZNCdTqezpDfz9ihYdqIABShAgYwS0F9/5cAWZ5P5d8ikjAosi4KRgRMbnQfPZaG1v9+ZoAG2LJOJS/7U36FwfgpQgAIUoAAF2glIicd1qwi+QRcKZLuAAhfVewN3ZnsejJ8CFKAABShAgd4JsMga9vvpT3/6+WAwaH64PBrAXgALKisr63vHG793nALrb51O5+zeFjprampuAXApgPcty3IvWrRoW9TXTDBe27b/n/k/lmVdDKACQAHvbU3HW+aYFKAABbJLoHnn5Luhuiy7os68aKXgoGecY07n0cH99mr0ITiGLJVx533YbyFwYgpQgAIUoAAFuhTwlBUtCV+bNJBUFMhigT0qwRn1dU/vyOIcGDoFKEABClCAAr0UYJE1DFhdXX2fiJwf/sedqjo9HcfohnebPhHZKaSqZpeFp7f3pq5evfok27b9AEYC+EFlZeX3ampqzH0nTwM4HMBGEZkfOYo4fHfrAwAqAbzlcDimLly4kDs+evkNxe4UoAAFslGgeUeh+aWbmmyMPSNjdg7b4RxdfpxYA4ZlZHy5G9RKmbD0ytxNj5lRgAIUoAAFckegtNQ1wwbuAXBU7mTFTPJQYLPfG5iRh3kzZQpQgAIUoAAFwgIssgK4//77j3Q4HAEAhwGwzd2llZWVt6Z6lTz00EMHNDU1PQpgZnjsf9q2Xbx48eKXezNXbW3tIFU1Rw+7ADxv2/apixcv/m91dXWRiHgBDAdwfmVlpSmq7n+qq6vnicjPzRdU9ayqqqp1vYmDfSlAAQpQIPsEmp6ddJxlyVMKHJJ90WduxGIN/J1zzLxRcIw0f7fgk24BwTdk/NLb0z0Nx6cABShAAQpQIHUCbrfrGFi4O/yzjNQNzJEo0IcCInKDr67hmj6cklNRgAIUoAAFKJBBAiyyAqiurl4uIjeaU3QBvOJ0Ol29Pbo39h2HC6GmwOoJf2buXj2rsrJyS2/XQ1T8e0VkQUVFxQYzZnV19aki8rj5/6o6v6qqalP0XFGfD41XhO1tXOxPAQpQgAKZL9Cys3CdKsoyP9Lsi1DF8deCg4v3yoAJn8m+6LMoYpHTZfySx7IoYoZKAQpQgAIUoEBYoLzcNWxfE+6G4ByiUCBbBRQ6v97byI0L2foCGTcFKEABClCgFwJ5X2QNH99rdrEeaxxV9fqqqqpv98K0Q1dzNO/q1at/pKqXhAu5u1X1zKqqKrP7tFdPbW3t51TVHD883hz1WFFRsVhE1AzKImuvaNmZAhSgQM4LNO2YfLVAr8/5RPsxQRF5Vw5wve4Y/Okv9mMYuTm14n1Ai2Xist/kZoLMigIUoAAFKJA/Au5S1w0ArsqfjJlpjgm8qkFrRn39ll05lhfToQAFKEABClCgG4G8L7JWV1efJyLVAJwA3nU4HDMWLlz4u1StnPDdpzcDuDRSYBWRCyoqKh7u7Ry33377wKFDhz4iImYH0usiUlRRUfF6ZFweF9xbYfanAAUokLsCLdsLp6ngKQB5/3eBPnjLrc6RJ/5Ghk06pQ/mypcpXgRQKhOWvpEvCTNPClCAAhSgQK4LuEuLLgT0zlzPk/nlpoBA1/i8jQtzMztmRQEKUIACFKBAZwJ5/YPV6urq4SKyGUBkd0m7naCJLJuampprASwLt325paVl/tKlS9+PKnR+XUTM/a4FAFpU9dKqqqqU/EdDdXX12SJSa+YSka9XVFTcHx1zTU3NoQCeBnA4gI0iMr+iomKfaRMu/po7WivTUVxOxI5tKEABClCgfwT0pc8PbWlymgLrl/sngvyc1Rp2XMAx8hRzfzqf3gnUYfwBp4ssCPZuGPamAAUoQAEKUCDTBDyeIo+KfTcg5rQuPhTIKgEFLqr3BlLyM7+sSpzBUoACFKAABfJYIK+LrDU1NSUAfgFgMABzhO/cqqqqZ5JZDzU1NT8G8I1wn5ds2562ePHi/5p/Xr169XTbts2dqCPCn5t7WLebGmcSc9zW2b2t4XtezTGPh4vI2ZECavTYNTU1t4R30Zove23b/n8i0gLAFH9NcdgUfx+tqKg4K3LMcBKxsSkFKEABCmShQPOOSbcBYo6w59PHAjLo8EbnQbOn9vG0uTOd4scycak5HYQPBShAAQpQgAI5KuB2n1IIyzKF1hNzNEWmlbsCe1SCM+rrnt6RuykyMwpQgAIUoAAFogXytsgaPmp3vYhMNyCquvnDDz+ce8kllzQls0S6KrLW1NQsBtBud2kyY4fbnl9ZWWl2nPboCRdiHwXg6WSAnU6ns+S8884zBWA+FKAABSiQ4wJN2yd/TUQfyvE0Mzo9GTDmGefoeSdndJCZGJzgGzJ+6e2ZGBpjogAFKEABClAgtQLF5aeMdjY77gZwWmpH5mgUSLvAZr83MCPts3ACClCAAhSgAAUyQiBvi6zV1dUni8j68C7TVlWtqqqqWpPsW4kpsj5ZWVk5OzJGJhRZTSwrVqxwHnbYYReGd7QeFo7PFFVrVfWGqqqqPcnmzfYUoAAFKJB9Avuem3yUZas5JviI7Is+tyIWx4jtznFnfB6wzGkafLoVkFKZsMTXbTM2oAAFKEABClAgpwQ8ZVOrVcVcc8SHAlkjICI3+OoarsmagBkoBShAAQpQgAI9FsjbImuPxWI61tTUmOOGy8NfNkf7fjNVY3McClCAAhSgQCoFmnYUPirAglSOybF6IeAY/JJz9LzR4hjOO8e6ZLQLZcIFv+2FNLtSgAIUoAAFKJDFAiUe149F9l/TlMWZMPS8ErCkzL+uwZtXOTNZClCAAhSgQB4KsMjai5d+//33H+lwOAIAzO7QvQAWVFZW1vdiSHalAAUoQAEKpEWgecfkbwBq7hHnk0kClvPPzoPcrTJgzLGZFFaGxBKEwx4v46YBGyMAACAASURBVC7glQYZ8kIYBgUoQAEKUKC/BNyeousg+t3+mp/zUiBpAZEXxG52+XzbeHpc0njsQAEKUIACFMgeARZZe/Guqqurl4vIjQAsAAERKa6oqNjXiyHZlQIUoAAFKJBygabnCz8vrQhAcEDKB+eAvRYQsd6SA6b/0zH4Eyf0erBcGUDxF5m49JO5kg7zoAAFKEABClCg9wLuUtflAG7u/UgcgQJ9JnCL3xtY3mezcSIKUIACFKAABfpcgEXWHpLX1tZ+SlV/BeBwAP+zLMu9aNGibT0cjt0oQAEKUIACaRNo2lH4mADz0zYBB06BgOyzRn75Ocewz5+cgsGyfAjZIhOWTM/yJBg+BShAAQpQgAJpECgpdZ0uwNo0DM0hKZAeAdE5/rrGjekZnKNSgAIUoAAFKNDfAiyy9uIN1NTUfBXAHSKyqqKi4uFeDMWuFKAABShAgbQING8vvAiCO9IyOAdNuYA17LONjpEnTU35wNkyoOJxmbj0tGwJl3FSgAIUoAAFKND3AmVlruODKtsBHdD3s3NGCiQt8Gxr82DXxo0bm5LuyQ4UoAAFKEABCmS8AIusGf+KGCAFKEABClCgZwJNO77wGUscDaoY3bMR2Ks/BKzBnwg4Dpzp6o+5+3nOGpmwtKqfY+D0FKAABShAAQpkgYDHc9JwlYK/Ajg4C8JliBT4od8b+A4ZKEABClCAAhTIPQEWWXPvnTIjClCAAhSgQEigeUfhowAWkCP7BGTAIU87R3tOyb7Iexix6o9k4rLLetib3ShAAQpQgAIUyFMBd6nrjwCOzdP0mXY2CVjWdP+6LVuyKWTGSgEKUCATBdylRZcAeltbbLqhae/ABZs2bfowE2NlTPkhwCJrfrxnZkkBClCAAnkm0PzcpGWw5e48Szun0hXnAc86xy44AYAzpxKLTUbkuzJ+yQ9yOkcmRwEKUIACFKBA2gTcpS5z3+XstE3AgSmQCgFBo78ukI+n1aRCL6PH8Himj1UJBgAc08NAXxV1uHy+zW/3sH+fdJs379QxrXbzckA/bwM/WO9tfLpPJuYkFIgRSEeR1e12DxHZPVdFzgX0S4CMaZtWP4LKnyFYq0FrdX39ll199UJKyqadKAheCRv/LnDaKx5//Ol/9dXcnCc5ARZZk/NiawpQgAIUoEDGC+jOE45uVTugwLiMD5YBdi1gDX7ROW7BISKDxuYo1cUyYelPcjQ3pkUBClCAAhSgQB8JuEuL1gB6bh9Nx2ko0EMB+Z7f23BdDzuzW4YK5EuR1VPm+r4qQsdeC/RPdrBgZn39U29k6GthWDkskMoi64oVK6wXXggsUIH5ucRB3bAFBXjEYQ341rp1m95JJ/HcuScfYDmdGwB8OTSPonrPbiwLBAKt6ZyXY/dMgEXWnrmxFwUoQAEKUCBjBZq3T34YomdlbIAMLDkBq+A150GlIgMO+nRyHTO8tei5Mn7ZgxkeJcOjAAUoQAEKUCBLBEo8rltEwOsHsuR95WmYQQ3CVV8feCZP88/JtOMUWc1Otw8ST1b/DlvO9vsD/068T9+3dJcW3Q7oxeGZ34Yt0/3+hj/0fSScMRMEYtb9v9WSGfXrGl7qi9hSVWRdsmRywVvvDLtRVb4BwBGJXYH3BXgr/M+DAEyM/hzAyxq059fXb/1zuvItLj9ltLPZYY6Y/2x4Dj/s4Wf6/f6P0jUnx+25AIusPbdjTwpQgAIUoEDGCTTvKDwfwH0ZFxgD6pWAivVmwYGz/iWDDpvcq4EypbOKWyYuqc+UcBgHBShAAQpQgAK5IeAudV0J4MbcyIZZ5KaAbPJ7G2blZm75mVVskdWGzF7vbXgy1zRK5hV9QWz9JYDDVfHD8eP2XH/ffc+35FqezCcxgVwosrpLiy4E9Pb9BVSRtUGxvrNh3WZTPNWIRNtRwnvOtwXXCjCy7eu6A7bMTeMvR0iJx7VURFcBsltFzqmva9ic2Nthq74WYJG1r8U5HwUoQAEKUCBNAvt+XfhJcSAggglpmoLD9q/Ah9bIU15yDDvuq/0bRq9nP0UmLOVv7/eakQNQgAIUoAAFKBBPoKR0aoVAaqhDgQwWuMrvDdyUwfExtCQE8qXImgQJm+aBQLYXWUM7RVusJ6BS2Pa69K5Dxn7wza5+ccDtnvpFWKgDZHz4FfPP8jxY64mkyCJrIkpsQwEKUIACFMgCgaYdhT8T4JwsCJUh9kLAGl7Y6Bjxxam9GKL/ugbtz8lhF7zcfwFwZgpQgAIUoAAF8kHA4ymaq6I8NSMfXnZW5igfwbZdfn/jzqwMn0G3E2CRlQsiHwWyvchaUlY0XVTNjnNzTHCixx2Lu7ToakB/GHrngp3NBQNnP7n2yf/m4xpgzh8LsMjK1UABClCAAhTIAYHmZydVwpLqHEiFKSQgYA35dMBxQJErgaaZ02SgPVEOvsDcT8SHAhSgAAUoQAEKpF2gpGzaiaL29rRPxAko0BMBRb3fF3D3pCv7ZJYAi6yZ9T4YTd8IZHuR1VM29QJVuSus9aqow+XzbX67O73S0qIv2dBfARieRHG2u2H5eZYLsMia5S+Q4VOAAhSgAAX2bv/8kQ7L2QDF4dTIHwEZOHGr8+C5U7IiY8fgYTLuvA+zIlYGSQEKUIACFKBAzgiUlbmOCCr+ljMJMZEcE9Bv+b2Nt+ZYUnmXTqqLrDHjRYo/75SWTj82KK2XiaIEkDEAggD+JoJHYDt+ElsgWrJkcsG/3h62GpCvmZeiiu/W+wI/6OoFeTyuE1RgCkijAH0Ttkz3+wOvmj7u0qJLAL2trb9uaNo7cMGmTZv2/zdevKKbFWz+q42Cb4lgIYAjAfzdtuzi9eu2vhIbh8vlGjR8lMwF7AtVZXL47stQjoD4g5Z1T+xdmbFjtI9RvuH3Ntxu7tOEY89ZUF0CyCQABQq8L9DtorilsLBo84oVK+x4Lp5S190KLDOfRe7a9Xhcn1QRc5dnWTgn4/GOCuptcd60Yd3mP0XG2p+T6tcB/RIgQwCYe2xfVeBhS1vu9Pm27Unkm8bjOWm4yoBzAXthuzxEnwesu/a8p+sDgcC+uHl4po9VCQYAHGPmDhcUk15T7X07j1qAe3zewAXxWhiTYSN1pgAXKeRLH99xil1Q3QbFLZMnFz3f2TtJZC0m5ulaqILVpq1A/+R02K7HH3/6X931nTtvyrGWbdW2fY8AotYSn2/L1nj9zPfgrrdHTLPEXgLFyeHvW9N0F6DeoOW8rbM1feqppw4dOLjpF4DMaRu7bT13/f3b8zXSXd78vGsBFlm5QihAAQpQgAJZLtC8vbAagsosT4Ph90BACg76tXPM6Zl8R+sembB0RA9SYxcKUIACFKAABSiQEoG2H1Q2f5CSwTgIBVIr8B/bsk+JV3BK7TQcLZ0CaS6yvm2KqiowBb2rwkebxklH31DL8tSva3gp+sOS0qnzBLK2rZ9uHTSgwLN27VPvd+bhLnVdCeBG87lA1+x+X6oCgUCr+eeki6zQSgtynQLHR80X71hWcc8rmgLbXgPIYV28K1Nw/ZlDcGldXeC9eO1iiqx3BEVrHIpHABzdybhBEb1t3JgProp3F2d0kRXA+aqYIIJvm0Jt/PH0I4hc4q8L1JSUTPmkOOWRj+/8jNcj/nuLaSklpa4FAO6NKkjGG+z3toWvrV8X6HA9T8wa7fGa6m2RtbR02ldt2PcA+Fw335N+pzVg8bp1m97p/j13LPgn8v0esyM1CMFif10gVHRNxTOnzHW8Q7Gmm1yDgN4Le8Ryv9//UfS8SRZZe71GUpFzPo/BIms+v33mTgEKUIACWS/QuvOEUlvtuqxPhAn0WEAcQ593jj3jCEjBQT0eJC0d9R8yYVlX/5Gcllk5KAUoQAEKUIACFIgVKC8vd+xrfjdUKOBDgYwSEPzUXxdYlFExMZikBNJcZN0jwJ8UmGyCatuBibcEKgpMDO+MbItX9IUCyy6J3o1XUjLjMMvR8iuFfBrAHgsy0+ttiHuMenFx8QjnwI/WQWWa2SWr0PJ6b+O6CEaSRdZ9gO6O2rkXGaZDkdU9z1UCWx+NyiWye/VpiH141K7W8Bi6tcBhnxlv12FMjH9s220o48O7fv8JwOz0HAZgQtRLDgJyid/bEDk6dv9HMUVW03dQ24f6DiD/C7+Tce2Ln/qRwrrAgl76cYG5rX2i7y0qNnGXTb0IKmbHu7k71Mz9ESDbAXkd0FPCu2kjn70B25rj9zf8IXoRx6zRHq8pc48poKFjzi2VIWaNhHd0mvf9uIq8G5rXxs56X+Ch6Bg6vue2PFTwO7FlDMSeHrNe/K3Ng8/ZuHHj7thvyO7WYiLfwDHrPfy9JRdOnjT1ka520SYytsczbYpK8OfhtWe6mDX9T6j8GqLDwruazW70yNMh1ySKrClZI4nkxTadC7DIytVBAQpQgAIUyFIBXQGrZU7hMwC+kqUpMOxUCVgDXnGOnlcgzlGfTNWQvRtHficTlnyhd2OwNwUoQAEKUIACFEidQOjISGsPry9IHSlHSpGAAuX13sAvUzQch+ljgTQXWcPZ6BuwHRWTJ08JRApAbceu4psCmCOAQ0U2USzy+QI/jSIQT2nRTQpdbr7W1ZHBJfOKviC2PgXgYED/GGyR6Rs2BN6KjNVdYSvWIdzvLQhush1On6NFP2wZ2GwfesBH70V2jXo8UyapSP3HxSjdClsX+f1b9x/zbo5cffOt4QsguDOqmPnonvexKPZ43Dg7LYMC3B9sbb1m/fpnQkVR85SWTj/ORvBRAJ8NfUGws7lg4Own1z753+jlE1NkNR+9phYW168LbGureQMrVqywnv9t45kKvavDTlPRF2yRhevXBUzRM9Q+3nsL76Ksjl26MYXJoIqslOCwH0TveuyQC9DBJv676fGaCoWZzJ2sHk/R0Sr2pv07lRUPQnGp3x/4dyTnOC4dCv2JrsVE/wgI72atb1vz+59tNuT7E8bu3hJvd3N3YxfPd00sCMIftYN7W9ByVEYfI23WzHMvBM4S0fs+/uUC+bbf23BDZJ0kWmRN1RrpLi9+3rUAi6xcIRSgAAUoQIEsFWjZMfkqhZq/hPGhACCOfzgPmvMfGTg++jimvpcRbJXxS6f2/cSckQIUoAAFKEABCnQtMHfuyQdYTme7H6LTjAIZIPBca/Pgkzdu3NiUAbEwhCQFOikuJjhKx3sWY8cT4EVLMK+uLvB67KCx964K5H6ft2FppFBj2ns8U4tUZEPbLszOjwyOLlAK5Gaft8EcHRwqDJon2SJrV3Gb8UL3lY4M3Yl5RniKTncuhuZvv+M1bgEupsgaFMVlhYWuO+LtTPR4ik5S0Y0AhgP4T1AwY0Nd4MVo45gi618cghnx3kNHn9AoL1uw53i9W/8R/70Nvw9AaBd77NHMofHcroNh6XpATjT/rILbxo/Zszzuscbti9X7RHWOz9fYEJk31WuqbV21u+c13jHQ+9OOPoYaikY72Dovuugdadi2nrt2SWQtJvjNF2rm8UydqSIPxxRaIzuGN4lKbUvLoEC8HbXx5ml/5DZebHHAvfHxgNlF3eHxeKaWq8jPzS9JmHth7WDBzPr6p94wDRMpsqZyjSRjxrYdBVhk5aqgAAUoQAEKZKFA07OTjhOHPAPFAVkYPkNOk4CIvO8Y5XpFhnz6y2maorthX5AJS0NHWfGhAAUoQAEKUIACmSgwp9w1ztGMf2VibIwpfwVUsaLeF7g2fwWyN/M0F1n3wZYz/f4Gb2dCHo9roUqoWGkKQxua9g5csGnTpv279meVzzpwQEvTE1B8sbMjg2MKOh2KdGbkJIusne5CjOTh8bhOUMGvwsfNvgcbxX5/4NnO8nS5XM7hI+VHgF4caiP6+J735Ozo3awxRdYnWpsHn9FZcSzGBTZk9npvw5PR80cXWbvaBRzycRd9BpZuBjA2PMZVfm/gps7yKSl1nS6AuS/XvLcO9+W2u09X8ZLa1tz6+i27Ohmv3Y5lADf5vQFzh2/oiVmjvV5Tccbsrshqdluf3haN3OX3NtzeU5dE1mKyf5p4PDPHQ1pWKnBmJ/cetwDYqhZWnPAF1687O064uPyU0c4W64nwPbxBUT3L52sMv+OOUXU4oltkVn1dg1lDCRVZU7lGkjVj+/YCLLJyRVCAAhSgAAWyUKB5x6TVgCzMwtAZch8IWCNOfNoxfJK5n6XvHsFfZfzSo/puQs5EAQpQgAIUoAAFeiYwZ/60wx1Bu8OusJ6Nxl4USInAXlvklPV1Dc+nZDQO0mcCcYqsphD2QUIBCG701wXCBdK2HsnsEDTt55YWzbKgT7T1jr9TtcTj+o4Ivh9qofhuvS9gil77n3ZHBXdydG6SRdYui25m4uiY4hWH4/mFj3c1hVmz+/QfGrSn19dv/XOkbfvduLjH5w1c0Nl7iN0pGO/Y7vY7WTvuOo4eO9ljo9u/N7wq6nD5fJvfDo8p7tKpPwHkQvPP8XYWx+bl8RTNVVFz9G2HYns61lSyYyb0/dBhPXdwCQ3T3VpMdK7YdiUl0yZYTnuZKsy6OSjuOIrGoMOxJPr430i7dutT9a9Bp2Pahse3/L2reNylro8L0FF/HiSwkzWla6SnZuzXJsAiK1cCBShAAQpQIMsEmnZOOk1UeGdPlr23vg7XGnZcwDHyFFcfzbtLJiyd2EdzcRoKUIACFKAABSjQa4F586Z/utUOvtbrgTgABVIlILLWX9ewIFXDcZy+EUi2uNZdVMkWr7op1oWma79rtGMh1l3mqoLiAdO2sx2b3RW2kom7uLh4oHPgvp9BtbyrOWOtYuYwd5Tu3/ln2vamyArEObq51HW3Asva4ui7Imt5+YyR+5pbfIBMCfkkcG9z+zt12xcnk3k3Zr7E1lTixwV3t+ajP09k7u7WYjLzxWsbujP1uS1HwbK+JoIKAIdHt1PgfUvlPJ+vwd/+aO6ud5UnE1d3RdZUr5FkYmPbjgIssnJVUIACFKAABbJIQJ+bXNBi289E7uXIotAZaj8IyKDDG50HzU73/ajvyoSlY/ohPU5JAQpQgAIUoAAFeiVQWjrlczas3/VqEHamQAoFFPbCeu/WNSkckkOlWSAbiqwxBZs9FmSm19uw3dCE7kYdpQ9BZT6A90Qx0+cLPBfL1l1hK5lCXmwBSUQv9NU13t3dq+pu92muFFl7dwR1SLHdzthk3o3pnEihM9kxI+/W7BYVh5ZC7NOg+CwgXf0sIXaHb2iY7tZid+soyc+ltHT6sbYEr4eiJOo44Q5HXLdff7pm9/tSFQgEWpOcL9S8uyJrqtdIT2Jkn48FWGTlaqAABShAAQpkkUDLzsJvq6Ld0T5ZFD5D7QcBGTDmGefoeSenZ2p5D++NGiufWdCcnvE5KgUoQAEKUIACFEivQHiH1870zsLRKZCogP7Rbg2evH79M/9LtAfb9a9ANhRZjVBnu1VLSqZ8ShyWuQfyUIhuaW0aMi/ePabdFbaSKbrFFpDi3Yca7612V3hikXW/WrujlJN5N2aEdBRZy8pco4KKWwGc28m9p/FeeSYUWSNxiccz1aWCBwEZH/pizL3Ayay/7v7U6m6tp6DI2uG47e5i4uedC7DIytVBAQpQgAIUyBKBpmcLP29ZeFqBEVkSMsPMEAFxjtzhHHvGpwEZlcKQPoLDPlLGXfBOCsfkUBSgAAUoQAEKUKDPBTyeopNU9Jk+n5gTUiCOgKqurPc1Xkmc7BDImiKr23UMLN0cKhBFFVM9nugjTjs/EjedRVZRLPL5Aj/t7o2Xl7uG7WvWxwA51bSNPUY3mSJXd0UsM35/3ckas6b2Afq4irzbnU/kc1HstWDf5fVu/UcoD09yR/umushaPN810RkMvbcT/z97ZwIedXnt/+/5TRZQFq1rXVBrb1tbqRoEqlUzAVyQzASouBRLMjOg3FqxuPRq1/Teem2rrZXWvwvMTKS1LtwCyURQFDJg8QoIarV16a0LVavWVoGyZJnf+T/vZAYnk0kySWaSzMz3fZ4+D83vfc97zud9J8J8f+ecmI+tgD4OwaOqeEMEbbaj+BVHq+62JeIU4MHYvKEkskZdSnxZAcB7sGVyKNT0x+izqooFgN5h/iwY0EzWft+RdO8W56UmQJGVN4MESIAESIAEcoRAy+ay3wCYnSPu0s2hRkCGvVh8+EUjUHTg8f13Tdug1hfkmCte7b8tWiABEiABEiABEiCBwSfgdjsvUMHqwfeEHpAAoBbOblwRpvCfA5chV0TWpD6o0bLAra3DX/i4N6q+0y4YhV9OhT2TIqvT6SwaNVr9CpnTvpdeG6pfb7Icux0zZ579ybaIFVbIZwDkbU/WqbPOPqyoxbEOMOV0sU/UOr+hYd2Gnvh09XyQRVapnF5xs6jeZPwT4DlLMGPlyvAbqfxNR+Dt6S72xMnlKh8PkcUQDDMlsm3L9jyyYsNLPa0zz12uii+0v6yAI8z/T8zC7vjCgq5q3lt68Zo1a3anYzd5Tk8vAWT6jvTFR675mABFVt4GEiABEiABEsgBAs2byy4W4KEccJUuDmECiqI3So5w70LRYWP75aZtT5Rj/31zv2xwMQmQAAmQAAmQAAkMMQKu6eVfgwr7YQ6xcylQdx4J1YdN/z+OIU4gV0RWg7GyqnyGQJbFyrXeqBF7eUKp4OW7PpLZ4XB4XyrkPQlbvRXyKt3O74rgv6J7JZVd7erI3e5J56jYjwFRcaxTudN8yWRNEsQNoGtC9U2L+vpR6O3ZpCN0pmvz/Fnnf6KktflRKMa3C8Z6YUPD+qauYkln757uYk+ckoTSXonYSUJ/B5G1qqpiom0ydIGRUH0tUuSYtGr5uje782fajHNOEls+HZ0T0ZcbGzf82fyxR5F16tTSj1+QiH6I+nVHemLG590ToMjKG0ICJEACJEACQ5yAvu4c1vrBzt9DMW6Iu0r3coCAwPqn45Bz/0+GHR8v1dNbr8+Xo69c09tFnE8CJEACJEACJEACuUDAPd15nSpuywVf6WPeE5gfqg/fk/dR5niAOSWyVk4ZYzlaH49mgoquA+S3UCyJSjQ9lOztSdhKV3SLH3cHQQr4CDamhkLhp7u6Dib7deRo+TmgV0fnpBBm80VkNeF14K1Yb0faZvS1V3NvzyYdoTNdmx16/gIfqCVTGlc0Pd/VObvdFdNUtDH2PCvlgqdOnTqqqHTPCqhMat9Hfrlrh14bDofbevp1lCT077Ig59bXN20y66LZpa3Wo1Api0qm0FmN9etXdHenEzO6E8tf9ySyZvqO9BQ3n3dPgCIrbwgJkAAJkAAJDHECzZvKfiCC2iHuJt3LJQIC2xr15accI04+q1duq32JHPPvD/dqDSeTAAmQAAmQAAmQQI4RcFU5fwyAPTFz7Nzy0N03NGKd1di47u08jC1vQsolkdWoSa6q8l8B8nVTJhXADgDHpZN1l2mR1el0Dht5kN4PlZmxyxBqaxl++erVq3emuhyuGc5K2PoQIAd0JWDlk8jqdld8VsVeA8gYw0MFdxx1+K4b7r13a2sqPldcMa743fdG3QzR93Z+hDsTM5LTFUTjdvsgsv4jIpiyamX4uWTfkks8i+plDQ3rTTZ1p2F6txZHEFLg1NjDrIisxrZrurMm9oKBA9A9ouJraAib6nHa1S+nqDhbste08XJF5wi2tBSXXvDYssf+GVsjrqqKmwC9uf0xnmt1wLV6efitlHfaNWkSrEjI3GmBvmpHis9tbHxiu5mbjsiayTuSN7+QBykQiqyDBJ7bkgAJkAAJkEA6BFq2nH4a1Da9eMw/JDhIIKMErBFfXO8YfUZ5ekbFJ0dfEUhvLmeRAAmQAAmQAAmQQG4TcFVVBAD15HYU9D7XCajiV40N4fbMPY4hSSDHRFa43eUVKrIqVnK3nanCv2sn5neXyZdpkdVs63JNKoMVLf97aOxwQxop+kZcaDI/q62ttbY+t34GVO9OmPfQrh2oSS5tnE8ia1QQn17+DaiYXrUOIywDCIo6vtvQsPa9xA9DZeWUMeJo+9V+8Q+6aFjJ4dcuW7bMrEE2RNakMsAQ0e+XnVpxc21trZ3oWwox/QOIzB93avmK+FyXy3WAyq4ZItEqEkcmrM+ayNpJMI1mnmKZbTl+sGrFWlOyd7/YGr2DW5vGQeRWCOLfn0QgmBtaGa5LjDeFULwxYjm8q1asfTU+L/Wdlu+E6ptuie+bjsiayTtifKusKncJ5IeA7rLguKm+ft1TcZ+NiP/OuyP/QwSXA7q12GFfv3z5k3+LP+9u7ZD8xZ1hpyiyZhgozZEACZAACZBAJgk0by77jQCzM2mTtkggkYB1wIlhx8FTnN1SEcyXo65kqTJeHRIgARIgARIggYIi4KpympKF0woqaAY79AjY4gyFmtYPPcfokSGQLLICMJnH/+oFnY9sy/Y8smLDSyns9VheNZ2sw0RfksWxdMqamvXZEFmjIpGrwg3L/m0sQ9VsFQH0FYFsUOBoQCcCcvjHMejmNod8JVV2YJ6JrIgKW++PvFUU1yScoclkfVmAjaoyGqJnAjgmJsSmzJ7Mhshqzs5dVfEThd6Q4Fv07gvwwr69JTVr1qzZHb07MyrKYdurEs7YaIl7BHhLIaWJ/sc+O8NNPCa7s8hhOxPFvHTuYrqfvRkzzju8zW4x5bLbM1P3j/2+qUBFo3yjGdTxERHRO448/F83psosrqqadKaNyDJAjootMGL364A8CcUwiD25453G79pahnsTs7jTFFkzdkeipY5bHOsAnBz1WXRdW/MBM+I+VU6vmCyq5oUII/ib8ZNQffhG84ee1qZ7Hrk8jyJrLp8efScBEiABEshrAs2bxk0X0S77N+R18AxuQAlIySefLDrMfXbqTXWBHD3/lwPqEDcjARIgARIgARIggSFCwFVVvgmQvvayHyJR0I2cJqCoDzWEp+d0DHnsfAqRtbfRdhBSsySIdfCp0u38rgj+q/2H+qdIq0xetSr8bneO9v8cAwAAIABJREFUZ0lkNVuKa0bFObDtpfHSuF34YYSqXzsEC1euDJtSx51GvomsJsBoGeB3R15pC34kwOgeLleoyCqZu2LFmvcT52XrTlVVnTPWhjyaICbGttVVzXtLL46LrFFB1u08XwW/TshGThVKSMX6lah9f2xeh56n8QU93cXefABNpu2oUZir7S26Dklj7buiclVZWfnK5KzdxLUXTnee6lAsBTC2G5utgN6ya4fckpyVna7ImqU70qkUcncia6ffgZ3LKKeBNbenUGTN7fOj9yRAAiRAAnlMoGVT2QYIuhC+8jhwhjY4BIoOfrr4iEvGAnrgfgcU18sxV/5scBziriRAAiRAAiRAAiQwNAi4qpyvAzh+aHhDLwqSgOhXQyvXP1CQsQ/xoHNRZHW7naer4HEABwnk1ob6JtODustelOYIehK2eivkJR+rKRkrsnOaWpivKuNigmI8AzAUsay7k8u4drJRVbEA0DvMzwW4u6E+/O9dXZ90RCx3lfMuBea325BrQvVNi7qy19uy0b3NQJ427ayDraLiywCdA+jYeG9amGxQ0bUScdwZCq17NtU59vZseuPb9OmTToxAb4Ha04xPCuwQld+2tQ5buHr16uZEXjE/5gL6VUA+a7Iio/NF16rI7aef4nxq0x/XHtIhoxK4MVQf/kminZ7uYl9+ZRgx++33Rk1ywP6qQkxJ4Hh2sLmDb0F0q9jWfaojngiFQnvS2SNu0xL7CijOimWvxu40Vmqk6JeJpbETbaZzP5N96M8dMRe80u28UkR/BsheiH4ttHL96vge0fLKxXsWQ+QrEH3eFr08nn3f09p0WOX6HIqsuX6C9J8ESIAESCAvCbRsHrf/Hwd5GSCDGpoErAOeKz5i1mGwhh0N4CY5+sofD01H6RUJkAAJkAAJkAAJDCwBV5XTlP/8+GW0gd2euxU6AcGWYcWHnRHvsVjoOBg/CZAACZAACQwVAhRZh8pJ0A8SIAESIAESiBHYve20o4pb5SkIjiMUEhhwAlbxnx2fuGC141M/TOz7MuBucEMSIAESIAESIAESGGoEXFXObjO9hpq/9CfvCNwQqg/flndRMSASIAESIAESyGECBSeyZqCEw8uiDmdDw9r3cvjc6XqMQOX0SRMEkf+AjQ+Ki+za5Eba+QqqckbFKWLrEz3Uwe8m/E619fMVFeMigUEh0LL5tNsAuW5QNuemJADcUTJh2zcJggRIgARIgARIgARIoCOBmTOdx7RG8FdyIYHBIaDvaKTtjMbGjdsHZ3/uSgIkQAIkQAIkkEyAImvv7wRF1t4zG5Ir2uuUF60C8KWogwr/rp2YHw6H24akwxl0iiJrBmHSFAlkmEDL1rIvIYKn2luIcJDAwBJQ4MHSCdsuG9hduRsJkAAJkAAJkAAJ5A6ByhnlZ4gt5u/rHCQwCATk9lB907WDsDG3JAESIAESIAESSEGg4L7ATZHJ+jYA01cjzaFvwpbZoVD4gzQXcNoQJTB11tmHJTXSDsEeeWm6zauHaFhpuZUksrY38Ab2pbXY6NGiGyUy6upCYJUuE84jgUwRaN1S9rAqZmXKHu2QQC8IrNvT3HrRQWe/8GEv1nAqCZAACZAACZAACRQcAbe7fJaKPFxwgTPgoUHAxhmhUPjpoeEMvSABEiABEiCBwiZQ8CKrDbngkfqmxwr7GhRs9FLpdl4poj8DZKeKXN64smltIdBIElk/UEumNK5oer4QYmeMJDCUCbRtLrvYBh4ayj7St7wl8KIt1kXDxj/zSt5GyMBIgARIgARIgARIIIMEXFXlCwH5eQZN0hQJpEdA9eFQw/pL0pvMWSRAAiRAAiRAAtkkQJGVIms27xdtD1ECFFmH6MHQrYIm8PDDcMw4oWyjKiYWNAgGPxgE/i6KrxRP3PbkYGzOPUmABEiABEiABEggVwm4qip+DujCXPWffvePQHFxMU763Gk46qgxKC0dhn/+43385fVX8M47b/bPcDqrRS4KrWz6XTpTOYcESIAESIAESCB7BCiyUmTN3u2i5SFLgCLrkD0aOlbABPZtKrvBEvy0gBEw9EEiYIleVDT+WX5BM0j8uS0JkAAJkAAJkEBuE3BNr3gYqmz3kdvH2CfvK8qn4aCDDum09tnn/hdvvPnnPtlMe5Hg96GV4bPTns+JJEACJEACJEACWSFAkZUia1YuFo0ObQIUWYf2+dC7wiOwd9MXT7Ck6CkBjiy86Bnx4BKQr5dM2HrX4PrA3UmABEiABEiABEggdwnMmDH5kDY7EgJwRu5GQc97S+DTJ56EsSePT7ls797deHRN9t9htCy55rRTyn/VW985nwRIgARIgAQGgkBtba09EPsM9h4UWTMsslZWTjpaHHYNANMb4XMAigHdA8gLoviF6siGUCi0J52Dd7udn1aRrwPqAnACAIcCO0R0q9i4W3XUI93ZcrsnH6ESCcf8eFnU4WxoWPt+VdXkkyLSdp0oKgE5HEAEwOsieBC241cNDWvfS8c/p9M5bORBMg2wv64q4wQYHbcFSChiWXevWrHWvLqnXdlzVVUsAPSO9udyTai+aVHM77mAfhWQzybEvVYFtzWuWP903GZtba21bVvTZLUwX1Umd/QBK0WLb29oePydVPufd955B5YOb34YkAsT9+8u9kydr9v95ZEqJV8DdA6gYwE5oLfs0jmjruZkU2S94opxxW+/N2qSJfYVUJwVu2PGlbcBrY9YRXf0dC8S/BaXa9Jp6ohcJSrnAzi6/Zm+D8HvbbXuPfqInevuvXdra3qx6qrmvaUXn3nmmXufeT58pqguTLg3xsbLEF0sdltdQ8PGXekw7u/nNJ09OCf/CbRsKvslBN/I/0gZ4VAiIILa4vHbfjiUfKIvJEACJEACJEACJJCLBMy/sWFrowDH5KL/9Ln3BL40cRI+eWTXx/36669j3759vTfMFSRAAiRAAiSQJwRUde5tt93mz5NwugyDImuGRNao4DhabwLkpnZhtauh29WS2Y0rwr/vaoYR4CDFP1VgnhEYu7mE76pY1Y0r1z2eSshMElnfM6KqCqYDuLFru8Y/y924oun5bvYV14yKc2DbSwEZ0808I97+2iFYuHJl+KNU8xJFVlX9qQXrFVv05zGxNNWSCFT++5NH7vyvv//9kIPb7JYlAIwInXIYUdpSmd3Q0PRI8oTeiKwZPF+pnD7pXFH7PnSfsRYB9B7Yo25IV5TvzS+rbImsF053nupQLAUwtvt70XNsbve5R6m03t3d+cb2eCEimLNqZfi5VHsmxfpixHJ8xRGJfA+Cy7v5nG5uc8hXVi8Pv5Xtz2lvzo1z85NA6+bTyhViXojhIIEBJKB3lUx49usDuCG3IgESIAESIAESIIG8JuByOSthwWS0chQAgS9NrMAnjzy2y0hfe+01NDc3FwCJvAmxILKt8ua0GEghEbAKKdh8i5Uia76daCyeJOERdgZEVpfLdQBk5+0QuSKOzYh7gP7RgvVHhX7p46xWM0P3wJJLQivCjcmYp06dOqqoZO9vEoWlePYq1HoTUNNvIZrV2r5W90BkQWhlOJAstCbFukuAVxUYF11lMmKBdwUqGn3TMppJ2T5EtxVbduXy5U/+LdU1cM1wVsLWhxLWRDNhAXkSYh+XkNUaW64bih32pansdcxk1RZATFztGbvAu7EYD07IhjQ/ikBwPRST4pwS5ytwZEeRVt+xoBfU1294ITGedEXWTJ5vZ3a6Byp/FpHNCv1iQlZr++kK7jjq8F03dJep2ZePajZEVrd70jkqkQcAOSrmk7kXb0HlKYiOAHRi0jmG2lqGX7569eqdnT4HM53HFEcQUuDUj5/p+4Bsgsq/IHrOx1mt0RkfiOpXGxrWmxcOOozkWAGYex0TgaM2PwRQBMC8MPDxCxKC+uY9JbPXrFmzO5uf076cH9fkF4HWzWX1CrjzKypGM5QJCLC8eMK2rwxlH+kbCZAACZAACZAACeQiAVdVhalGdmcu+k6fe0fgxE+dhC+OTV0ueM+e3Xjs8eyXC4553Aw7cmYo9OS23kXA2SRAAiRAAiRAApkgwEzW/ous4ppe/g2o3N4ufOoeUfn2zp24JxwO768LEsvKM6nRF8QO7i8OwZSVK8NvxA/SlFl95/2Rt4rimvaf6R5Vue6oI3f5E0W2ysopY8TRZnouxDI4jWhrXRha0bQ+8VIkC8oxm9thOzzjxp0TjtfENlmaI0bjmwL8KC7eiqKmoSFssi07DLf7nNNUpPFjIU03wNaaUGjD6x3ieHfkxRDcmSB2PrRrB2oSmZj5HUXWqIUPIDJ/3KnlKxJqdneTOaud4jElhJ/ZFr5MRO+NC8ECubWhvuk/EoXoNEXWjJ3v1FlnH1bUaj0KlbL248VvHBauTszyNVnMNop/IIJvxs4iotBZjfXrV2TiAx+3kWmRdWpnUXRjxHJ4V61Y+2p8z1TnAsh3QvVNtySeS4oXDT5QSPXpp5U/mngnps1wfsFSvW8/T+h2Ueu8hoamVxJZJcXa/kh0my1S/ciK8B/je7dnkJf8TKEmg9yMfaLW+Q0N6zYk2sv05zST50pbuUegbXPZTBsYsH995x4hepxxAoI/FBdHLpRTn38747ZpkARIgARIgARIgARIAO6qip8q9AaiyH8CznMuxMEHH9op0G3PPoU3t//fwAFQ+EMN4bkDtyF3IgESIAESIAESiBMoeJG1d1ehvWdo4hojeFqO1scV8pn2DEtdGFq53gignfqQTpt21sGWo2gFBOUxGzeG6sM/idtzzagoh22vahcGu852NfM7CVGi69qaD5iRmBWYLLIK8JwlmJEo7Mb3NsLR394bUQfIV83PBLK4ob7pysQ42kvmoi7Wb9ZM6zIT0TxMytpMKRYmiawfwcbUUChseq52Gm53xTQV/R8Aw2IPP4BtnR8KrUv1tp64qipuAvTm9rm6YVhJsXvZsid2xA2nI7Jm8nzbMz3tx6L+q74WKXJMWrV83ZvJgbafxch7AZjevoDIsrbmYV9bvXp1xurMpBQe0/wwpMr+dlU5jYD94/a7g+daHXB1VWrX7S6fpSIPGBFZoK/akeJzGxuf2L7/czDdWQOFKQNtXlp4R1QrGxo2PJvKvU7irsK/ayfmh8Phtvj8TrEqGh0WvpaqhPX5s87/RElzcz3E9JKN3ptrQ/XrzQsU+0emP6dpYue0PCXQurnsCQUm52l4DGvoEdgbidgXDj/jOZanHnpnQ49IgARIgARIgATyiIDLXf4QRC7Oo5AYSgoCRUVFOOlzp+KoTx6H0tJh+Mc/38drr7+Mv/3trwPOSy2c3V1rsgF3iBuSAAmQAAmQQIEQoMjaq4PuLLK6pjt9MUHIyKrr7UjbjEce+b0pP5pyVFaVzxDIsliWYgj2yEtNz02n01k0chTuhsAXW1j3ySN2XdFdmdgk8WifqF7Y0LC+Kb5xksi6D7ZcGgo11Xflm9vtrFaJiqhGXFrVvLf04sRSqW6383QVmHKsBwHoVhA1FqIxjZafA3p11KTo8l0fyezEbNZEkVWgS3fuEF+iQJboazQTtMWxDsDJ7S52FtQS51dVVUy0ocbfkalEzXRE1kydr/FrWlXF+Rb00RjfTqJvou8xQTlWTrqzQNyra5ticiZF1qQM3YioXtbQsN7c8ZQj+oJA6Z4VUDHlniMqcn7jyqa1ZnLSM3NpOmW6JhvtKL7rO7BlcigUfjk+r1O54K6F+egSV5XTiMVGNDaC8d0N9eF/j9vKxue0v2fJ9blLoG1z2eU28OvcjYCe5xwBlXklE7eal1g4SIAESIAESIAESIAEskjA5XIeCksfAWRCFrehaRL4mIDIA6GVTdHECQ4SIAESIAESIIGBI0CRFTDl8v6VFnLBj0MrwzERsl1EHDVa/QqZY9ar4nuNDWFTcrfLMW3GOSdZthVsFyr1TdgyOxQKf3DhzEnHOdoi6yDyKSM8iaKyoSEcE+RSm0veH8BPQvXhG+Ozk0TWD9SSKY0rmp7vyrmeRMBKt/O7Iviv9vWdRdhUdjsIncBfNWJPbmzc8Of43I4ia0dBK9leOqJo4pqeSuL2ZC+T52v86shC98C2vhoKNTWkynpO6z72Y1ISm/beqcD+8tbdmRa1rkgsoduTmJ3KlqvKaT4nF0WfJXyuku5Lj3fWLJ81a8rofS2tDYCYPq1ILnWdFOvLog5nQ8Pa97qKsTvhPxuf034cI5fmOIGWTWX/C4Hp2c1BAlknoIqflk7cFn2BhIMESIAESIAESIAESCD7BGIvqpuXp4/I/m7cgQQAFev8xpXr1pAFCZAACZAACZDAwBEoeJE1VenTdPFHS4u2Nj8KRbTTfX9spVtKNtm3pHK7+zNjzbz+iazoIEZNnTq1tKh036+hOsvYTkdQTuFDh6xF83woi6yZPF8Ta4pyy0bcfFoVd1lwPNHQsPb9gRJcexKg0/0MtJ9x9xnQ/bDVbbZvol13lfMuBea3/0x+GapvWhB/3h+RNfllgmx8TnvDh3Pzh0DLprIrIbg7fyJiJEOZgADLiyds+8pQ9pG+kQAJkAAJkAAJkEA+EnBNr/gKNNr2iIMEsk9AUB9aGZ6e/Y24AwmQAAnkPoHa2tqiMWPGTANgvkceB2B0LCqTiGQS81aapDav1/v3dKJVVQkGg2cA+BaAMwEcAsAC0ArAfO+/xrKsm2tqav6Sjr2e5gSDwWGqejmAawB8OqHFokkofElE7n7zzTeX1tbW7m+rl8pmjMPXASwEMCY2x/gbVNVbfD7frp58KfTnFFkhFzxS32T6ZPZ6JImYuyzIufX1TZt6bahTKVm82FYSmbR62ZM9foC7yz7NpMianPUpol9vWLn+rp5iTV6nwKzG+vD+f2AMZZE1k+cb5zRz5tmfbIk4lgowJZmdAjtEdK3Y1n2qI54wZaR74tvX55kUWXtT8rknf7t7aaC7td35kEmRtePnLTOf056Y8Hn+EdBVny5tPWTUZgi+mH/RMaIhR0Dwh+LiyIVy6vPmHwgcJEACJEACJEACJEACA0zAPd15nSpuG+BtuV2hEhDMCK0MG2GAgwRIgARIoAsCwWBwrKo+CODzPUDararf9Xq9d4iIdjXX7/cfJSL3AzCVFo2w2tVoFZE7Adzk8XjSqiqZypDf7z9DRIz/cVG0q/3+pKozfT7fK6kmGKHWtu0HRMTdhd/PFhUVXTBnzhwjunJ0QYAia+ZE1rRKm3Z1E5PE0k79UNNb1zH7NJsia7pZuz2V5M0hkbVf55t4frW1tdbWretdsNSUXh6b6myN4ArF7aIjb82G2Jo9kbX7ks89/SbuzX1ItNVRnO1Yyjp7Imt6JbONn0nibI8li3vixOe5TaBlU9lCCH6e21HQ+xwhsDcSsS8cfsZz4Rzxl26SAAmQAAmQAAmQQF4SqHQ7fymCb+RlcAxqaBEQPB5aGT5vaDlFb0iABEhg6BBYsmTJyZZlrQZwTIJXOwC8BuCjmPB6WILo2KqqC30+nxFHO42lS5ce3tbWZto+npbw0GST/hXAdgAnAzgcQHHsuS0ii2pqaq7tTrjtilhX/qvqiyJyAIB/AzAiYf3/ici5Ho/njWSbgUDghwC+G/t5vW3b3xcRk3l7lYiYqpHG54c8Hs9lffF16Jx6dj2hyJo5kTVzmayCLS3FpRc8tuyxf/Z0/G53xTQVNT0+TKXZDuVVsymyJve97MrPWbOcI/a16O8Aif4Fr9AzWZM5TZ119mHFzZYTYp2rUJPdekLHObqh2GFfunz5k3/r6S705nn2RFZdunOH+MLhcLdlCLrytYNYKrKsrXnY11avXt3cU2yuqvKFgERFK0FHH7Imsmboc9pTbHyeXwT0D2MPbm0u3gyNlvHgIIHsElCZVzJx65LsbkLrJEACJEACJEACJEAC6RBwVTkbTNekdOZyDgn0j4DMDtU3/bZ/NriaBEiABPKPwJIlSz5hWZbpXW3KA5vxoape7fV6f5soIgaDwc+pqj9W9tfM+wDA+V6vd1silUWLFpUeeOCBD4pIvFS7yU790fbt23+SWKY3EAgY0fYeAFUx8XaviFzu8XiW94ay2W/EiBGmSmhlbN1OEflGTU3Nb+L+m/K/xx577DUiYgTUA2PzAh6PZ25ijDFx2LyUfxKAsIhMjWfXxkofm++TvAD+7nA4plRXV/8h0dcYy/8RkcY333xzUU9liXsTZ67NpcjaD5E1kz07q6oqJtrQxwGMFOirRQ7bmY6wliguAchaT1an01k0arT6FTKn/ZLrtaH69bf3dOFNedy2iBVWyGcAFHRP1p5YmeeVlZOOtooi16rK1R+/3SK/3LVDr+2rcJlq30yKrJnsyVpZ5bxIgGWxO7ZmWIl8ZdmysHnzp7sh7qqKexQ6r31S9nqyZuNzms694Jz8IdC6pew7qvhR/kTESIYqAVX8tHTitv8Yqv7RLxIgARIgARIgARIoNAJVVecca8N6pKuKVoXGg/FmlcDGUH34rKzuQOMkQAIkkIME/H7/HBEx4mkRgN0icrHH41mVKpTFixef4HA4jAgZLcmrqv/t8/m+kzjX7/efJSLmv+2jALSJyPUej+eOVPb8fv9IEVkLYHz0G2yR39XU1MzqTYZo0n6m9PBVHo9ncar9ErJUTfniTkJprOSwif2gmJ3/l2gnGAxeoGqS51AiItUej6fDyzsJ9v9lWdbMmpoaE1tBDoqs/RBZk4VHVXyvsSHc7ZfnLpfrAJGdX7YFwyDWnn99pBvD4fC+C2dOOs7RFlkHkU8B2CeqFzY0rG/q7lZOnTq1tKh036+hOis27yeh+vCN8TWZzGQ1Nivdzu+KwJS4BUSX7/pIZhvfu/PR7Z50joptet4OMynyGrEnNzZu+HN8TW/Kw/ZUejjZj56ExJ7sZfJ820sEhz8h4nC0lrbYxx6856N7791qUu9TDXG7nQtU8IvYw7R79Kb7W6wnNunaMfMShUeovhYpckxatXzdm93ZmDbjnJPElvZMvoi+HL8THWxB34Etk0Oh8Mvd2Up+2SE5yzqTmazZ+Jz2hjXn5jYBfe6Uo9taHZtVcVRuR0LvhzoBBVaUTtg2c6j7Sf9IgARIgARIgARIoNAIuN3l56qI+Y6k4L6PK7SzHgLxzgvVh1nVZggcBF0gARIYOgQCgUAongUqIht27dp13oIFC7qsohgMBoOqWhOL4HGPx3N+oigaCARuBXC9ea6qr1qWVe7xeN7tKuJAIGDmmjVmvOhwOJzV1dX/SJdQIBAwesE1sflbVHWyz+fblWp9kkhsShTPTxRk/X7/eSJiMmlNtus8r9fb4b8Z3T0PBAJlAMzfZw5V1V96vV6TOdtlz9p048vVeQX3l7ok4RHp9hbt6oBd050+KNovoOi6tuYDZqxevXpnV/OTRKT95X07Z4qi7pNH7LqiGyEOSeJRJ2E20yJrR9/xEWxMDYXCT3cVq4lp5GhTwlVNVmZKYXYoi6zG5UydrykLXNTiWBerwQ5RqWxoaDJvuaQcSWf7XrvY2PTHTP2iyaTIGo2t1XoUKuaXa0Shsxrr16/o7l4kZkUnlpCeNWvK6H0trQ2AmCbh5tJ8J1TfdEt7penUI1Yy25RJGIYUwmwmRdZsfE4zdaa0M/QJtG4pu1kV3x76ntLDHCfwF9uS84edvvUvOR4H3ScBEiABEiABEiCBvCRQ6a64VkR/lpfBMaihRODZXTswIZNV0YZScPSFBEiABHpL4J577hldXFxsktrivVPv8Hq93+zOTpKo+bxt25Pmzp27v8VjomhrREev13tBD/bmAohnnr5nWdaXa2pq0vr+xpQKHjly5BpVjX5vLiJ3ejyebvu9J/m3zOv1Xhz3r68iazAYHKaqRpydCuAVh8Mxubq6+u3enkc+zafI2o9MVnMRpk93Hh9RPAHgRCMwQXRhaOX6X6UShaKZkwe0BhMyT28M1Yd/Er9Qbnd5hYqYFG0jFu2BJZeEVoRj/VY7XrupU6eOKirZ+5v9/TxSCLyZFlmdTuewkQfp/VCJZ8eE2lqGX96VqOya4ayErQ8B0YbLKcW3oS6yZup8eyvOdbwLeFnU4WxoWPtepn75ZFJkNb/TXVUVNwF6c/QXPPBcqwOu1cvDb6Xy1+WaNAlWJGTuhSmNbUeKz21sfMI0AY+ODsI29B1RrWxo2PBsKltTZzqPKY4gpMCp0ecK/66dmJ/4j4hMiqxmi0x/TjN1prQztAns23TKZyxxbAYwemh7Su9ynYClmFk0cVuXL7rkenz0nwRIgARIgARIgATygYCryhkEEM+MyYeQGMOQJCDXhOqbFg1J1+gUCZAACeQAgSSR9dnW1taKK6+8ckdfXQ8EAoki6zuRSOSsefPmvZ6OvUAgcCyAJwEcF5vfKfs02Y7f768VkR/Efr5p7969U6666qpoa75elAs2oqrP5/PVmXXBYHCeqt5p/qyqHp/Pd386/ufzHIqs/RRZowLT9PJvQMX0J3UYcVRUvr1zJ+5JLKXrdp97lC2tPxPg0tiF+otDMGXlyvAb8Qt2xRXjiv/23ohfAPL16CUFdkBx1VFH7no4MaO1sy0jyFoXhlY0rU+8rJkWWY1tl2tSGaxo+d9DY3uFNFL0jUSRLFoa97n1M6B6d8K8h3btQE1yeeGhLrJm8nxdMyrKYdur4qKzmLdWtPVbDQ0bE1P6ZdoM5xcsGw/Es16ThUOXy3koLL0fkOgvVFHrioaGdRt684sqwyIrOomdwMaI5fCuWrH21bhfqe9F50zV2AsEDwGIvfmj22E7POPGnROura214/YunDH5Mw47EgDw5faf6XZR67yGhqZXEllkWmTN9Oe0/XNVPh4WbgNkJGz5YSjU1JDwooZUVpXXCORak6lroWhhff3aP8Vj7GFtb64F52aRQMvmssRyHlnciaYLmYAqflg6cVttITNg7CRAAiRAAiRAAiSQCwRmzJh8SMSOPKbAuFzwlz7mLIGgnzH5AAAgAElEQVRX2lqGT+iu4l7ORkbHSYAESCDLBGIZm48DiPa4VtXFPp/vir5uq6oSCATuE5Gvxeyt3b1797TuyhUn7lVXV3eibdsbARxh+smq6kyfz7emO3+SRN0O5YmXLl16eFtbm+k5exKAsIhM9Xg80daQxtdgMGiqt3oB/CNWlvj5YDB4vKqabODjATzk8XguK+QywXH2BS+yAjCpzFH1Ps3xkW3ZnkdWbHgpPt9keI4ajdsVmB//mRFIRXSrQv4kqhMAMWnoxdFLCuywVGanKhc7fbrzoIiNX0NQ2cEWsEGAt7VdUPpc3BaAVkC+Gapvuis5ezYbImtUdHRVuGHZv42JhcbNCKCvCGSDAkcDOhGQwz/mqZvbHPKVVJmNOSCyIoPnmyTIRwmZvqwvC7BRVUZDoun+Ryewe8eCXlBfv+GF+M8yUfI6SXiMADBZp9321+34+dA3YcvsUCj8QfznVVWTzrQRWQZIvN+ksfs6IE9CTQ9ie3LHe4HftbUM96b6y77JILYVK/ZnqEY30feh1lqI8VPPBnBC+4sN3X+mMi2ymv0y+Tk1fZph7XownpWenN3rclV8AZaaxuHmP6CmFsSytuZhX1u9enVzT2vT/J3GaVkm0LL51FMBy2SxRv8bwEEC2SDAPqzZoEqbJEACJEACJEACJJA9ApXTnU5R059VS7K3Cy0XOgEFbmqsD/+40DkwfhIgARLoDQEjMtbV1S1QVdM/1XyfZ74DP9/r9W7rjZ3EucFg0KWqpjLpKAB7ReRyj8djyu6mNZLK+/ZFZO1UnjgQCPwQwHdjDtTbtv19ETF6xVWmh2ss9qiYauYkCK/bVfU8n8/XIdkprUDycBJF1t4f6gdqyZTGFU3PJy6NltIdrTcBclMPX6S/EBHMWbUy/FxXW7vdXx4JKf6pAvPiIlIXc99VsaobV64zb1R06lmZJZHVuCKuGRXnwLaXAjKmG4RGZPu1Q7Bw5crwR6nm5YLIavzO1PmabM5ntjX5IHKr9FQ2VHSbtumljY0b/pzILgsia+8/BUYYTlHC+MLpzlMdiqUAxnZjtBXQW3btkFuSM5s7xnnuUSqtJhva1YOD3X6msiGyGn8y9TmNlhEf3vwwIBfG4vyrRuzJ8XPvTmTtaW1fDpZrMk+gZXPZPQD6/KZb5j2ixTwkwD6seXioDIkESIAESIAESCD/Cbiml18NFZZzzf+jHswI/xppxYRVq8LvDqYT3JsESIAEcoGAyV4F8CUAN6nqFACWSZJS1YU+ny9aIrc3o7a2tuiYY44Za1nWDQBmtLeJhC0ii2pqaq7tTRZoX0TWpDWdRFYTr23bD4iIOxZrcnjPFhUVXTBnzpz3g8Hghar6MIBSEbne4/Hc0RsW+TyXImvvTzelyBo3U1k56Whx2KavxiXxjNP9Wa2KXxx1xL8eTSz92832cuGMyf/msO35gBqRKZq1F7clNu5WHfVIKBTa05WNLIqs0S1NFp3IzmlqYb6qjIuJhvHsxVDEsu5etWKtEQg7CcBxn3NFZM30+U6bdtbBVlHxZYDOAXRsQlbw2xDdZKt179FH7FyX6q709lxT3Y8k4bH3n4IuRFZjyJTTffu9UZMssa+AmnIK0azm2L3ASo0U/TKxvHR3m0dLDG9tGqcOzBeV8z/O8tX3Ifh9d5z2n9mMilPEVtM32ZS47rG/beKdBHRV897Si9esWbO7Cz/7/TmNfpaml0+Fyq8BHa4q1zU2hI0oF/3cGJ7vvjfqZoWaRuzvwJLqxNLg3a3ty8FyTWYJtGw5/TTAfgYa/UsZBwlkhQD7sGYFK42SAAmQAAmQAAmQwIAQcFU5FwMwPdo4SCArBFRR29gQNtlKHCRAAiRAAgkElixZ8gnLstYBOKULMO8AuMbr9f5PuuACgcCjJuu1i/m7ROR7NTU1i3ojsBpb2RBZjV0jBI8ZM8a0r1wIIJ5Q975JXFXVW3w+365YaWHz/bpJrOpQWjhdLvk8r+BE1nw+TMZWGAQqK8/5N3FYpnzssYD+KdIqk/lGYmGcPaPMPQItm8vMW27RPtscJJANAuzDmg2qtEkCJEACJEACJEACA0dgyqwpo4e3tD0GYOLA7cqdComAmBZR6ji9oWHte4UUN2MlARIggZ4I9CCyNovIXSUlJf85e/bsD3uyFX/ejchqkpCWOxyOhdXV1aaFZa9GtkTWdJwIBAK3xUTYHZZluWpqakxvWI4YAYqsvAokkGMEXNOdPihM42mT6+jftRPzw+FwW46FQXdJIO8JND8zbqzYupW9WPP+qActQPZhHTT03JgESIAESIAESIAEMkqgcobzLLH1sYQqVxm1T2MkYHruherDN5MECZAACZDAxwTuvPPOEcOHD/9PACfGfnosgE+hY5s/k836Na/XazJeexyBQMD0OB0f/epe9RAR+XzMXrzK3S5VXeDz+ep6NJYwYbBE1rq6ui/bth2KxXC71+u9vjd+F8JciqyFcMqMMW8IRMsMO4pWQFAO4CPYmBoKhZ/OmwAZCAnkEYGWLeMWQfXqPAqJoQwtAuzDOrTOg96QAAmQAAmQAAmQQL8IuKeX/7uq/L9+GeFiEuiawJtFlmPcihVr/0FIJEACJEACXRNQVQkGg+cA0SSnT8dmvmXb9tS5c+e+2Bd299133xcjkchdAM6Mrd+pqpf6fL7V6dobDJHV9GxVVeOjE8ALRUVFU2L9WT+nqj8FcG6sz+w+AM8BuM7r9T6Vbkz5Mo8ia76cJOMoCAKV7vJ5pkxBtD+vyC2NK5u+013P24KAwiBJYAgSaH76tM+LyFZItKE9BwlknAD7sGYcKQ2SAAmQAAmQAAmQwKATqJxe7hcV76A7QgfykoACNzXWh3+cl8ExKBIgARLIMIH77rvv6EgkYlr2fdaYFpHf1dTUzOptL9W4W0mCpfnxFlWdbHqepuP6IIms16iqKRXcKiKXezye5cFg0KWqvwEwKoXf+0TkOo/HU1AvjVFkTecGcw4JDBECTqdz2KhRuFJFToQ94sZQKLRniLhGN0iABBIItGwuux3ANwmFBLJBQKC3FE949tvZsE2bJEACJEACJEACJEACg0fA7T73KJVWU44w+oUuBwlklIDqaw5Lxq1cGf4oo3ZpjARIgATylEAgEFgIwIiMptTvO5FI5Kx58+a93tdwA4FAJYCHAQwHYMoGV/l8vqZ07PVFZA0EAnMBLI7Zf8+yrC/X1NT8Jc39PisiawCMAfCQx+O5LBAIfCbhZ++r6g0Oh2Ojqp6iqj+JZf5+WGh9WymypnOjOIcESIAESIAE0iSwb8vpn7VgPwPFiDSXcBoJ9IbA2pIJ26b0ZgHnkgAJkAAJkAAJkAAJ5A4Bt7t8loqYL2A5SCDjBFT1W40N62/NuGEaJAESIIE8JOD3+88QkVUADgKwW1Vn+nw+Izz2aQQCAdPz9UkAx8UMzPN6vaYscY+jrq7uRNu2NwI4AsAeEfmKx+N5tLuFSSLriw6Hw1ldXd1j2fhYyeQHAFwC4A0RqfB4PG/4/f5aEfmBYSEiF3s8HsMmOgKBQBmAxwAcCuAOr9dbMMknFFl7vL6cQAIkQAIkQALpE2jdXHarAlltAr+z+SD8+cOT8fc9R2JY0V4cM/J1fPrgP6XvJGfmJgHFLljWlJLxz2zOzQDoNQmQAAmQAAmQAAmQQDoEXG7n7RBWxkmHFef0joBAXoW2nN7QsDGt8pS9s87ZJEACJDB0CdTW1hYdd9xxx4iIw3i5e/fu96666qp/dedxkrDZQWQ1QuSSJUuOLi4uLjU22traPpw7d+4/u7O3ZMmST1iWZSpWnBKbl7bIGgwGj7Rte72IfCbdtYFAwLxUE/+OctPevXun9BSzsR0MBmfGSgIXichVHo8nmg0bCARCAEw27vO2bU9KjHfRokWlI0eOXKOq54jIhl27dp23YMGC5qF7IzLnGUXWzLGkJRIgARIggQInoM+MO7HV1q0ARmcLxbu7j8G6N1ywNfp3wv3juNF/xtnHmhfGOPKWgOAbJeO33Zm38TEwEiABEiABEiABEiCBKIFZs5wj9rViHRTjiYQEMk9Arw3VrzctbjhIgARIoGAIJAmmJu4eBU6/318hIvUARiZnsqYQTHvM3ly8ePEJDofj9wCOioHv0Yf4ASWKmOZnIlLn8Xg8XR1gLBv1EQBTY3OWeb3ei3s68KRetKtFZKbH49ln1gUCAZM5e77JWPV6vRck20p43kmE7WnfXH5OkTWXT4++kwAJkAAJDCkCzVvG/VhU/yObTq3+y8X4x97DU25x5jFP4FMHvZzN7Wl7sAiILC0Zv7V6sLbnviRAAiRAAiRAAiRAAgNLYFpVxfkWtNsygAPrEXfLIwIvDStpHrds2f/uzaOYGAoJkAAJdEvgvvvuOyQSiYQBnByb2KMoGgwG56nq3al6ssZETJPtcG7M3mqPxzNNRLQrR5L6qvaqJ6uxmVCu1/zfl4qKipxz5sx5P9V+MUHXxGt6qtoiMj+ekdqVfyamQCBwh4hcDeADI6h6vd5t8fkUWVOTKxiR9YYbbng74Q2BQv+Vs/+DUeggGD8JkEDOEjB1/gtulJSU4MQTT+wy7uNG/x/OPpbfw+ThxXi5rS0y5YAznzd/l+EgARIgARIgARIgARIoEAIud8V/QvR7BRIuwxxQAnJNqL5p0YBuyc1IgARIYJAJ+P3+e0VkXsyNd0TkAo/H80Iqt5YuXXp4W1vbEwDGmuci8ruamppZiSJqIBBYCOC2mAjbqU9pot1gMDhMVZcnZJZuUdXJPp8v7fLtfr//LBEx2amjjHCqqjf6fL6UfbYDgYDxy/hnAXjX4XCUV1dXv9rdEdTV1U22bdv4OALAj7xer+m/un+wXHBqehRZB/mDze1JgARIgARIIF0Cw4YNwwknnNDl9E+O+CsmH2+qmHDkEwFVzCyduG1FPsXEWEiABEiABEiABEiABNIj4Kpymi94J6c3m7NIIG0CLw4r+fu4Zcv+2JL2Ck4kARIggRwnEAgETNKGyT49NBbKdgCm6m5TongaDAY/p6p+AGfG5u20LGtmTU3N2kQESaV1zaMPjbC5ffv2+2tra9vicwOBwGEA7gFQFRM9WxN7ncbnBYPB41XV9D2NlrATkYUej+e38eex7NkHAFwS+5kRdhfW1NQsiftves+OGTPmRgDfB1Bs5qnqYp/Pd0V3x+f3+0eKiGFzBoCttm2fl9xjNiGTtpOgnMg2nf1y/Cp1cL+QRNaCzHrKp8vKWEiABEhgqBL43FH/OGLS51//jcD+RLZ9XP/OVxHR6N+ROo0vHr4Z5n8c+UNAoLcUT3j22/kTESMhARIgARIgARIgARLoDYFpVeecacEyX+oO6806ziWBnggo8I3G+vCdPc3jcxIgARLIJwJ+v/8qETF9qRO/XNuhqi+KyL9imatHxsRQE3qrqi70+Xwpf1/6/f6pIvJgLLs0jsrY+bOIvAPg86p6TMJ+pnTvopqammuTSwun0zd2yZIlJ1uWtRqAsRkfUf/N/xGRU2KZqPFnzxYVFV3QVVnhxLMNBoPjVfUuEfm+x+NZlXzufr//syKyJlaC+H1VvcHhcGyMRCIniojh82kjNFuW5aqpqdmYT/emu1gKRmQtlANlnCRAAiRAAgNPoHXzaT9UiHlDLOvjhffH4/n3J3bap9SxD5X/9gCGF+3Oug/cYMAIrC2ZsG3KgO3GjUiABEiABEiABEiABIYkAVeV83oAKcsBDkmH6VROEBDgudKSw05ftmxZJCccppMkQAIkkCECgUDgIgB3pNFe0vRNXej1egPd9VqNiZO/BvDZHlzcJyK/ePPNN7+XmOkaX5OOyGrmBoPBsapqhN3P97DfswAu8nq9r2UInekLm0pUjps38V3n8Xj+X6b2ywU7FFlz4ZToIwmQAAmQwJAl8K+nTz6i2Cp5VoBPDpSTL/79dLz0walojrS/zH7kgW/htCP/F4cMf2+gXOA+2Sag2AXLmlIy/hmmJmebNe2TAAmQAAmQAAmQQA4QcFU5TfuI6TngKl3MLQLzQ/VhU8KSgwRIgAQKikCsR+rlAEwZ3ZMSsj/3AXhdVYPDhg1bMnv2bFMCuMcRK9M7DcACAOMAjI4tMqWB3zL9WB0Ox+3V1dVvd2UsSWTdraozfT6fyRztNMx+xx133BxVnZ/kv8mifUlE7n7zzTeXphJzewymhwmxcso/BVAR42aYPQfgOq/X+1R/7efaeoqsuXZi9JcESIAESGBIEWjddNq1KvKzwXDqo32HoLRoH7NXBwN+lve0bSwc9qVtv8jyNjRPAiRAAiRAAiRAAiSQIwQqKytOkSKsg2rWW5TkCBK6mRkCz4Tqw+MzY4pWSIAESIAE+kPA7/efISKmTO9BAN51OBzl1dXVr/bHJtdmnwBF1uwz5g4kQAIkQAJ5TKBlS9lWKNj3O4/PeKBDE8HK4vHbZgz0vtyPBEiABEiABEiABEhgaBNwTS+/GiqLhraX9C7XCChwaWN9+KFc85v+kgAJkEC+EfD7/TeLyLdNXKq6dvfu3dMWLFjQnG9x5ls8BS2yxlKqL1bVq2Mp1fEU7nhKuB/AvT6fb1d/D15VJRgMngHgWwC+BOCwWPNkG8DfATwN4Bav17upp72Yjt0TIT4nARIggYEh0Ly57BIBTA8EDhLIFIGPALuiZMJzpswKBwmQAAmQAAmQAAmQAAl0IOCuci5TwPSS4yCBTBF4JFQfrsyUMdohARIgARLoPYH77rvv6EgksjbW13WviFzu8XiW994SVww0gYIVWXvRHPgdEfF5PJ5H+3o4fr//KBG5H8A5MWG1K1NGcF1ZWlo6t6ta34FA4HwADwA4OIWRVtOI2efz3dlXX7mOBEiABEggfQKtm8saFHClv4IzSaB7AiwTzBtCAiRAAiRAAiRAAiTQHYGqqsmft9HWBMjhJEUCmSKggorGleFwpuzRDgmQAAmQQO8IBIPBW1TVJOhZAB7yeDyXiYj2zgpnDwaBghRZlyxZcrJlWasBHJMA3TQE/rOq7hGRkxMaE5spO1X1Up/PZ9b0aixduvTwtrY2I9CelrDQZMqaBsevAfgCgCMTxVcRWWPb9kXJGbTBYPB4VW0CcDyA91X1BofDsTESiZwoIkZY/TSADy3LctXU1GzslaOcTAIkQAIk0CsCrU+PO0stfbJXiziZBLohwDLBvB4kQAIkQAIkQAIkQALpEKh0O+eL4K505nIOCaRFQOEPNYTnpjWXk0iABEiABDJOwO/3jxSRHwH4VGlp6ZyukvAyvjEN9ptAwYmsixYtKh0xYsT/AIiXwTCC54+2b9/+k9ra2jZD1JT2rauru1xVfwVgVIzyKw6HY3J1dbURR9MaZq8DDzzwQRGZHltg9jJ1tW/zeDzmz9ERE0+XAjg79iOT0fojr9f7g8SNAoHAQgC3AWhOThcPBAKmH+BjAA5V1cU+n++KZCcDgcBcIxZblvUNj8fzclpBcBIJkAAJkEBKAi1bxt0F1fnEQwIZIsAywRkCSTMkQAIkQAIkQAIkUAgEXNMrfgvVywohVsY4EASkxbYipz6yYsNLA7Eb9yABEiABEiCBfCFQcCKr3+8/Q0RWATgIQEoxM364fr9/togEARSbuSIy3+PxLE738AOBgBFyHwYwHECbiFzv8XjuSLU+lvH6BICxsecvFRUVOefMmfN+fH4gEDC2ZgF40eFwOKurq/8Rfxbr+WpE1nMBbNq7d++Uq666ymTnRkdiFqyqrty9e/elbJqc7klyHgmQAAl0JLB30xdPKJLi5xU6kmxIIBMEWCY4ExRpgwRIgARIgARIgAQKh8CFM876jMMuWgfg6MKJmpFml4D+d6h+/XeyuwetkwAJkAAJkEB+ESg4kdVkcwKIC6XvOhyO8urq6ldTHWssRds0Gx5vnotIncfj8aR7BYLBYFBVa2Lzt6jq5OQSwIm2gsHgPFW9O1Y6+CNVvdDn8/1vfE4gEDBlh01P1udt2540d+7cfyau7+p5TIBdAsALwPSYvcDj8byQbhycRwIkQAIk0JFA6+bTvquQ/yIXEsgEAZYJzgRF2iABEiABEiABEiCBwiPgqnImfsdVeAAYcaYJ/NVuazvlkUd+/2GmDdMeCZAACZAACeQrgUIUWW8FcH3sQFOKlYmHnSBcmh8/5vV6L0jnMtx5550jhg8fbjJTJ5r5pmeqx+P5Rndrk7Jsd6vqTJ/Ptya+pq8iazAYvFBVoxm1qnqjz+czDDhIgARIgAT6QED/+IWS1j2lz0PxuT4s5xISSCbAMsG8EyRAAiRAAiRAAiRAAn0m4KqqWAro1/psgAtJoAMBuSZU37SIUEiABEiABEiABNIjUIgiqxFY4yJjb0XWRq/X60oH7T333DO6uLh4OYCTY/O/5fV67+tubV1d3Ym2bW8EcASAVCJruuWCn21tba248sordyxZsuQTlmUZoXYcgP9V1fO7y6ZNJzbOIQESIIFCJtCyucxUNAgUMgPGnjkCLBOcOZa0RAIkQAIkQAIkQAKFSMDlOucEWFYTgOMKMX7GnHECz4Tqw9GKfhwkQAIkQAIkQAI9EyhEkTWxT+pOVZ3m8/l+nwpVMBg80rbt9SLymdjzG7xe7209Y+3bjGAweIGq/g7AAQA6lTIOBAILAZj9m0Xkco/HY0Tc6AgEAmUm0xbAoYlljQOBwA8BfBfADsuyXDU1NUbE5SABEiABEugjgdbNZU8oMLmPy7mMBPYTEJH64vFbpxMJCZAACZAACZAACZAACfSHwDT3OV5LLH9/bHAtCcQJKHBpY334IRIhARIgARIgARLomUDBiayxPqtGjDwjhqdBRC7xeDz7EnGZPqZ1dXU/V9UFsR6pb0cikXPnzZv3Us9Y+zbD7/ffLCLfNqtVde3u3bunLViwoDluLRgMHq+q5u3E4wG8r6o3OByOjZFI5ERTjhjApwF8GBdTE4TXTwC43ev1xssk981BriIBEiCBAifQ+sy489RW898QDhLoLwEV2GcVT3juqf4a4noSIAESIAESIAESIAEScE0v/x1UZpIECWSAwCOh+rBJUuEgARIgARIgARLogUDBiayGh9/vnyoiDwIYFeOzybbtb7311ltP/eAHP4jU1dWdbNv2f4qIOyawtqrqQp/PZ4TMrIzFixef5HA4HgdwNACzn8fn892fvFkgEDgfwAMADk7hyH4/g8HgMFU1ma5TAbxQVFQ0Zc6cOe9nxXkaJQESIIECIdCyZdx9UJ1TIOEyzCwSEMiPiydsvSmLW9A0CZAACZAACZAACZBAARFwucrHw5InAZQWUNgMNUsEVFDRuDIczpJ5miUBEiABEiCBvCFQkCKrOb1AIDAJwK8BHNXDae4yAqvX6w2IiGbj5GOCqCnDYURdM8IiMjU5uza+dzAY/Jyq/hRABYARAEwW7nMArvN6vdGMmGAweI2qmtLCrcmlhbMRA22SAAmQQL4TaN58yhcsFD2vUEe+x8r4sk7gT8XDWs+SL77wYdZ34gYkQAIkQAIkQAIkQAIFQ8BVVf5DQL5fMAEz0OwRUPhDDeG52duAlkmABEiABEggPwgUrMhqygEHAoGvicgdAA7q4jj3Avj+9u3bf1FbW9uWrSNP6JtqAdhpWdbMmpqatX3dz+/3f1ZE1gAYA+Ahj8dzWbYE4r76yHUkQAIkkGsEWjef9t8KYeZhrh3cEPTXEqu6aPwzS4ega3SJBEiABEiABEiABEgghwnMmnXG8OaW0icVGJfDYdD1IUFAWmwrcuojKzZkrW3akAiTTpAACZAACZBAPwkUpMga68tqslhdsXLABuMOAK+p6h4RORnA6AS264uKii7ORrndYDDoVdVFAA4EYKvqjT6f79a+nqsRj4PBoCknfAmA7ap6ns/ne6Wv9riOBEiABEgA+MfTE0eNdLT+AYrjyIME+kNAgN8VT9h2UX9scC0JkAAJkAAJkAAJkAAJdEWgssp5kQDLSIgE+k9A/ztUv/47/bdDCyRAAiRAAiSQvwQKTmRdtGhR6YEHHvigiEyPHavpU7rA4/E8nJjtGQgEygGYLBOTDWrGs0VFRRdkUmhN0Ru2QUQu6apMcDrXMBgMzlTV3wAoFpHrPR7PHbW1tUVjxoz5OoDrYz1fjSkTd1BVb/H5fLvSsc05JEACJFCoBFq2lF0BxT2FGj/jzhiBlra2yNkHnPn85oxZpCESIAESIAESIAESIAESSCLgcjvrIKgmGBLoJ4E3RVvHNjRs5PeG/QTJ5SRAAiRAAvlLoOBEVr/fP1tEgkaENKV5VfVSn8+3OtURL1my5GTLssyzY0yWKYAfeb3eH2TiOiTZNib7nS27dOnSw9va2p4AMDbe19W2bSO2/hZAZRd+bykqKqrMpHicCT60QQIkQAJDiUDrlrJ1qtE+2Bwk0GcCCvlR6YSt3+uzAS4kARIgARIgARIgARIggTQIuFzOz8HCkwAOTWM6p5BAdwTmherDS4iIBEiABEiABEggNYGCElljWayPiMhkg0NEfldTUzOru36lgUBgIYDbTFlhVX3Vsqxyj8fzbn8uVAqBNSNZsoFAwPhp/N1hWZarpqZmY8LPjMv1tm1/3/zBsqyrAXhiYjP7tvbnQLmWBEggrwm0bjltiqo8ntdBMriBIPD8jpbdZx921it8C3wgaHMPEiABEiABEiABEihwAu7pzutUo99ncZBAnwko8ERjffjcPhvgQhIgARIgARLIcwIFJbIGAoFjgeibfPGeevO8Xm+3b2P5/f4zRGQVgIMA7FLVKp/P19TXexHLNn0UwGnGhhFuAbj72ze1rq7uy7Zth2K9ZKMZt0nxrhaRmfFSxLHerSZ2L4B3HQ5HeXV1tfGFgwRIgARIIIFAy5ZxS6DqIxQS6A8BVZldOnGrqSzBQQIkQAIkQAIkQAIkQAIDQsBV5TTfXzkHZDNukr8EbHGGQk3r8zdARkYCJEACJKpWGtAAACAASURBVEACfSdQUCJrXV3dibZtbwRwBIDdqjrT5/Ot6Q5f0pq9AC72er2NfUF+//33H9zc3PwQgPgbYG/Ztj117ty5L/bFXnxNMBgcpqqmrLH5i/NW27bPmzt37j/9fn+FiNQDGAmgk6Ds9/tniMgDxo6qXubz+Vb0xw+uJQESIIF8I7Bvy/hPWRp5AcAB+RYb4xlAAoIHS8Zvu2wAd+RWJEACJEACJEACJEACJIBpVRXnW1Dzoj8HCfSdgMhdoZVNX++7Aa4kARIgARIggfwlUMgiq62qPp/PV9fd8fr9/lNEZC2AQ9IVZlPZiwmhRmB1x56/D+Ayr9e7rr/Xy+/33yAiPwawV0Qu9ng8JvMWfr//PBFZbv6cSlBOeH5gKhG2v35xPQmQAAnkOoHWLWXfVsXNuR4H/R9EAoJmtMmZJWds3TaIXnBrEiABEiABEiABEiCBAiXgrnL+SoGrCjR8hp0JAiL/FLtobEPD4+9kwhxtkAAJkAAJkEA+ESgokXXJkiWfsCzLiJqnxITHxT6f74ruDtTv988RET+AIgD/UNXJPp/v+d5cAlOat66u7uequsC0QwWwU1Uv9fl8Jvu0XyMYDI5Vjb6VeBSAgMfjmRvvMUuRtV9ouZgESIAE0LK5zGSxnkwUJNBXAgL5cfGErTf1dT3XkQAJkAAJkAAJkAAJkEB/CEz7ypRPWW1tT8WquvXHFNcWNAG9NlS//vaCRsDgSYAESIAESCAFgYISWU38fr//XhGZF2Pxjohc4PF4zJfonUZy/1QAm/bu3Tvlqquu+le6tynW+/RWAAvjAquI/LvH4+l3X7ZFixaVHnjggQ+KyHQAb4hIhcfjeSPuG8sFp3tKnEcCJEACnQm0bTntUlvbS6pzkEAfCbzWYrecOeJLL77Xx/VcRgIkQAIkQAIkQAIkQAL9JuB2V3xLRX/Sb0M0ULAEBNjUUB/+UsECYOAkQAIkQAIk0AWBghNZA4FAGYDHABwaY7IdwByv19uhgXswGPycqpoM1jNj81pV1ePz+e5PZBkIBH4IYH7sZy+2trbOvPLKK3fE5/j9/qtExLzpVQzA2Fjo8/nuzMSN9Pv9s0UkaGyJyFUej2dxkm/HAngSwHEAVovITI/Hs8/MiYm/SwB4Afzd4XBMqa6u/kMm/KINEiABEsgHAs2by+rl4xLv+RASYxhoAoKrS8Zv+9VAb8v9SIAESIAESIAESIAESCCRwKxZsxz7Wt5/CpAJJEMCfSZgwRVaEW7s83ouJAESIAESIIE8JFBwIqs5w2Aw+HVV/RmAYQlnukNVXxQRk6U6FsCRscxTM8UWkUU1NTXXxkvxxtcFAoFfALgm9v+ft2170ty5c/9p/n9dXd1k27ZNT9RRseemD+smo3H24i7d0VXf1lif1/82IqqIzI4LqIm2A4HAbbEsWvPjetu2vy8irQCM+GvEYSP+PuTxeC5Ljq0XPnIqCZAACeQVgZYtp0+A2ub3NQcJ9JXAkyUTtp3T18VcRwIkQAIkQAIkQAIkQAKZJFBZ5bxEgAczaZO2CouAAvc31ocvL6yoGS0JkAAJkAAJdE+gIEVWgyQQCFwE4I5YL9PuKO0TkdqampqfphIhuxNZA4HAXAAdskv7cCHneb1ek3HapxETYh9C19lYW4qKiirnzJljBGAOEiABEiABwPRiNRUIvkkYJNBXApZiZtHEbSv6up7rSIAESIAESIAESIAESCDTBFzTKx6G6qxM26W9giHQJionNzQ0vVIwETNQEiABEiABEuiBQMGKrIZLTIA0b2BdAeAkACNivExJ3dcBmL6p93i93r93xTFJZH3M6/VeEJ87FERW40ttbW3RmDFjvh7LaB0T88+IqkFVvcXn8+3iJ4UESIAESKCdgD4z7tA2W1/Q9ooGHCTQFwIPlkzYdllfFnINCZAACZAACZAACZAACWSLgMvl/BIsPGW6TmVrD9rNbwKqqG1sCJvWaRwkQAIkQAIkQAL8S1X/70AgEHgYQPwtQFPal5lP/cdKCyRAAiQwaARaNp12NUQWDZoD3DjXCdgQ64yS8c9szvVA6D8JkAAJkAAJkAAJkED+Eah0O28TwXX5FxkjGiACLw0rOWzssmXLIgO0H7chARIgARIggSFNgG+u9eN4Fi9efILD4QgDMNmhewFc7PV62QC+H0y5lARIgAQGm0DL5rKNAM4cbD+4f64S0J+VTHj2+lz1nn6TAAmQAAmQAAmQAAnkN4GZM8/+ZGvEYbJZj8/vSBld9gjI7FB9k6n+x0ECJEACJEACBU+AIms/roDf779BRH4MwAIQFpGpHo/HlBrmIAESIAESyEEC+54+9ULLsh7JQdfp8hAgoMBfS9oiZ8iZz789BNyhCyRAAiRAAiRAAiRAAiSQkoBrevnVUFbv4fXoGwGFNjTWr6/q22quIgESIAESIIH8IkCRtY/nGQwG/01VHwdwHIAPLcty1dTUmOwnDhIgARIggRwl0LK57F4A83LUfbo92AQU15ZM3Hb7YLvB/UmABEiABEiABEiABEigJwKu6c4wFOU9zeNzEkhJwNYJodD6LaRDAiRAAiRAAoVOgCJrP25AIBAw5SR/KSI/83g8LJPRD5ZcSgIkQAKDTUCfGXdoq60vATh0sH3h/rlIQDeXTHh2Yi56Tp9JgARIgARIgARIgAQKj4DbXeFW0frCi5wRZ4jAzaH68HczZItmSIAESIAESCBnCVBkzdmjo+MkQAIkQAKZJNCyucxksJpMVg4S6D0B1eqSic8u7f1CriABEiABEiABEiABEiCBwSFQWeVcLsCMwdmdu+Y2AflDqL7plNyOgd6TAAmQAAmQQP8JUGTtP0NaIAES+P/s3Xl8XHW5x/HnOZOkBSnNpCwuuCCICm5N24CyZMImhcxMilavC+KCiLuCeMWNXhdcABdUFL0ouHBV1GZm0laWkgmg0rRJAUFAVkFZLGSmC2nW89zXpItpm2SyTc6Zcz7z373zO7/n+b5/J/fSPDkzCCAQAIH+tQtWmNmpAYhChJkXWF1V13nizJelIgIIIIAAAggggAACkxdIJmMnuiKFr8LihcCEBVzRU1akWq+b8IVcgAACCCCAQIAEGLIG6DCJggACCCAwOYG+NfNfK6q3T+5qrgq7gJmcPuvIzuVhdyA/AggggAACCCCAQPkJxJP1vxLRt5df53TsvYBdnkm1fdj7PugAAQQQQAAB7wQYsnpnT2UEEEAAAZ8I9K6pXaYqF/qkHdooIwEVWV5Z13l6GbVMqwgggAACCCCAAAII7BRIJBqONrVbIUFgEgKPiTvnFZlMpnsS13IJAggggAACgRBgyBqIYyQEAggggMBUBPraawtPsfJ9MlNBDOm1KnZiZd361SGNT2wEEEAAAQQQQACBAAjEE7H/FZX3BSAKEWZYQE3elk5nfz3DZSmHAAIIIICAbwQYsvrmKGgEAQQQQMALgZ7bXneq4zgrvKhNzTIXUP151aKOM8s8Be0jgAACCCCAAAIIhFzgtKaGBY657SLqhJyC+BMW0GsyqdZ3TPgyLkAAAQQQQCAgAgxZA3KQxEAAAQQQmJxAX3vtj0Xk/ZO7mqtCLaDOkVWL1rWH2oDwCCCAAAIIIIAAAoEQaGyKfU9NPhKIMISYSYEtNui8oqXlpn/NZFFqIYAAAggg4BcBhqx+OQn6QAABBBCYcQFbt2C/ftfuEZH9Zrw4Bctd4AdVdZ38EqrcT5H+EUAAAQQQQAABBIYEksljD3clUvgDwudAgsBEBNTsQ+l02w8ncg1rEUAAAQQQCIoAQ9agnCQ5EEAAAQQmLNDXXlt4grXwJCsvBMYvYLLZIlo3a2HHveO/iJUIIIAAAggggAACCPhbIJFs+KaJne/vLunOdwIqqzLN2VN91xcNIYAAAgggMAMCDFlnAJkSCCCAAAL+FOhfu2CFmfGPQX8ej2+7UrGvVdat/6xvG6QxBBBAAAEEEEAAAQQmIRCPH3ewOE7haVY+6WcSfmG+xHXk1SuWZ+8KswHZEUAAAQTCKcCQNZznTmoEEEAg9AJ9a+a/VlRvDz0EABMSUJUn+vsHF+39hjv4zqEJybEYAQQQQAABBBBAoBwE4omGL4naF8qhV3r0k4B+LpNqvchPHdELAggggAACMyHAkHUmlKmBAAIIIOA7gd41tctU5ULfNUZDvhYwla/OWtT5eV83SXMIIIAAAggggAACCExSoLHx+BdoZLBTRA+Y5BZcFk6B2zKp7OvDGZ3UCCCAAAJhFmDIGubTJzsCCCAQYoG+9trCU6yvDTEB0ScooCr5QYksmL1o7UMTvJTlCCCAAAIIIIAAAgiUjUCiqeEiM7ugbBqmUV8IuGLHrUi13eKLZmgCAQQQQACBGRJgyDpD0JRBAAEEEPCPQM/a+Ysd05X+6YhOykJA9VtVizrOK4teaRIBBBBAAAEEEEAAgUkKJBKxQ02lU0TmTHILLguhgIpenE61fjqE0YmMAAIIIBBiAYasIT58oiOAAAJhFehrn/9dEf1YWPOTexICKr2VEavV2vV/m8TVXIIAAggggAACCCCAQFkJxBOxb4vKJ8qqaZr1WuC+TCr7Cq+boD4CCCCAAAIzKcCQdSa1qYUAAggg4AuBvvbae0Xk5b5ohibKRMB+WFW3/kNl0ixtIoAAAggggAACCCAwJYFk8rhXu+IUnmatmNJGXBwqATVtTKdbV4QqNGERQAABBEItwJA11MdPeAQQQCB8Av1rF55k5l4fvuQknpJARBZWLejsmNIeXIwAAggggAACCCCAQBkJxJOxH4nIB8qoZVr1WsD0h5l0K3+c6vU5UB8BBBBAYMYEGLLOGDWFEEAAAQT8INC3dsGlYnauH3qhh7IRuKqqrvM9ZdMtjSKAAAIIIIAAAgggMA0CjU3H1qlF1kzDVmwRFgGVfwz07vXyVatW9YYlMjkRQAABBMItwJA13OdPegQQQCB0An3ttXeLyOGhC07gSQuoo8dWLuy4ddIbcCECCCCAAAIIIIAAAmUqkEjWX22i7yrT9mnbAwE1903p9M1/8KA0JRFAAAEEEJhxAYasM05OQQQQQAABrwT619QebyqrvapP3fITMJHfzKrr/K/y65yOEUAAAQQQQAABBBCYukA83lAvjmWnvhM7hEbA5MpMOntWaPISFAEEEEAg1AIMWUN9/IRHAAEEwiXQu6b2m6pyfrhSk3YqAqrOyZWL1t0wlT24FgEEEEAAAQQQQACBchaINzX8VsyWlnMGep9RgScH+ra+fNWqNZtmtCrFEEAAAQQQ8ECAIasH6JREAAEEEPBGoK+99k4RebU31alabgImkp5V15kst77pFwEEEEAAAQQQQACB6RRIJGKnmMqq6dyTvYItoCZvS6ezvw52StIhgAACCCAgwpCVuwABBBBAIBQC/e3zjzPRtlCEJeS0CDimSyqO7Giels3YBAEEEEAAAQQQQACBMhaIJ2MtInJaGUeg9ZkUUPllpjl7xkyWpBYCCCCAAAJeCDBk9UKdmggggAACMy7Q3z7/IhO9YMYLU7BcBW6uquusL9fm6RsBBBBAAAEEEEAAgekUiDc1vEXMfjOde7JXoAVy4sphmUz26UCnJBwCCCCAQOgFGLKG/hYAAAEEEAiHQF97baeIzA9HWlJOWUDtfVWL1v90yvuwAQIIIIAAAggggAACARGIN8XaxWRRQOIQo8QCavLudDp7dYnLsD0CCCCAAAKeCjBk9ZSf4ggggAACMyHQv3bh0WburTNRixqBELirctEhr1O9djAQaQiBAAIIIIAAAggggMA0CMSb6j8qppdNw1ZsEQYB1Wszza1vCUNUMiKAAAIIhFeAIWt4z57kCCCAQGgEetsXfFnFPh+awASdkoCKnl9Z13HJlDbhYgQQQAABBBBAAAEEAibQ1BSrHjS5XUReHLBoxCmJgHXbYOSwlpab/lWS7dkUAQQQQAABHwgwZPXBIdACAggggEBpBfraa9eKyMLSVmH3IAioyOMVFfY6rV2/IQh5yIAAAggggAACCCCAwHQKJJpiXzYT/oB1OlEDvJeqfiDd3PrjAEckGgIIIIBAyAUYsob8BiA+AgggEHSBvttqjxJH/hL0nOSbHgEV+1pl3frPTs9u7IIAAggggAACCCCAQLAETl1yzGERt6LwNOtewUpGmlIImFi6JdWWLMXe7IkAAggggIAfBBiy+uEU6AEBBBBAoGQCvWtql6nKhSUrwMZBEuipVOd1umjdfUEKRRYEEEAAAQQQQAABBKZTIJ6ov0JUz57OPdkrsAKDbkXFYSt+f+NDgU1IMAQQQACBUAswZA318RMeAQQQCL5A/9raW8zkmOAnJeGUBVSuqFrUec6U92EDBBBAAAEEEEAAAQQCLNC4JHaMunJLgCMSbToF1D6WaW773nRuyV4IIIAAAgj4RYAhq19Ogj4QQAABBKZdwDrnH94/oHdP+8ZsGEiBAXGP3rvu9j8HMhyhEEAAAQQQQAABBBCYRoF4MrZcRJqmcUu2CqqASirTnOVeCer5kgsBBBAIuQBD1pDfAMRHAAEEgizQt27Bx8S17wY5I9mmR0BVrq1c1PmW6dmNXRBAAAEEEEAAAQQQCLZAItFwuqn9PtgpSTc9ArqpwnFeunz56memZz92QQABBBBAwD8CDFn9cxZ0ggACCCAwzQL97bVpE4lP87ZsF0AB1yQ++8jOlgBGIxICCCCAAAIIIIAAAiURSCQb/mRibyjJ5mwaKAETWdqSyv4uUKEIgwACCCCAgIgwZOU2QAABBBAIpICtW/C8AdceNJG9AhmQUNMoYO1VdeuPnMYN2QoBBBBAAAEEEEAAgcALxJMNHxKxHwQ+KAGnQcAuz6TaPjwNG7EFAggggAACvhJgyOqr46AZBBBAAIHpEhhYO/8M1/Tn07Uf+wRXQEU/VVnXcWlwE5IMAQQQQAABBBBAAIHpF4jHY/uJI3eJyIHTvzs7Bkzgnkwqe3jAMhEHAQQQQAABnmTlHkAAAQQQCKZA39oFV4vZu4KZjlTTJaAimyok8iqtW/vYdO3JPggggAACCCCAAAIIhEWgMRH7nqp8JCx5yTkFAVden8lkb5vCDlyKAAIIIICA7wR4ktV3R0JDCCCAAAJTFbCHY7MHnt70oJk8f6p7cX3ABUyvrDqy46yApyQeAggggAACCCCAAAIlETgtWX+sI3pzSTZn04AJ2OcyqbaLAhaKOAgggAACIRdgyBryG4D4CCCAQBAFBjpqG91ByQQxG5mmV0BdfWPlUR3XT++u7IYAAggggAACCCCAQHgEEsnYDSZyYngSk3QyAiZyY0sqe9JkruUaBBBAAAEE/CrAkNWvJ0NfCCCAAAKTFuhvr/2OiXx80htwYTgE1P5UtWj9MeEIS0oEEEAAAQQQQAABBEojkEjUn22qV5Rmd3YNkMCgI+7BqdTNfFVLgA6VKAgggEDYBRiyhv0OID8CCCAQQIG+9gV3idgRAYxGpGkUcEU/Mbuu47vTuCVbIYAAAggggAACCCAQOoGmplj1oMldIvKC0IUn8IQETPTMllTrzyd0EYsRQAABBBDwsQBDVh8fDq0hgAACCExcoH/twqPN3FsnfiVXhEvAuvod51XPWdjxRLhykxYBBBBAAAEEEEAAgekXiCcbviVin5z+ndkxYAJXZVLZ9wQsE3EQQAABBEIswJA1xIdPdAQQQCCIAr1rapepyoVBzEamaRRQ/VHVoo4PTuOObIUAAggggAACCCCAQGgF4vHYUeLIX0ILQPDxCvxjwfzsS5ctE3e8F7AOAQQQQAABPwswZPXz6dAbAggggMCEBfrX1t5iJnzP5oTlwnWBOnp85cKO1nClJi0CCCCAAAIIIIAAAqUTiCdjq0TklNJVYOcgCJjqiS3NrauDkIUMCCCAAAIIMGTlHkAAAQQQCIyAdc4/vH9A7w5MIIKUSqCtqq4zVqrN2RcBBBBAAAEEEEAAgTAKNCbr36OiPw1jdjJPSOCrmVT28xO6gsUIIIAAAgj4VIAhq08PhrYQQAABBCYu0LduwcfEte9O/EquCJWAykeqFnX+IFSZCYsAAggggAACCCCAQIkFTj755OfM2qvvLhF5SYlLsX0ZC5jYn1tSbUeXcQRaRwABBBBAYKcAQ1ZuBgQQQACBwAj0ttf+TkXeFJhABCmFQL7S0cN1YccTpdicPRFAAAEEEEAAAQQQCLNAoqn+UjM9N8wGZC8uoKavSKdb7yu+khUIIIAAAgj4W4Ahq7/Ph+4QQAABBMYpYCZO39raf6nIc8d5CcvCKGDy06ojO98XxuhkRgABBBBAAAEEEECg1AKNS2LHqCu3lLoO+5e3gJqdnU63/aS8U9A9AggggAACIgxZuQsQQAABBAIh0L92YczMbQ1EGEKUTMBxtLFiYceKkhVgYwQQQAABBBBAAAEEQi4QT8RuEZVjQs5A/DEEVOzn6VTbmSAhgAACCCBQ7gIMWcv9BOkfAQQQQGBIoH9t7efM5CtwIDC6gN5eVdcxHyEEEEAAAQQQQAABBBAonUBjouFcVbu0dBXYuewFzB7KpNsOKfscBEAAAQQQCL0AQ9bQ3wIAIIAAAsEQ6G+vXWkii4ORhhSlEFDRL1bWdXy5FHuzJwIIIIAAAggggAACCGwTOO20Y17qVFT8TURmYYLAaAKO6FGpVOsahBBAAAEEEChnAYas5Xx69I4AAgggMCRgdx9R1f/srA0isi8kCIwmYDL4qll1d9yNEAIIIIAAAggggAACCJRWIJ6M/VpE3lraKuxezgKq8ql0c5Ynnsv5EOkdAQQQQIDvZOUeQAABBBAof4H+dQtONteuK/8kJCiVgKo0Vy7qXFKq/dkXAQQQQAABBBBAAAEE/iPQmIy9VUUKg1ZeCIwm0JxJZfk3GvcHAggggEBZC/Aka1kfH80jgAACCBQEetvnX6SiF6CBwGgCjtq7Khat/wVCCCCAAAIIIIAAAgggUHqBxYsXz6qY1fM3MXtp6atRoUwFns6ksvuXae+0jQACCCCAwJAAQ1ZuBAQQQACBshfoa69tE5Hjyj4IAUojoPJoZdXA4fraO58tTQF2RQABBBBAAAEEEEAAgd0FEk31l5rpucggMKqAq7FMprXw73leCCCAAAIIlKUAQ9ayPDaaRgABBBDYIfD4ugV77zdom0QlggoCIwmoyncqF3V+Eh0EEEAAAQQQQAABBBCYOYHGJbFj1JVbZq4ilcpNQFX+J92cXVZufdMvAggggAACOwQYsnIvIIAAAgiUtcDA2oWnuuauKOsQNF9SAY3IcZULOvnlTkmV2RwBBBBAAAEEEEAAgT0F4onYLaJyDDYIjCigdlOmue0EdBBAAAEEEChXAYas5Xpy9I0AAgggMCTQ2157sYp8Cg4ERhaw9qq69UeigwACCCCAAAIIIIAAAjMv0JhoOFfVLp35ylQsDwHre/yfW/bp6OjoL49+6RIBBBBAAIFdBRiyckcggAACCJS1QF977VoRWVjWIWi+ZAIm9uVZdeu/WLICbIwAAggggAACCCCAAAKjCiQSsUNN5X6IEBhNwBU9ZUWq9TqEEEAAAQQQKEcBhqzleGr0jAACCCAwJGD3Hj2nf9PWTXAgMJqAint0Zd3tf0YIAQQQQAABBBBAAAEEvBGIJ2IrRWWxN9WpWgYC38iksp8pgz5pEQEEEEAAgT0EGLJyUyCAAAIIlK1Az9r5Ccc0VbYBaLzUAuur6jprS12E/RFAAAEEEEAAAQQQQGB0gXhT/UfF9DKMEBhRQGVtpjlbhw4CCCCAAALlKMCQtRxPjZ4RQAABBIYE+tprvy0in4ADgZEEVOxrlXXrP4sOAggggAACCCCAAAIIeCfARwZ7Z18uldX6902n/7S5XPqlTwQQQAABBHYIMGTlXkAAAQQQKFuBvvbaThGZX7YBaLykAoNisb3q1reVtAibI4AAAggggAACCCCAQFEBPjK4KFGoF6hpMp1uTYcagfAIIIAAAmUpwJC1LI+NphFAAAEE7OHY7P4Nm7YigcCIAip/rVrU+Rp0EEAAAQQQQAABBBBAwHsBPjLY+zPwdwf67Uyq9Vx/90h3CCCAAAII7CnAkJW7AgEEEECgLAV61tS+0VH5Y1k2T9MlFzCRS2bVdZ5f8kIUQAABBBBAAAEEEEAAgaICfGRwUaKwL1iTSWWPCjsC+RFAAAEEyk+AIWv5nRkdI4AAAgiISH/7gi+Z2BfAQGAkARU7sbJu/Wp0EEAAAQQQQAABBBBAwB8CfGSwP87Br13Mrtq/4tprrx30a3/0hQACCCCAwMi/g8QFAQQQQACBMhToX1t7k5k0lGHrtFx6gXur6jpfWfoyVEAAAQQQQAABBBBAAIHxCvCRweOVCuc6V+y4Fam2W8KZntQIIIAAAuUqwJOs5Xpy9I0AAgiEXKCvvbZPRCpDzkD8kQW+U1XX+UlwEEAAAQQQQAABBBBAwD8CfGSwf87Cp518JpPKfsOnvdEWAggggAACIwowZOXGQAABBBAoO4He2+Yfro7eXXaN0/CMCLgii2fXdfJ9vTOiTREEEEAAAQQQQAABBMYvwEcGj98qbCtNLN2SakuGLTd5EUAAAQTKW4Aha3mfH90jgAACoRToXzf/XHP10lCGJ/SYAiby0Ky6zkNgQgABBBBAAAEEEEAAAf8J8JHB/jsTH3X0dCaV3d9H/dAKAggggAACRQUYshYlYgECCCCAgN8E+ttr/2AiS/zWF/34QMDkiqojO8/xQSe0gAACCCCAAAIIIIAAArsJLFlywmED7uB9wCAwksCgM/Dylctv/Ts6CCCAAAIIlIsAQ9ZyOSn6RAABBBDYKdDXXvtvEeEvXLkn9hAwtTfPWrT+99AggAACCCCAAAIIIICAPwXiiVhWVOr92R1deSqg8p5Mc/YqT3ugOAIIIIAAAhMQYMg6ASyWIoAAAgh4L2CtsYr+52zq974TOvCbhEWkRwAAIABJREFUgKpsqBisPFSPWrPJb73RDwIIIIAAAggggAACCGwTaEzEPq8qX8YDgd0FTPQnLanWs5FBAAEEEECgXAQYspbLSdEnAggggMCQQM+a2kZHJQMHAnsK2DVVdevfgQwCCCCAAAIIIIAAAgj4VyAejx0ljvzFvx3SmYcCd2dS2Vd5WJ/SCCCAAAIITEiAIeuEuFiMAAIIIOC1QF977fdF5MNe90F9/wk4Iu+pqOvko6X8dzR0hAACCCCAAAIIIIDALgLxZOxOEXk1LAjsLjDQt9fcVatW8elE3BoIIIAAAmUhwJC1LI6JJhFAAAEEdgj0tdf+XURehggCuwio9A4MDhy691F3/hMZBBBAAAEEEEAAAQQQ8LdAPNnwLRH7pL+7pDsvBNRkcTqd/aMXtamJAAIIIIDARAUYsk5UjPUIIIAAAp4K9LXXmqcNUNyXAirSUlnXGfdlczSFAAIIIIAAAggggAACuwg0JhtOVbEVsCCwh4DplzPp1i8igwACCCCAQDkIMGQth1OiRwQQQACBIQFb/7qX9fc7hSdZeSGwm4B+vKqu4zJYEEAAAQQQQAABBBBAwP8CixcvnlVRtfVBEXmB/7ulwxkWWJ1JZU+c4ZqUQwABBBBAYFICDFknxcZFCCCAAAJeCGy977yvRTa2vl1EXuRFfWr6V6AyIofrgs57/NshnSGAAAIIIIAAAggggMBwgXhT7CoxORMVBHYT2JpJZfdGBQEEEEAAgXIQYMhaDqdEjwgggAACQwK5XO4qETlTbKDL6Xvk/sott2yJbPrjHB14+hUisi9MoRW4uaqusz606QmOAAIIIIAAAggggEAZCsSb6s8Q05+XYeu0XGIBNbc2nb55fYnLsD0CCCCAAAJTFmDIOmVCNkAAAQQQmCmBXC63TkQWjFRP3S0PRXr+9s/IphsHK7bcfIBY/xEz1Rd1vBVQsS9U1q3/irddUB0BBBBAAAEEEEAAAQQmIvDG0499XtVgpPCRwXtN5DrWBl9Azc5Op9t+EvykJEQAAQQQKHcBhqzlfoL0jwACCIREYOPGjYe6rnuXiMwaZ2RX+5+8K9K97umKTddVVvTcc7CJHTTOa1lWTgIReX3Vgs7byqllekUAAQQQQAABBBBAAAGReDKWFpE4FgjsJnBFJpU9BxUEEEAAAQT8LsCQ1e8nRH8IIIAAAkMCuVyuSUSWT4nD+p52+h5+oHLLrc9GNt1Urf1PvlxU9pnSnlzstcAjVXWdB3vdBPURQAABBBBAAAEEEEBg4gKNiYZzVe3SiV/JFYEWUFmbac7WBToj4RBAAAEEAiHAkDUQx0gIBBBAIPgCuVzu8yLy5elOqoObHoz03P3Pis03upHudc+TwS2F73flVSYCZnbNrCPXv6NM2qVNBBBAAAEEEEAAAQQQGCaQSDQcbWq3goLAbgKDmVS2AhUEEEAAAQT8LsCQ1e8nRH8IIIAAAkMC+Xz+12b21lJzqEq/9j1xt9O9pqtic+vsip67X2Jmzy91XfafrIB+uKqu4/LJXs11CCCAAAIIIIAAAggg4KmAxpOxx0XkuZ52QXHfCZijr2tZ3nqH7xqjIQQQQAABBIYJMGTldkAAAQQQKAuBXC5X+D7WIzxp1u39t9P/0IOVW27ujmy5bZ72PXqYiOztSS8U3UWgssKO0Nr1f4MFAQQQQAABBBBAAAEEylMgnog1i0qyPLun61IJuOa+b0X65p+Wan/2RQABBBBAYDoEGLJOhyJ7IIAAAgiUVCCfzx9sZg+VtMgEN9fBTfdHtt75eMWWVtGtd77AGeg6dIJbsHyqAir3VC3qPHyq23A9AggggAACCCCAAAIIeCfQmKi/QFUv8q4DKvtRQEV+kE5lP+LH3ugJAQQQQACBHQIMWbkXEEAAAQR8L5DP599sZtf6uVFV65G+x++JPLsmV7HlL/tEeu5+sVjvgX7uuex7M72y6siOs8o+BwEQQAABBBBAAAEEEAixQCJR32CqN4WYgOgjC/wlk8q+ARwEEEAAAQT8LMCQ1c+nQ28IIIAAAkMC+Xz+K2b2ubLjsL7HnZ6/P1L57J96ne71+zu99xeedp1ddjl82rDj6DsqFnZc49P2aAsBBBBAAAEEEEAAAQTGIRCLxSrmzJV/i0h0HMtZEh6B3kwqy7+fw3PeJEUAAQTKUoAha1keG00jgAAC4RLI5XLNIsH4jh4d3HhPZOvtTzlbbquK9Pz1eU7/EweH6zSnL21lhR2gtes3TN+O7IQAAggggAACCCCAAAJeCMSTsVUicooXtanpYwFXX5XJtN7t4w5pDQEEEEAg5AIMWUN+AxAfAQQQKAeBXC73gIgcUg69TrxHe1b7/3VPZPOazZW9t+8b6bnrRTawaf+J7xOyK1Q6qxZ1LghZauIigAACCCCAAAIIIBBIgcZEbJmqXBjIcISatICJntmSav35pDfgQgQQQAABBEoswJC1xMBsjwACCCAwNYGurq4Xqeo/prZLmV1tfY9Gev7+qLO13Sq6b9/P6bn3ELHBqjJLUdJ2zeTiWUd2frqkRdgcAQQQQAABBBBAAAEEZkSgsem4k9Wc62akGEXKRsBUvtvSnP1E2TRMowgggAACoRNgyBq6IycwAgggUF4CuVxuiYj8oby6LkG37uY7K7o7upxn1+/tbL3zuZH+R19Ugipls6Wqc3LlonU3lE3DNIoAAggggAACCCCAAAKjCixevHhWRVV3l4juDRMCOwRU5JZ0KnscIggggAACCPhVgCGrX0+GvhBAAAEEhgRyudyXReTzcOwhsNHpf+Ju59n2wUjPHftW9Nz9Qul/uiYsTlV1nfw3TFgOm5wIIIAAAggggAACoRCIJ2M3iUhDKMIScrwCz2ZS2X3Gu5h1CCCAAAIIzLQAv6CcaXHqIYAAAghMSKCrq2ulqi6e0EUhXawy8KD2/P2Riq2dezvdt8+L9Nz7UnG3VgSQ489VdZ1HBzAXkRBAAAEEEEAAAQQQCK1AoqnhIjO7ILQABB9ZwJVXZjLZe+FBAAEEEEDAjwIMWf14KvSEAAIIILBTIJfLPSYiB0EyOQF1u9dFtt652dnaua/TfcdzI70PvGByO/nnKr6P1T9nQScIIIAAAggggAACCEyXQCIRO8VUVk3XfuwTFAF9RybVek1Q0pADAQQQQCBYAgxZg3WepEEAAQQCJdDd3f2C3t7efwYqlPdhunTgqTsi3XdEKrrX1zhb//pCHXhirvdtjb8DM10y68iO5vFfwUoEEEAAAQQQQAABBBDwu8DSpa/fq6dv1mYRifi9V/qbOQEVvTidav30zFWkEgIIIIAAAuMXYMg6fitWIoAAAgjMsEAul0uISGqGy4aunJp7r/Y/8q+K7sLHDHce4PTed7AO5B2/QlRWugfr/Nsf8Wt/9IUAAggggAACCCCAAAKTE4gnY7eKCF8NMjm+gF5lKzOpttMCGo5YCCCAAAJlLsCQtcwPkPYRQACBIAvkcrllInJhkDP6NZu63X9xeu7fGuleW+303Pm8SM/9zxPr80O791fVdR7mh0boAQEEEEAAAQQQQAABBKZXIJFs+KaJnT+9u7JbmQs8kkllDy7zDLSPAAIIIBBQAYasAT1YYiGAAAJBEOjq6sqoamMQspR7BlX9t/U/fU+k528W6V57YEXPXQdp7z/meJDrqqq6zvd4UJeSCCCAAAIIIIAAAgggUGKBRKLhNFNrKXEZti8zgd6tVftcf/31z5ZZ27SLAAIIIBACAYasIThkIiKAAALlKpDL5e4XkUPLtf/g921/jfQ9vkG3rq+KdK87KNJz70t0YENpYzv2saqF679X2iLsjgACCCCAAAIIIIAAAl4ILF0a26enTwrfy8oLgf8IuFaXybSthQQBBBBAAAG/CTBk9duJ0A8CCCCAwE6BXC5ncJSXgLp9a7T/oS2RZzvmON2dL4n0PnCAulumLcSgq8fvdVRH67RtyEYIIIAAAggggAACCCDgK4F4MlYYpi30VVM0462AynsyzdmrvG2C6ggggAACCOwpwJCVuwIBBBBAwJcCGzduPNR13cKTrLzKW+AJx93ygNNzX7/z7Np5ka23H+r0PvgcEXcyqfKVjr5MF3Y8PZmLuQYBBBBAAAEEEEAAAQT8L9DYVH+pmp7r/07pcKYEVPTidKr10zNVjzoIIIAAAgiMV4Ah63ilWIcAAgggMKMCXV1di1V15YwWpdiMCJjZPc7gM09Gtt7pVHSvfZ5uveswp//xorVV9IbKuo6Tiy5kAQIIIIAAAggggAACCJStwGmJ4xKOOqmyDUDjJRCwlZlU22kl2JgtEUAAAQQQmJIAQ9Yp8XExAggggECpBHK53EdF5LJS7c++/hFQ1QEx9w7pfWRjZOvtsyPd614S6bnv+TqY27VJk29XHdnJX7T75+joBAEEEEAAAQQQQACBaRdYvHjxvhVVWzdO+8ZsWM4Cj2RS2YPLOQC9I4AAAggEU4AhazDPlVQIIIBA2QvkcrnCgLUwaOUVToEN6vY8oH0PdFc8u26u073+5Trw1Kdn1173o3BykBoBBBBAAAEEEEAAgfAIxJOxThGZH57EJC0m0Lu1ap/rr7/+2WLreB8BBBBAAIGZFGDIOpPa1EIAAQQQGLdAPp9faWaLx30BCwMvoKo11dXVuz3eGvjYBEQAAQQQQAABBBBAIHQC8UTs26LyidAFJ/DoAq7VZTJtayFCAAEEEEDATwIMWf10GvSCAAIIILBTIJfL3S8ih0KCwA6BaDTKf7dwOyCAAAIIIIAAAgggEAKBRFPsnWbyixBEJeJ4BVTek2nOXjXe5axDAAEEEEBgJgT4ZeVMKFMDAQQQQGDCArlcziZ8ERcEWeDOaDT62iAHJBsCCCCAAAIIIIAAAghsE0gkjn2NaeQOPBDYIaCiF6dTrZ9GBAEEEEAAAT8JMGT102nQCwIIIIDAkMDGjRsPdV238CQrLwR2CHw/Go3yHb3cDwgggAACCCCAAAIIhEQgnoy5IsLvLkNy3sVj2spMqu204utYgQACCCCAwMwJ8B8qM2dNJQQQQACBcQp0dXUtVtWV41zOshAIuK77lnnz5l0bgqhERAABBBBAAAEEEEAAARFpTMbWq8jrwEBgu8AjmVT2YDQQQAABBBDwkwBDVj+dBr0ggAACCAwJ5HK5whOLl8GBwA4Bx3FeNnfu3AcQQQABBBBAAAEEEEAAgXAIxJtiV4nJmeFIS8rxCPRurdrn+uuvf3Y8a1mDAAIIIIDATAgwZJ0JZWoggAACCExIIJfLFQasfDTshNSCvTgajfLfLME+YtIhgAACCCCAAAIIILCLQDxZ/0kR/RYsCOwUcK0uk2lbiwgCCCCAAAJ+EeAXln45CfpAAAEEENgpkM/nV5rZYkgQKAiY2b01NTWvRAMBBBBAAAEEEEAAAQTCIxBfcvzx4rqrw5OYpMUETOS/WlLZ3xRbx/sIIIAAAgjMlABD1pmSpg4CCCCAwLgFcrnc/SJy6LgvYGGgBVT1iurq6nMCHZJwCCCAAAIIIIAAAgggsItAPB7bTxzZAAsCOwRU9b/Tza3fRAQBBBBAAAG/CDBk9ctJ0AcCCCCAwE6BXC5ncCAw7B/S51RXV1+BCAIIIIAAAggggAACCIRLIJ6M/VNEXhCu1KQdXcAuz6TaPowQAggggAACfhFgyOqXk6APBBBAAIEhgY0bNx7qum7hSVZeCAwJuK77+nnz5t0GBwIIIIAAAggggAACCIRLIJ6sXyGip4YrNWnHEFiRSWUbEUIAAQQQQMAvAgxZ/XIS9IEAAgggMCTQ1dW1WFVXwoHADoEtW7bs/cIXvnArIggggAACCCCAAAIIIBAugcamhovU7IJwpSbtGAJ3ZVLZVyOEAAIIIICAXwQYsvrlJOgDAQQQQGBIIJfLfVRELoMDge0CD0ajUb6fl9sBAQQQQAABBBBAAIEQCjQmY29VkV+HMDqRRxTQTZlU61xwEEAAAQQQ8IsAQ1a/nAR9IIAAAgjsGLIWBqyFQSsvBAoC10aj0bdAgQACCCCAAAIIIIAAAuETiMcbjhDH7gpfchKPJuAODNSsWHFrDiEEEEAAAQT8IMCQ1Q+nQA8IIIAAAjsF8vn8SjNbDAkCBQEz+3xNTc1X0UAAAQQQQAABBBBAAIHwCSxdujTS07dhIHzJSTyaQERlfnNz9naEEEAAAQQQ8IMAQ1Y/nAI9IIAAAgjsFOjq6rpLVY+ABIHtQ9Z4TU1NCxoIIIAAAggggAACCCAQToHGZP19KnpYONOTeg8BR5syy1tTyCCAAAIIIOAHAYasfjgFekAAAQQQ2CmQy+UKH/tTDQkCBQFVfWl1dfXDaCCAAAIIIIAAAggggEA4BeJNsWYxSYYzPan3FNCPZ1Ktha8Z4oUAAggggIDnAgxZPT8CGkAAAQQQ2CFgZs/J5/NbEEFgu0BvNBqdjQYCCCCAAAIIIIAAAgiEVyCejH1NRD4TXgGSDxdQtW+lm9vOQwUBBBBAAAE/CDBk9cMp0AMCCCCAwJDAhg0bXl5RUXEvHAhsF7g9Go3ORwMBBBBAAAEEEEAAAQTCK9CYbHiXil0dXgGS7ybw+0wq+2ZUEEAAAQQQ8IMAQ1Y/nAI9IIAAAggMCeTz+ePNbDUcCBQEzOzXNTU1b0MDAQQQQAABBBBAAAEEwivQ2HRsnVpkTXgFSL6bwLpMKrsIFQQQQAABBPwgwJDVD6dADwgggAACQwK5XO4MEfk5HAgUBBzHuXDu3LlfQgMBBBBAAAEEEEAAAQTCK5BIHD3HtHJTeAVIvouAyYZMOnsAKggggAACCPhBgCGrH06BHhBAAAEEhgS6urouUNWL4ECgIKCqb62urv4tGggggAACCCCAAAIIIBBugUQy9piJHBRuBdLvFHA3PyeT6ehGBAEEEEAAAa8FGLJ6fQLURwABBBDYKZDL5b4vIh+GBIGCgJm9tqam5k40EEAAAQQQQAABBBBAINwC8abY9WJyUrgVSL9DwHXcw1csv/keRBBAAAEEEPBagCGr1ydAfQQQQACB4UPW5SLSBAkCBYHq6uoqVe1HAwEEEEAAAQQQQAABBMItEE/Wf1dEPxZuBdLvEDB13tjSfNP1iCCAAAIIIOC1AENWr0+A+ggggAACw4esa0VkISQIiMiD0Wj0UCQQQAABBBBAAAEEEEAAgUSi/oOmejkSCBQETOy9Lam2n6GBAAIIIICA1wIMWb0+AeojgAACCAwfsj4uIs+DBAERaYlGo3EkEEAAAQQQQAABBBBAAIHGplhMTVqRQGBoyGryhZZ09itoIIAAAggg4LUAQ1avT4D6CCCAAAJDAmbm5PP5QTgQ2H4/XFJTU3M+GggggAACCCCAAAIIIIDA4tNjB1UMymNIIDAkoPrDTHPrh9BAAAEEEEDAawGGrF6fAPURQAABBIYEurq6XqSq/4ADge0C74tGoz9FAwEEEEAAAQQQQAABBBAoCMSTsa0iMhsNBEws3ZJqSyKBAAIIIICA1wIMWb0+AeojgAACCAwJPPPMM693HOfPcCBQEHBd9+h58+ZxP3A7IIAAAggggAACCCCAwJBAPBm7S0SOgAMBE+loSWUXIoEAAggggIDXAgxZvT4B6iOAAAIIDAnk8/k3m9m1cCBQEFDVmurq6hwaCCCAAAIIIIAAAggggEBBIN4UaxYTnl7kdhAVeSKdyj4fCgQQQAABBLwWYMjq9QlQHwEEEEBgSCCXy31CRL4NBwIi8lQ0Gn0uEggggAACCCCAAAIIIIDADoHGROwSVTkPEQQKAgvmZyPLlomLBgIIIIAAAl4KMGT1Up/aCCCAAAI7Bbq6ui5W1U9BgoCIZKPRaAMSCCCAAAIIIIAAAggggMAOgUSi/oOmejkiCBQEHHFflErd/BgaCCCAAAIIeCnAkNVLfWojgAACCOwUyOfz15jZ2yBBQER+GY1Gz0ACAQQQQAABBBBAAAEEEBg2ZD3JVK9HBIFtQ1Y9KpVqXYMGAggggAACXgowZPVSn9oIIIAAAjsFurq6blbVYyFBwMy+XlNTcwESCCCAAAIIIIAAAggggMAOgXj8uIPFcR5CBIGCgJq+KZ1u/QMaCCCAAAIIeCnAkNVLfWojgAACCOwUyOVyD4rISyFBwHGcD8+dO5ePAeNWQAABBBBAAAEEEEAAgV0E4snYgIhEYEFAVT6abs5+HwkEEEAAAQS8FGDI6qU+tRFAAAEEdgrk8/keM5sFCQIikoxGo2kkEEAAAQQQQAABBBBAAIHhAo3J+vtU9DBUEBCRr2dSWT4BiVsBAQQQQMBTAYasnvJTHAEEEECgIGBmc/L5/CY0ECgIDAwMLNh///070UAAAQQQQAABBBBAAAEEhgvEk/UrRPRUVBAQ0V9kUq3vQgIBBBBAAAEvBRiyeqlPbQQQQACBIYGtW7e+uKen5xE4ECgIVFRUHDBnzpwNaCCAAAIIIIAAAggggAACwwXiyfrviujHUEFARFZnUtkTkUAAAQQQQMBLAYasXupTGwEEEEBgSCCXy80XEZ5c5H4oCPRGo9HZUCCAAAIIIIAAAggggAACuwskmmLnmcklyCAgIvdmUtlXIoEAAggggICXAgxZvdSnNgIIIIDAkEA+nz/BzG6EAwEReTAajR6KBAIIIIAAAggggAACCCCwu0C8qf5tYnoNMgiIyOZMKrsvEggggAACCHgpwJDVS31qI4AAAgjsGLIuNbPfwoGAiGSj0WgDEggggAACCCCAAAIIIIDA7gKNTbGYmrQig0BBYPNG2SubzfaggQACCCCAgFcCDFm9kqcuAggggMBOgXw+/wEz+xEkCIjIL6PR6BlIIIAAAggggAACCCCAAAK7CyxZcsJhA+7gfcggUBBQizw3nV79FBoIIIAAAgh4JcCQ1St56iKAAAIIDB+yXmBmF0GCgJl9vaam5gIkEEAAAQQQQAABBBBAAIHdBRKJo+eYVm5CBoGCwKATefnK5av/jgYCCCCAAAJeCTBk9UqeuggggAACw4esF5vZpyBBwHGcD8+dO/dyJBBAAAEEEEAAAQQQQACBkQTiyVhhyDoHHQQkYnWZP7StRQIBBBBAAAGvBBiyeiVPXQQQQACB4UPWK83svZAgICLJaDSaRgIBBBBAAAEEEEAAAQQQGEmgMVl/n4oehg4CanZyOt12AxIIIIAAAgh4JcCQ1St56iKAAAII7BTI5XLLRaQJEgQGBgYW7L///p1IIIAAAggggAACCCCAAAIjCcSTsVYRiaGDgIksbUllf4cEAggggAACXgkwZPVKnroIIIAAAsOHrG0ichwkCFRUVBwwZ86cDUgggAACCCCAAAIIIIAAAiMOWRMN14ja29BBQFTOyjRnr0QCAQQQQAABrwQYsnolT10EEEAAgeFD1r+KyKsgCb3AQDQarQy9AgAIIIAAAggggAACCCAwqkBjInaJqpwHEQJmel5LuvVbSCCAAAIIIOCVAENWr+SpiwACCCAwfMj6LxF5PiShF3g6Go3uH3oFABBAAAEEEEAAAQQQQGBUgURT7DwzuQQiBETsS5lU24VIIIAAAggg4JUAQ1av5KmLAAIIILBTIJ/PbzWz2ZCEXuCBaDT6stArAIAAAggggAACCCCAAAKjCsSb6t8mptdAhICIXZZJtX0cCQQQQAABBLwSYMjqlTx1EUAAAQSGBMxs73w+/ywcCIjIumg0uggJBBBAAAEEEEAAAQQQQGA0gcamWExNWhFCQFSuzjRn340EAggggAACXgkwZPVKnroIIIAAAkMC3d3dB/X29j4GBwKqemN1dfVJSCCAAAIIIIAAAggggAACowk0NcVeN2iyHiEERKQ5k8ouQQIBBBBAAAGvBBiyeiVPXQQQQACBIYEtW7a8pr+//w44EFDV31VXVy9FAgEEEEAAAQQQQAABBBAYTSAeP+5gcZyHEEJARFozqezxSCCAAAIIIOCVAENWr+SpiwACCCAwJJDL5WKFfxjBgYCq/m91dfX7kUAAAQQQQAABBBBAAAEERhN449LX11T1zXoGIQREZH0mla1FAgEEEEAAAa8EGLJ6JU9dBBBAAIEdQ9bTReT3cCCgqpdUV1efjwQCCCCAAAIIIIAAAgggMJrA0qVLIz19GwYQQkDMHsqk2w5BAgEEEEAAAa8EGLJ6JU9dBBBAAIEhgXw+f5aZ/QQOBETkC9Fo9CtIIIAAAggggAACCCCAAAJjCcSTsU0iMgel0As8k0ll9wu9AgAIIIAAAp4JMGT1jJ7CCCCAAALbh6yfNrNvoIGAmX20pqbm+0gggAACCCCAAAIIIIAAAmMJJJKxx0zkIJRCLzCQSWUrQ68AAAIIIICAZwIMWT2jpzACCCCAwPYh61fM7HNoIGBmZ9TU1PwSCQQQQAABBBBAAAEEEEBgLIF4MnaXiByBEgKzqzbMuvbau/uQQAABBBBAwAsBhqxeqFMTAQQQQGCnQC6Xu1REzoUEATOL19TUtCCBAAIIIIAAAggggAACCBQZst4qIkejhIBa/77p9J82I4EAAggggIAXAgxZvVCnJgIIIIDAToF8Pn+5mX0QEgTM7NiamprCL0t4IYAAAggggAACCCCAAAKjCsST9StE9FSIEBjoGzxg1apbNiCBAAIIIICAFwIMWb1QpyYCCCCAwE6BXC73MxF5NyQImNmra2pqCh/7xQsBBBBAAAEEEEAAAQQQGFUgnmi4RtTeBhECjrgvSqVufgwJBBBAAAEEvBBgyOqFOjURQAABBHYK5PP5X5vZWyFBwHXdF86bN++fSCCAAAIIIIAAAggggAACYwnEmxouFz4RiZtERNTkZel09gEwEEAAAQQQ8EKAIasX6tREAAEEENgp0NXVlVbVOCQI9Pf3zznggAO2IIEAAggggAACCCCAAAIIjDlkTca+JiKfQQkB15FXr1ie5RORuBUQQAABBDwRYMjqCTtFEUAAAQR2CORyuRtE5ES7HXLSAAAgAElEQVREQi/gRqPRSOgVAEAAAQQQQAABBBBAAIGiAomm+i+Y6ZeKLmRB4AUiqgubm1s7Ah+UgAgggAACvhRgyOrLY6EpBBBAIDwCuVzuVhE5OjyJSTqKQHc0Gn0OOggggAACCCCAAAIIIIBAMYHGZOwzKlJ4mpVXyAXU9Jh0uvVPIWcgPgIIIICARwIMWT2CpywCCCCAwDaBXC5X+IvTWjxCL9AVjUbnhV4BAAQQQAABBBBAAAEEECgqkGiKnWcmlxRdyILAC5jqiS3NrasDH5SACCCAAAK+FGDI6stjoSkEEEAgPAL5fP5vZvbK8CQm6UgCZvZ4TU3NC9BBAAEEEEAAAQQQQAABBIoJxJMNHxOx7xZbx/vBFzDR01pSrSuDn5SECCCAAAJ+FGDI6sdToScEEEAgRAK5XO5hEXlJiCITdWSBh6LR6CHgIIAAAggggAACCCCAAALFBBJN9R8008uLreP94Auo6ZvS6dY/BD8pCRFAAAEE/CjAkNWPp0JPCCCAQIgE8vn8k2Z2YIgiE3Vkgbuj0eirwEEAAQQQQAABBBBAAAEEignEk7GzROQnxdbxfggE1N6eaW77vxAkJSICCCCAgA8FGLL68FBoCQEEEAiTQC6X2ygi+4YpM1n3FFDVjurq6oXYIIAAAggggAACCCCAAALFBBKJ2JmmclWxdbwffAETe29Lqu1nwU9KQgQQQAABPwowZPXjqdATAgggECKBfD7fZ2aVIYpM1JEF/hSNRo8BBwEEEEAAAQQQQAABBBAoJhBPNrxdxH5VbB3vB19AzT6UTrf9MPhJSYgAAggg4EcBhqx+PBV6QgABBEIisG7duspDDjmkLyRxiTm2wOpoNHoiSAgggAACCCCAAAIIIIBAMYFEon6pqf622DreD4GAyiczzdnvhCApERFAAAEEfCjAkNWHh0JLCCCAQFgEnnnmmX0dxyl8XDAvBFZEo9FGGBBAAAEEEEAAAQQQQACBYgLxpliTmCwvto73gy9gIhe0pLJfD35SEiKAAAII+FGAIasfT4WeEEAAgZAIPPXUUwdWVVU9GZK4xBxb4PfRaPTNICGAAAIIIIAAAggggAACxQQSiYbTTK2l2DreD76AmfxPSzq7LPhJSYgAAggg4EcBhqx+PBV6QgABBEIikMvlXiIiD4ckLjHHFvhVNBp9J0gIIIAAAggggAACCCCAQDGBxqbjT1Zzryu2jveDL8CQNfhnTEIEEEDAzwIMWf18OvSGAAIIBFzg6aeffmUkEvlbwGMSb3wCV0aj0bPGt5RVCCCAAAIIIIAAAgggEGaBRKK+wVRvCrMB2bcJMGTlTkAAAQQQ8FKAIauX+tRGAAEEQi6Qz+drzawj5AzEH/qHsf2gpqbmI2AggAACCCCAAAIIIIAAAsUEGptiMTVpLbaO94MvwJA1+GdMQgQQQMDPAgxZ/Xw69IYAAggEXKCrq+toVb014DGJNz6BS6PR6KfGt5RVCCCAAAIIIIAAAgggEGYBhqxhPv1dszNk5V5AAAEEEPBSgCGrl/rURgABBEIukMvljhORtpAzEH/bk6xframp+TwYCCCAAAIIIIAAAggggEAxAYasxYTC8z5D1vCcNUkRQAABPwowZPXjqdATAgggEBIBnmQNyUGPI6brul+eN2/eF8exlCUIIIAAAggggAACCCAQcgGGrCG/AYbFZ8jKvYAAAggg4KUAQ1Yv9amNAAIIhFxg48aNR7mu+5eQMxB/25OsX6upqfksGAgggAACCCCAAAIIIIBAMQGGrMWEwvM+Q9bwnDVJEUAAAT8KMGT146nQEwIIIBASgY0bNy5yXbc9JHGJOYaAmV1cU1PzaZAQQAABBBBAAAEEEEAAgWICDFmLCYXnfYas4TlrkiKAAAJ+FGDI6sdToScEEEAgJAL5fL7WzDpCEpeYYwt8OxqNngsSAggggAACCCCAAAIIIFBMgCFrMaHwvM+QNTxnTVIEEEDAjwIMWf14KvSEAAIIhEQgl8u9VkRuD0lcYo4t8L1oNPoxkBBAAAEEEEAAAQQQQACBYgIMWYsJhed9hqzhOWuSIoAAAn4UYMjqx1OhJwQQQCAkAl1dXa9S1b+GJC4xxxAwsx/W1NR8CCQEEEAAAQQQQAABBBBAoJgAQ9ZiQuF5nyFreM6apAgggIAfBRiy+vFU6AkBBBAIicDTTz/9ykgk8reQxCXm2EPWn9TU1JwNEgIIIIAAAggggAACCCBQTIAhazGh8LzPkDU8Z01SBBBAwI8CDFn9eCr0hAACCIREYNOmTYcNDg7eF5K4xBxb4GfRaPS9ICGAAAIIIIAAAggggAACxQQYshYTCs/7DFnDc9YkRQABBPwowJDVj6dCTwgggEBIBPL5/CFm9kBI4hJzbIFfRKPRd4GEAAIIIIAAAggggAACCBQTYMhaTCg87zNkDc9ZkxQBBBDwowBDVj+eCj0hgAACIRHI5XIvEZGHQxKXmGMIqOr/VVdXvx0kBBBAAAEEEEAAAQQQQKCYQCJR32CqNxVbx/vBF2DIGvwzJiECCCDgZwGGrH4+HXpDAAEEAi7wzDPPvNBxnEcDHpN44xO4NhqNvmV8S1mFAAIIIIAAAggggAACYRZobDr+ZDX3ujAbkH2bAENW7gQEEEAAAS8FGLJ6qU9tBBBAIOQCGzZseH5FRcW/Qs5A/G0Cy6PR6OlgIIAAAggggAACCCCAAALFBBKJhtNMraXYOt4Pg4BemEm1fikMScmIAAIIIOA/AYas/jsTOkIAAQRCI/DUU08dWFVV9WRoAhN0LIFMNBpNQIQAAggggAACCCCAAAIIFBOIN8WaxGR5sXW8H3wBVf3vdHPrN4OflIQIIIAAAn4UYMjqx1OhJwQQQCAkAo8//vh+e+2114aQxCXmGAKquqq6uvpUkBBAAAEEEEAAAQQQQACBYgKJRP1SU/1tsXW8HwYB/Xgm1XpZGJKSEQEEEEDAfwIMWf13JnSEAAIIhEYgn89HzawrNIEJOqqAqt5QXV19MkQIIIAAAggggAACCCCAQDGBxkTsHaryy2LreD8UAudkUtkrQpGUkAgggAACvhNgyOq7I6EhBBBAIDwCzzzzzL6O42wMT2KSjiHQGo1Gj0cIAQQQQAABBBBAAAEEECgmEG+KvVtMflZsHe8HX0BN3p1OZ68OflISIoAAAgj4UYAhqx9PhZ4QQACBkAg8+eSTz5k1a9aWkMQl5hgCqrqmurr6KJAQQAABBBBAAAEEEEAAgWICjYn696vqj4ut4/3gC7gmb1uRzv46+ElJiAACCCDgRwGGrH48FXpCAAEEQiLw8MMPz66urt4akrjEHFvg7mg0+iqQEEAAAQQQQAABBBBAAIFiAvFkw4dE7AfF1vF+CARUlmSas80hSEpEBBBAAAEfCjBk9eGh0BICCCAQFoF169ZVHnLIIX1hyUvOMQUejUajL8YIAQQQQAABBBBAAAEEECgm0JiIfVxVvlNsHe8HX0BNFqfT2T8GPykJEUAAAQT8KMCQ1Y+nQk8IIIBASASWLVvmfPzjHx8MSVxiji3QFY1G54GEAAIIIIAAAggggAACCBQTiCdjnxKRi4ut4/3gC6jZ8el0W2vwk5IQAQQQQMCPAgxZ/Xgq9IQAAgiESCCfz281s9khikzUkQX6otHoLHAQQAABBBBAAAEEEEAAgWICiab6C8z0omLreD/4AubYG1qWt/0l+ElJiAACCCDgRwGGrH48FXpCAAEEQiSQz+efNLMDQxSZqKMIVFdXz1JVPj6aOwQBBBBAAAEEEEAAAQTGFIgnG74oYv8DEwJqbm06ffN6JBBAAAEEEPBCgCGrF+rURAABBBDYKZDP5+8zs8MgQcBxnHlz587tQgIBBBBAAAEEEEAAAQQQGEsgnowVPiq48JHBvEIu4EjkiFRq9d9CzkB8BBBAAAGPBEI3ZE0kTjjQdDArIq8oYl74jsB/ilqHus7VZvvcmMlkuj06pymVjcfje2tky0dM3Dea6Y9bUtnfiohNaVMunpJA45KG16prN4rIfts3GjSxpS2ptuWT3TiRqG8w1ZUisvNjV13RU1akWq+b7J5ch8BMCOTz+XYzWzQTtajhbwEze3FNTc2j/u6S7hBAAAEEEEAAAQQQQMBrgUSy4ccm9n6v+6C+9wJuRcUhK35/40Ped0IHCCCAAAJhFGDIOv5Tf9LUObOl+aYbym1A2ZiIvUNVrhaRiIjk1eSkdDq7bvzRWTndAiMMWUVUrx3onX3GqlWreidaLxaLVczZV34kKu8bfi1D1olKst4LgXw+f4OZnehFbWr6S6CiouKIOXPm8BfI/joWukEAAQQQQAABBBBAwHcC8aaG34rZUt81RkMzLmCDzkEtLTf9a8YLUxABBBBAAAERYcgqUvh/wltGuBsqRORFIlL5n/esWxx9a2Z5tqWc7p5EU/0HzfTy7T0PmuobW5pbV5dThqD1OuKQVexxcfWETCZ770TzNjYe9zKNOIUzfeHwaxmyTlSS9V4I5PP535nZm7yoTU1/CQwODh613377rfFXV3SDAAIIIIAAAggggAACfhOIJ+uvE9GT/dYX/cy8QIUT2W/58tXPzHxlKiKAAAIIIMCQVcYaQp199oLKx5+ak1SR74nIc4duGJM7zHVOK6e/kFp8euygigH5P1F5valdPdi79ydXrVq1iR8A7wRGHrIO9fOZTCr7jYl2Fm+KvU9M/nf36xiyTlSS9V4I5PP5K83svV7Upqa/BFT1xOrqav4IyF/HQjcIIIAAAggggAACCPhOIJ6M3SYiR/quMRqacYHefav2uf4X1z8744UpiAACCCCAAE+yyphD1h13SDweO0ocWSUi1YX/nYksbUllf8cdhMBkBUYdsqp1DlS6p6y69pYN49178eLF+1bM6l4upsfvfg1D1vEqss5LgY0bN37Ldd1PetkDtX0j0BSNRlO+6YZGEEAAAQQQQAABBBBAwJcC8WTsHhF5hS+bo6kZFdi8USqz2ezAjBalGAIIIIAAAtsFQv9xweMZQi1dGtunp89+P+xjSL6RSWU/w12EwGQFdhuy3i0ie4vIwSIyqCaN6XT2j+PdO5GobzDVlSIyW0QKH4/SveNjg8dzf4+3DusQKJXAM888s8xxnAtLtT/7lo+Amb2zpqbmV+XTMZ0igAACCCCAAAIIIICAFwLxROwJ0e2fOudFA9T0i0BPJpXdyy/N0AcCCCCAQPgEGLKKnrIi1XpdsaNPJGM/NJFzCutU5EfpVPaDxa7hfQRGE9h1yGqFAentIvrZofUmV27eJOeM86/wNJ6s/76IfmjbtfZjUS18l/Aphf+RISv3YDkI5HK5T4jIt8uhV3osrYCqnlNdXX1FaauwOwIIIIAAAggggAACCJS7QDwZK/yBOcO1cj/Iqff/VCaV3fYVb7wQQAABBBDwQIAh6ziGrLFYrGLfuXalib6rcEYjDVl3ezLxaXP0xJblrXeMdqanJRve6Ihtf1rRVvZunfWW668f+fsDEomj55hWnSFi7xKxV4to4anHQRF5WEQzg47zo5XLV9+/7ZOM93ztWkvuVYvE0unVTw1fOXyIvGMwd9ppx0S1ouIDKnaGiL5cRCIi9m8xyYpFvpHJ3LR+tJrD947FYrPnVOtpYvZhETtyW//WLaJ/FdGfq/X9Ip3+0+Zi9//OfcT9kJkuUJG526/5l6ldp4PyowULGjqWLVvmFttrqqbF9i/2/m73y13i6EfEda8R0eeL2OPi6gmZTPbeovs0nvgiJ9J/g4keJiJ5NTvdVD4loqcWrh3HkFUblzS8Rl33bBFNisgLCteZyEYRu9sx/Z7ZnHQmkyn842XEVynvnaam2EsGRM9Ws6Xbn/Qt3IPdYnq/OHal2z/4yxUrbs0Vcyq8v2zZMqezs/UEc/R8MTt6+H1oIt/eslFSs/aftXdVf+8fxWSRiBT9Of7PfeSeKaLzRaSyYKdqHSLO5ZvztiKbzfaM1F8iccKBpoPZ7R9vNPRzWVt77IZtPco5ZnrC9nt8UMTuM9FfONb/g+E/K9v3OEvE3r7jZ3RnfdVvL3htbOV4fh7G41fKNblc7j0i8tNS1mDvshH4VDQavbRsuqVRBBBAAAEEEEAAAQQQmHGBpUuXVvX0beid8cIU9J2Aiv09nWor/M6SFwIIIIAAAp4IMGQdx5D11FNjz41U2moRPbxwSmry7nQ6e/XwEyvRkFUbm44/Sc0t1Brrr7IKQ5grxN33/JGGYRMdsoroh9XsIVP5hYjsN8qd2S+in8ikWn841qC1cUnsGHXtVyJDT1eO9nrSVN/Z0ty6erQFpzbFXhcx+bmIvLrIT0qmwqk6a/ny6/89yrppMZ3qT+tu98u9NljxRq0YvES2DRMLr89kUtlvFKsTb4q9T0z+d2id2h9kUD8gjl09niHrkiUnHzDo9n3LRP5r2wB9tJc9ao6+o2V59taRVgwfsk7XvROPx/cWZ/MXReTcwuBy1M6GhsHygZZU9rdj3YeFrANuX8EpPobpX9XsPFO9bPvgc6whqzYmY28RkSuGDftH2vqvriNvX7E8e9fub+42ZH3MVN4lJp9TkRPH6PE+15E3r1ievXuc9X8/0LfXe1etWrWp2L3k5fu5XO50Efm9lz1Q2x8Cruv+z7x585b5oxu6QAABBBBAAAEEEEAAAT8KLFnyhgMG3KpdHh7wY5/0NAMCJmsz6WzdDFSiBAIIIIAAAiMKMGQtMmQ9++wFlY//e87FavLxgmDhL6TcwcqTWlpufHS4aCmGrPElsUZx7Tfbn1wtzJCGnuBT1XYTe82wp1qHWjGV7z7/gM3n//jHHf3De5v4kFXWDNu7sFch64CIRUX0gP/sbd1q+qbRvj90z/6lX8TWqzh3mNhR2wdZQwO0wtN3JvrWkT66OZE4br6ptmx7ynPoVejpQRH9i6j74t2eai28nxno2+udIw2Wpst0qv/3ZPcha+EpRlcH3qCi125/Yvjm2VWViWuvvbEwRBzxtXjx4n0rZnUvF9PjC082m9jSvaoqb+rp60+L6HGFi0Z7knXx6bGDKgclYyKv27750NOSKnrztvOw4/7z9PLQ/+ZxNWtMp28uPL28y2vXIevU752hXFVbf7nbQLTw1HbW1J5Vs7odT41ua8S6xdG3ZpZnW0aCGmW/Yfe17LPjCd7C06sitvf2n7nRhqwab6r/iJgWPt52+3B66MnsNSL6iIgd+5+nbof6e1Rc59RMprXw3bs7X7sNWQv+gyJatf0p9X+KSOEJ2AoRKfyBwrBBs7WrOVeYut8b9lT7jvWF7+U9aPjQXNW+tSmv/z3Oj5+e6q09qevz+fwJZnbjpC7mokAJmNkVNTU1Qx/NzwsBBBBAAAEEEEAAAQQQGEmgsfG4l2nE+Ts6CIjKDZnm7MlIIIAAAggg4JUAQ9ZRhqyLFy+eVVGxdb6ofF1U6rcd0OjDnOkesi5eeuz+Ff3OH8W0dltp+WXEkY82N2fzO26WwkeVulJ5oaoUvs+wMOwZGrS1pNqWD7+hJjFkLVzer6qft8F9vj/s6VhNJOpjpvLLnQNP1WsHemefsWrVql0+pmWPwajJL8Xkk5lM9un/9H/S8037r9zx/aEi1i6unjZ8zbaPCLZfiWnhSbcCxM2O2DtTqZsf27FPYc2++8oHTO2i/wyk93wSdDpNp/oDO9KQtX9WnzvszHvU7NR0uq11tFqJRGyhqdwgItU7hv+OY73DPoJ2xCHrkOlcuUpE3rp97/tc1XesaG7tHPY06J5nPcp3xe42ZJ3qvaONTQ1fVbMLtvf2tImeuXB+/R+Hf+xtMnnC4a4M/kZEXjW0Tu2mgd69l4wwWN99v0Ez+Y4NDnx1+McMJxKxQ03kMlFZPMx7xCHrboP6QVP9pg7u85XhT5Hv0Z/IbzZvlHcP/+jg3Yas23/M5deOVZ6XTt/w+PCfc9HKb5rI+3d74nhQRX4yODDw2V2z7PFzNe6Pn57qfT3Z6/P5/EIzWzvZ67kuUAKpaDTaFKhEhEEAAQQQQAABBBBAAIFpFdj++xD+DTmtquW5mYr8Lp3K7vhUuPIMQdcIIIAAAmUtEPoh6wRO76+OOOekUjf9eaRrpnvImkgcf5ype52IzBazhwYrIsev/MNN/9i9duFJ2yeemvNjEXn30HsjDD0nPmS1bnGdt2cyremRPoI1kYj9l6n831A5sb9XRNzYH/5wyxM7ehthiDfqk6V7PFGpclamOVsYvA69tv91YuFjhF8oIpsd0ZNSqdY1I5yBxpMNF4jYV7c5yNq+ylmnXHftdV071k6n6QTumxGXjjRkLXxPbjwZ+28R+frQRaMMNbdvqIlkwzdM7PxtcfXidKr1vxOJEw4oNmQdPpwtfI+ruLI4k8neNlKjiUT9UlMtnHVktPtw1yHr1O6dxl2/Y3ZQzd6WTrcVnu7d4xWPx44SR1YVhsyj3RvxeOwV4gx91PfQU9CjPe1deG+EJ173GLLG47H9xLEVIjr0UTRj7bfbHxrsMTQfYch61fMO3Hz27k+iF+qcfPLJz5m1V+9vd3wM9DYMu/x5B275xEjrC99lO2hSeDL0kG23kixtSWV/N9X7tlTXb9y48WWu6/JXyKUCLqN9VXVNdXV14ZMOeCGAAAIIIIAAAggggAACIwo0Nh1/strQ78x4hV3A5MpMOntW2BnIjwACCCDgnQBD1vHZ95jZZY5UfKswCBvpkukesu46GLUxPzo2kWg4zdS2f1TqnmsnMWQddXhTyL7b4HOPQdRuQ7yxvtdyiHLX7xXd9cnYXVzHGDYX9tn+va2FwdK8kQaC02k6vttm9FXDcw0fVO86FLRRn0DcbRiZV5OT0unsut0HdyN9XPD2YXNhMF943T7Qt9fZo31n56mnH//iyMDgTaL60tEGmf/P3p2Ax1lVjx8/ZyZt2drOhPWHiAICiuBSFWWRTNgLmaQFq0iBdpKiKIqKgID6ty74kx8qgj8QhCQtivoTLZ2ZQKFQMmXfkb0tqwUqBTrvtKV0y7zn/7xpUqbTLJNkJpnl+z6Pjw/NXc753HcK7Zl7b1aRdUjvzomTj/iYz/W1dhVOl3X45Yx5cxLeUbhbPVOmHD0+82jkngqJ9fWhaaadu3Z7Peo7c+At3iGRrd7duoaayZuPdDZ50lzfiW1td73Ry0pvUQgXkUvj0cSF3W2z1qqvLxB0dqmfVPMNM726q//mNe9p7lAoVDVuvDWb6Bnez83kx22xxC+G+t4Wqv/q1at36ejo4D6dQgGX1rhLg8Hgh0orZKJFAAEEEEAAAQQQQACB4RQITwpNFxPv7w54KlzAuyIpNnfh9yucgfQRQAABBEZQgCKriFcgebeXNci+3/AdNTs1FlvoHdG6xZPvImtDQ+3nXTFvnrGdxxT3sbO0v/dn4EVW/U482n5lb+P2VxwKN9SeI2JXdPZXm7M6pVMzj0nNHjersLXIu5+0u5idVeRLq8n3J0wI/T7z6Nj+8u/+eT5Nc52zt3a9vS9bHY+ctbO3e7zM4mGmcS5F1oHEnst4WxZZh/buDCS2rXd3bjl3dqHR2/kZjy78Vk+7s7vn7edzrOGGmv8V0W92vtpdu4f7Gi/rCxC3rl875svz589f4/XPsu33ywi5fI4z/TLXRUWuiUUT3xiI73C2NbMxqVTKu4OWB4ENwWBwDAwIIIAAAggggAACCCCAQG8C9ZNqLjLTXyKEgIj+JB5t/xkSCCCAAAIIjJRAxRdZe9rpt0Whov6Y3V3d+BsVOWXTr9syNauLxe5+IrNdvousPRy5mxaRB83kDz7x3xmLLXirr+JOZmy5FGeGUCjb4t7Pweyg66fYlH2nppfa06J2nV80/qlPhZbmWnDNp+lQP7B9vS9b7Jbs4a7R7EJs5g7OXIqiA4k9l/Hy9e4MJC6vbX9F1uyfq9o3Y3MX/qGvefpal1x2zmaP3dux0F47iqxbaqVSqbVm5n2xhafCBXw+347jx4/ffNR7hXOQPgIIIIAAAggggAACCGQJ1NWHfq8q3peoeSpeoO8v+1c8DwAIIIAAAgUXoMgqevwt0fY+73HYqjjXw+7MfBdZvZU/6aQv/teGtP8GFTk6+00wkZWqtkBd32yzHe6Mx+Pv9fa2DGeRtee7Iwf0Hm+1o8+7K9M/5r3L1XRa592gWzz2nog+ZCbNlu649ZZb7nX6mi1fpgPKqIfGfb0vE6d8ceeqjb7bxHSCiPRwl2fos6bi7XIOeEcNu+lRx7S13bnUmyYcrv34pjtIZVfvn/v7EkE4HN5O9d2jRd2TTbRGRPbY2vj9BHo8frgh9AcTOWtTqwHtZO0zPu++4WVvjT1MXf2yqNV23S86qnf7LefOpUCcPVZf69LDHaoDfQ222KVNkXVLvlQq9aaZdb63PJUtUFVV9fGxY8c+V9kKZI8AAggggAACCCCAAAK9CYQbQv8QkZMRQkBNpsdiidlIIIAAAgggMFICFFlzKLJ6i1NfX1NrqreKiLfTarm4elQ83v5s98IVosjqjT1z5kzfY48tDIvPfi4iB/X0ongFVzG5XG3sZT0VW0usyLpOzXdcLHbX3Vm5at3kmi9oWv9bVA7vpRC4UcSuq/KN+enNN8/3dvr2+OTDdKgf2P7el3BD6Aci8qvOeUyaV6+SsxKJRIdXxaxvqL3UxM73fpR9ZG3WuL0WMT2DRx9vbxLVy1RkfK75DFORVesmHXmMmuv9R/JuucaWXeAtwiLra5Z2j2pru/uFTb+nHLWraTohIh+VHu5/zc47l89xZp9SOi7YizuVSi02s/1yX29alquAqh4dCAS8L4vwIIAAAggggAACCCCAAAJbCYQbQveLyCHQICAqk+NzE3ORQAABBBBAYKQEKLLmWGTNuht0q+JVf0WzvgsmtsVdjb29DN4Ox1HrfSFR3zEm5u1u3WvLtnb3KL97ypw59/wn89dzKc7k68jXrXayqkRN5NWBvCO8RbsAACAASURBVOCmcv0tNyee6dVh4sRxvtHrDvGZHS9qx4ro/llF18WuT77U1xjdYw/WdCD59NS2v/cl8+eZu1VPOCG0m3+Ut1NVD/DqUmpyTCyWeLR7jlyKrN4O0Tff2uFXZvqdDLenRSQmKo+aWdpn9rrIqGVm7k7iM+8/Vj/izTEMRVYNN9R+Q8R+JyLdu1b/LSY3m8p9IrbeL/4VZvqSz5feNm1yvYgctSn/LXeydu4I3uC/S0QO7C327LUZwE7WdSI2x1TfzvVdUJO1PnGvjkbvfs3rQ5F1S7lUKvWwmX0uV0/ala+AmZ1WXV19Y/lmSGYIIIAAAggggAACCCAwFIFwQ+gVEfnwUMagb3kIqNmRsdjC9vLIhiwQQAABBEpRgCJrjkXW/nbF9Vc0y345tix85lZk3aogVHfkB3xV6XPN9NvvF6T096tX2rldux47uwxnkdU7flZ8q//mnVzrzT0cx3aceOLhQfX7Z4jqD9/flVlY06F+2Pt7X7LvXRWVGfG5ieas+1rnrE7p1EQisa47nlyKrOHJtTXiureK6HYi9p64vlPj8fZYT3f89vfee/Pmq0DfOVZ97f6m7nwR3VNE0mry/QkTQr/v6d7dAd/JmsMRMv0e4/x+0ba3Hdc5vxoUWbekSqVSt5t5X5rgQUDOCwaDv8EBAQQQQAABBBBAAAEEEOhJINxQs15ER6ODgJo7IRa7+wkkEEAAAQQQGCkBiqw5Fln73clad8S+6vd5xxt+cOBHf25ZENx0nG2iWtXv3zhmg/vB4HupP/7xsY29vCRaXx86x1S8nX/e80zH6PSR8266Z/MOu+EssnoBhBtC3jG33nG3Xt3u6nh04bd6KuDl8NLrcVOOC45Z39G5o3HjxtGpefPmre+tXzhc2yA+8wq8Wx3pnG/THGLvs0l/RVavc1ZB9S51q041X8fVYnpSp6zIlLZowruHZPOTU5E1Y32yjxvODnr4i6yhaaYyqzOOHu4+zoyvvyJr19HK15rYmbm+i30WWSdOHFM1Zt2fxGzKpvH6vn+2v3eEIuuWQo7jeMdDn9GfGz+vCIHfBIPB8yoiU5JEAAEEEEAAAQQQQACBAQlMnnzUjh1u+p0BdaJx2Qq4VVX73PLPO18u2wRJDAEEEECg6AUosuZYZN2i4NXD/YlZBZO0qR7XNre91zvl6hpCX1KRm7qKP1scF5x9zKma1sVi7bf09jZlFYa2ui92uIus9fWh402lreso2pf8KkfPnZsY0JHBXq7Zu2JF7Nx4dOHlvTn0tQb5Nh3qJzuXImtnzBt9t4npBBHxdqvOFJELRSSQeYRwZiz9FVknDrBQeNJJX/yvjrQvYaKdd2UW+rjgzAK9ilwTiya+0Zv1lCmhHdZtsH+KaNfux62LnvX17xdtezPLHP+ESaFP+U3uFJEde/qyRLih9hwRu6Kzj8lCN90x+ZZb7nUG8z5QZN1SLZlMXqqqFwzGkj5lJ3BjMBg8reyyIiEEEEAAAQQQQAABBBAYssAJDUcc5BffU0MeiAHKQqDK59/p5psXrCiLZEgCAQQQQKAkBSiy5lBknXhSaI9RaYmbyKc6V1ntro71202eN2/equ5Vz95V19cOwa3Gky13soZCoapx463ZRLt3dc36r11Xf6233az19TW1pnpr1w7ORWr+UCy2YHl3bMNdZA2HQ949nreI6MFdMcQ7Nmx7WqZX1qdF6+pDX/epHCi28aJY7L7V3T+vqw/9SFV+3vnP/RS1wuHQR8XXeV/p7tkFsnybDvXTnkuR1Zsj3BDydgR7O4O3eHp7v/orsm69u1N6fbe8u1uXvTX2MjXx7m7tfApfZK35noj+Nof11vCkmm+JqVd092+Kbusia13d0Xv6/Bvv6C4Sm8oVu++y+vyePksTJ04cVzV67Z+7j7ruqciadZyx9DWeF1Hn/bfLx10iastXpeSqzKOdKbJu+U47jvNdEen1SxRD/czRv6QEFgSDQe/ecR4EEEAAAQQQQAABBBBAYAuBuklHHqvm3g4LAp7A6pUyKvPKNFQQQAABBBAYbgGKrH0XWTUcrvms+OWart2E3vqk1eyrsdjCrl2o7y/ZlgUxe89Mv/bZCaG/dt8n2Xlk7ZMLvyiu/V5EDnq/59b3h255b6akVeQ6sY0XZBYgvarSiZNDH/e58lcRObBzPJPm1avkrJG6k7U7p/DkUJ249n+b7v3sjGueipwTiyVezHzJvftU/VVVvzQR70hXr1gW32a0nHrTTYl3vXbZRS3v52qjzorF7liWOY5XTFN/x7Uicnznr/dQCM+XaVcR+UYR/dCmqXxfi8XuunsgH95ci6z19aHPmsod3u7VjPFTanJMLJZ4NHvOHIqsEp4UahKT67v6ps3kdz7Z+NPud2vT0crtnxHVy0SlJnOOQhdZs74w4B2J/Defjfp+xnrrCZOP2tfnpn+qIt6xvV0F1s6V+E482n5llomGG2ovErFLMvO1dMclmTtQ6+tDHzGRK0VlYkb/d8ynR7fd3P5kxq9lF3fTItKq5v9R5hcbvPZd7+T/vl+0tSu3Gb3LuTfddJPXR0a6yOrd+zsuID80kylicm+Vf/TFN988/63uXL1dzBvSvmtUdG8zu2H33d79XXdxur++A/ksdLdduXLlKa7rer+X8SDwbDAY3PTvNB4EEEAAAQQQQAABBBBAIEMgPCk0XUxaQUHA+3J8PJrYGQkEEEAAAQRGUqDii6wi8oaIdBb0sh8T2U1Fxmf+el871yZNCn04vemo0X3e72NviaijYmoie2wuOm4x2dZFVq9itPVOPfHuZV2kIveZ6XhRO0JEPpAx1zKf2PHR6N1PZw4/3DtZu+buKX6vuPSKiN6zqY0d0mXVeeeqiC1Ts7rsC+u3KtiKZI/zRRHZ6/2Cm72npifHYonbstY0L6a53FPa34c61yKrV8waG7Abu+9h7Ry3j7tKcyqybr3T2BvVM31dxdZnvafeMcXe491zKz0dXV3fEPqDiZy1qVnf95T2Z9eZ7/jOO1m/kmXY+TnN+kx6n4cOEdm26/3p8TjpHnaoes29vku7+u/w/ufINoioV7j1/tdTkbVzd2r2Dt+u8TI/m4dK5+d9UxFYRf610S/heXMSr3fnNdJF1rpJtUepmfft3+5C9YXxaOLS7vjCDbVXiti3u/55nZrvuO4vE/TXt7/3v6efO44TEpH2wfSlT9kJJIPBoHdkNw8CCCCAAAIIIIAAAgggsIVA/aSai8z0l7AgICpPxucmNp06yIMAAggggMAICVBkzRHeRFb6TH60226rr+3t2F5vqPr6mmNM9S8islPvQ9vDJuLtELt6U/GqxyKreDsKH328vcnbUZhd7N1qbLXHrcNOaWu7+4Xsn41QkdULQ8Ph2nrx2TUisluf1H3E741TN+nIY9Tc2f2OI7bUfDq17ebEvT3Nlw/T/gqFubxSuRZZvbGy7gMWNZkeiyU8i62eXIqsXqeGhiM+6Ir+WUS9Qn0vjy0VlbPE5FsieoLXyEx+3BZL/CKzQz6LrN64kyaFAmlXfi8qvd7J6H0eReTrKlLr/X/nyyZ2w6qV2tTTMTGdY276puukPtbnaRP9tYr9puvz22OR1evfeQzwm2O/7qr8ot/Ppki8yjd6RuYu0U2/Vxy1q2k6ISIf7a2gmxlrLp/j3talp/tts8bzul4ajya8O387n76KrP31zeUzkN1m1apV+6fT6UWD6Uuf8hMIBALbqera8suMjBBAAAEEEEAAAQQQQGAoAvUNtX80Me80NJ5KFzCZF48lOv++igcBBBBAAIGREqDI2qe8vSUqz6j4/i+9ceNNmceL9tXNK56IL/0tMzmle4elVxRStce8o1l33/Xd25a9Pe4Adc3b9bpTb0XW7jm8I3V9VaO+KmJniNhBGbth3xC1h1zz/fEDu666q7fiby7FmXwXyjJ9wuHwdqqrTjSfnGWmn8koSnXGr65cM2FC7YLuY5V7s+19nK51cuUas3G3xOPx9/r7QA3FdKDFsZ5iGUiRdeKUL+5ctdF3m3dktYotcdOjjmlru9PbhbnVk2uR1eu4aZesnihmZ4vY57veq40i9oSo/lHSY//qWW5RbOvhGOZCvDteMfzxx9uP6npnjup6Z9IitthE/2QdHdd6n8f6STXfMOv8soJXZO3T5v0x9XwxO2xTvvaeiD5tIpe/u1KiOwR1/+7PpTdeld8NzZlzz396e596eY86dwWb2gJN+6+Kx+96ovPA7KxnoO9RLp/jzCky16WnImvnDt9R710nqieLyQMdVfLVzJ22Xe/SP0TEOxa7Zf3a0d+fP3/+Gm+O/vr29/nr6efJZHK8qqYG05c+5SdgZp+srq5+qvwyIyMEEEAAAQQQQAABBBAYikC4IXSXbPrCNQ8C18ejCQruvAcIIIAAAiMqUHFF1hHVZvKyEKirO2Jf9fsWiMgHRey59EY96tZbE2+WRXIVnkR9/ZFHmLreEbre8ciL1Pyh7LtWK5yooOknk8n3VLXr+OeCTsXgxS9wcjAYnFP8YRIhAggggAACCCCAAAIIDKdAuCHkfen8g8M5J3MVp4Cq/DQ2NzGzOKMjKgQQQACBShGgyFopK02eeRMITwo1icn1nQOaNK9eJWf1dERt3iZkoCELhEKhqlzWKNwQ+oGI/Kprwri4Y0/JZWf0kANkgE4Bx3Fe7tr9j0iFC6jqDwKBwP9UOAPpI4AAAggggAACCCCAQIbAlClTRq/b8PZ6UBDwBFT167G57X9EAwEEEEAAgZEUoMg6kvrMXXICncfD+qtuFpUaEUmJKxPj8cSDJZdIBQXsHW07avTaq8Vsdiy28I7eUt90T63vVhE5sKvNhfFo4tIKohrxVB3HuU9EDh3xQAigGASuDwaDHPtUDCtBDAgggAACCCCAAAIIFIlAQ8NRB7iSfrZIwiGMERZQ07pYrP2WEQ6D6RFAAAEEKlyAImuFvwCkPzCBuvqaM1X1DyLiN9X/bpvb/sOe7tsc2Ki0LpTAscceu/02226YZSJfEpGNZna5Tzp+EYvdtzpjTj1xcujjPrPZ3r23nb9u8qS5vhPb2u56o1CxMe7WAo7j/FNETsIGARFJBINB7lniVUAAAQQQQAABBBBAAIHNAifW19b71KKQIOAJqLkTYrG7n0ADAQQQQACBkRSgyDqS+sxdcgKhUGibcePk66a6j7g7XMhRskW/hBqeFGoUsytFdLuuaDd23rcqcp+Zjhe1I0TkA92ZmMhKn+lUvg05/GubTCavUtVvDv/MzFhsAmb2RnV19R7FFhfxIIAAAggggAACCCCAwMgJhBtqvieivx25CJi5mASqfBt2vfnm+98qppiIBQEEEECg8gQoslbempMxApUmoHWTQ4epK1eLyEH9JL/YJ77GaPSu+ysNqRjyXbly5Y9c1/15McRCDCMvEAgEtlPVtSMfCREggAACCCCAAAIIIIBAMQiEG2quEuGLucWwFiMdg6psjM1NjB7pOJgfAQQQQAABiqy8AwggUBECX/vaZ0Yte2vsYSJ2upoe9/7uVXtLVJ4R8V29OmW3JBKJdRUBUoRJplKpGWZ2XSFDe/nll2X58uWyceNGqa6ulr333lu22657k3MhZ2bsgQqY2Serq6ufGmg/2iOAAAIIIIAAAggggEB5CoQbam4X0WPLMzuyGqDAv+PRxIcH2IfmCCCAAAII5F2AImveSRkQAQQQQGAwAslksk5V44Ppm0ufBx54QN58880tmo4aNUoOPfTQzoIrT9EJnBwMBucUXVQEhAACCCCAAAIIIIAAAiMiEK6veUlU9x6RyZm0qARM7P626MLDiioogkEAAQQQqEgBiqwVuewkjQACCBSfwNtvv/3ZqqqqRwoRmbeD9cknn+xx6J133lkOP/zwQkzLmEMQUNUfBAKB/xnCEHRFAAEEEEAAAQQQQACB8hHQcEPILZ90yGRIAqo3xee2f3lIY9AZAQQQQACBPAhUTJH1/PPPf0NEds+DWUkMoapPlESgBIkAAkUhYGafLopAChTEnnvuKdtvv32vo59wwgkyZsyYAs3OsIMUuD4YDJ45yL50QwABBBBAAAEEEEAAgTISqKs7Yl/1+5aUUUqkMgQBU7mibW7iu0MYgq4IIIAAAgjkRYAia14YGQQBBBBAoJgF9tprL9lmm216DfGYY46RHXbYoZhTqMTYEsFgsLYSEydnBBBAAAEEEEAAAQQQ2FKgrqH2BBW7BRcEPAEzu6AttvAyNBBAAAEEEBhpgYopsp577rllvUtrpF8k5kcAAQTyIdDU1LTA7/cH8zFW5hivvvqqLFu2rMdht912Wzn++OPzPSXjDVHAzN6orq7eY4jD0B0BBBBAAAEEEEAAAQTKQKB+Uuj7ZvLrMkiFFPIioFPj0fa/5GUoBkEAAQQQQGAIAhVTZB2CEV0RQAABBIZJwHEc7+LUT+R7unfffVfuuusuSafTWw190EEHyUc+8pF8T8l4eRAIBALbqeraPAzFEAgggAACCCCAAAIIIFDCAuH60PWi0lTCKRB6HgVMpbZtbiKRxyEZCgEEEEAAgUEJUGQdFBudEEAAAQQKIZBMJuepakG2la5YsUKeffZZ8f7fe7zjg/fdd18KrIVYyDyNaWafrK6ufipPwzEMAggggAACCCCAAAIIlKhAuCF0r4gcVqLhE3a+BVx373j87lfyPSzjIYAAAgggMFABiqwDFaM9AggggEDBBFKp1FVm9s2CTSAia9eulY6ODhk7dmwhp2HsPAio6lcCgcDf8zAUQyCAAAIIIIAAAggggEAJC4QbaleIWHUJp0DoeRTYZvTOVTfddNPWR1XlcQ6GQgABBBBAIBcBiqy5KNEGAQQQQGBYBBzH+b4I9+wMC3YJTGJml1RXV/+oBEIlRAQQQAABBBBAAAEEECiQQH39Ubuapt8s0PAMW2ICKvJ6LJr4YImFTbgIIIAAAmUqQJE1Y2HNTFtbWw9R1Z+Y2c6u6x49Y8aM5EDW/rrrrvuY3+/3/kL4GBHZUUR8IuKKiPcfg7f7fL5Lpk+f/tJAxuypbXesInKBiByaMddGEXlLRObnOldzc/NYVb1IRCIiskvXfEtF5PKlS5dePXPmzI6hxkt/BBBAIBcBx3Emi8icXNrSpiIEYsFgsKEiMiVJBBBAAAEEEEAAAQQQ6FGgblIopCbt8CDgCZjY/W3RhRwdzeuAAAIIIFAUAhRZRaS1tXUbMztNRH4gIh/pWpknXdc9Mtcia9cYvxWRr3cVVntb4HXeLq1IJPL/VNUG8xY0Nzfvrqo3isgR/cy1UVWvEpGLIpGIN+9Wzw033LBLR0dHm4h8rpdYYt5xjb31H0z89EEAAQR6E3Ac51Mi8gRCCHQJvBIMBvdGAwEEEEAAAQQQQAABBCpXoL6+5humenXlCpB5poCJ/K0tmvgqKggggAACCBSDQEUXWWfPnv0B13XPM7MmEcm+nC/nIqu3q3TWrFm/NbNzMoqeXoHzdTN7UUQ+LiK7ZfzM29n608bGxp8N9CXoKoreJiKfzuj7roi8JiLe7tMDu3ajjur6uauqV06fPv3c7KJu127Yv4rIV0Rko5ldIyLefYijfD6fF1v37qFfNDY2/mSgsdIeAQQQGKjAihUrxvl8vpUD7Uf78hUIBALeaQvev+d4EEAAAQQQQAABBBBAoAIFwg01V4io93duPAh4ApfGo4kLoUAAAQQQQKAYBCquyJp1JPDRfewEzbnI2tzcfKyqesdbbt+1qHeIyNTGxsa3uxe5tbX1o2bW3HW0r/fL74jIcY2NjY/n+iJceeWVY7bffvu/qeqkrj7e7tRfLF269NLMI31bWlp2FpFru4qk3nHFa1X1tEgkssURnLNnz/5EOp2+U0S89i2RSGRGdyG2a2fuPBEJicjzVVVVoTPOOMM7hnjz09zcvL+qtorIFZFI5O+D3Zmba/60QwCByhBwHMf7vXOnysiWLPsTcF33sB133PH+/trxcwQQQAABBBBAAAEEEChPgfCk0Hyxzmu5eBAQET07Hm1nZzPvAgIIIIBAUQhUXJF11qxZ+7iue5+I7JqxAt7O0hdUdaWZHdz16zkVWbt2sd5kZid39XvMdd1jezpmuLW19cNm5t0h8WGvrZld19TU9LVc34Tm5ubDVfUWERknIh2qel4kErmip/5d96wu6D4GWFX/OX369CmZhdDW1tZTzWy2iGxQ1ZMjkYi3Q3bz09ra+k0z844bTpnZCU1NTQ90/zBrF+xSMzu2qalpca650A4BBBDoTSCVSj2U8XsxUBUuYGZnVVdXe18c4kEAAQQQQAABBBBAAIEKFKhvCL1mIntUYOqk3IOAmtbFYu3e34/yIIAAAgggMOIClV5kfU9E5qbT6V+ceeaZz7e0tPxORL7TtSo5FVlnz569XzqdXth1HHCHd/RwU1PTDb2tbHNz8yWqevFA5ugeq6Wl5TIROc/7ZzNb4vP5aiKRyJu9zdXS0uK19fp4zzN+vz80bdq0FRnjzRCR60RkjZmd1NTUND9zrJaWll5/3traepKZ/VlERvVV7B3xN5wAEECg5ARSqdRfzeyUkgucgAslcFUwGPxWoQZnXAQQQAABBBBAAAEEEChegfr6w8aajlpVvBES2XAL+MT9RDR699PDPS/zIYAAAggg0JNAxRVZr7vuur38fr93xO2fVfXPkUjEO3K38xlMkbW5uXmyqnr3mo4RkbfN7It97ehsbm6uVdVo1x2wW+0Q7es1bWlpiYtIXVeb2xsbG4/vp313kdRrttzn8x02ffr0lzLyHVSRteteWO+Y4YNEJKGqEzMd+aghgAACQxFIJpO/VNWLhjIGfctK4O5gMFhTVhmRDAIIIIAAAggggAACCOQkUDfpiwer+R/KqTGNKkKgY8O24+fNm0fhvSJWmyQRQACB4heouCJrX0syyCLrTFX9Sde4/e5+bWlp+aCI3CMiH+o68ndaJBL5SyFelYydqN7wy9Lp9OFnnnnmK91zDeC44NVm1tDU1OQddewVo38tIt8TkZU+ny88ffp07/hlHgQQQCAvAqlUaoZ3nHpeBmOQchBIBYPBYDkkQg4IIIAAAggggAACCCAwMIH6+tpGU2seWC9al7FAKh5N8OfDMl5gUkMAAQRKTYAia8aKDabImtWn392l119/fbXP57tLRD7pTa2qZ0cikbxf1u7dmdrS0jJbVU/35jGzBWvWrDnxnHPOWd+d8uzZsz+RTqe9Hak7e7XTSCQyo/vO1tbW1m3MbJ6IhDKPJp41a9Zhrut6O2rHi8gvGhsbuwvMpfbuEy8CCBSpQCqVOtL7PatIwyOsERBwXXfPHXfc8bURmJopEUAAAQQQQAABBBBAYAQF6ieFfme2+WqvEYyEqYtCQOXJ+NzEp4oiFoJAAAEEEEDAq/Gh8L7AIIust4nIcV2jDLjIKiJXNDY2fjff69Da2hruujN1nIisVdXTIpHInMx5vEJsa2urd9TxV0Rko5ldIyJXmdkon8/3MxFp6GrfWUzNLLyKyGOu6x47Y8aMZL5jZzwEEKhsAcdxPiwim3fdV7YG2XsCZnZidXX1rWgggAACCCCAAAIIIIBAZQmEG0LeRoXaysqabPsQiMejiXqEEEAAAQQQKBYBiqwZKzEcRVZvupaWlszCbN6KrDNnzqzaY489DvL5fOeLyGQR2UZEXFW9cvr06ed271LNfPm67ldtE5HP9fJSxlT1K96dq62trd8xM++o4PWq+uVIJMJfeBfLJ5k4ECgzgVQqlTYzX5mlRTqDFFDVCwOBwKWD7E43BBBAAAEEEEAAAQQQKFGBcEPoHRHZsUTDJ+w8C6jK/8bmJr6d52EZDgEEEEAAgUELUGTNoCvFImtWwTb7RVitqj+ePn36lT0VWLsbNzc3j1XVi0QkIiK7dP36UhG5fOnSpVfPnDmzo7W19SAz84rDu2cfLTzot4+OCCCAQC8CjuO8KCL7AISAJ2Bmf6murp6KBgIIIIAAAggggAACCFSOQF3dkR9Qv/t65WRMpv0JmNkFbbGFl/XXjp8jgAACCCAwXAIUWTOky6zImhaROX6//3vTpk17Yygv1JVXXjlm++23/5uqThKRV1W1NhKJvDqUMemLAAII9CXgOM58ETkGJQS6BJ4OBoOfQAMBBBBAAAEEEEAAAQQqRyA8qWaimHKKWuUseb+ZmsgpbdHE//XbkAYIIIAAAggMkwBF1gzoEi2y/qj7qF8z21FVDxCR8SLSfczmajM7p6mpadZg36nm5uapqtrq9VfVsyORyHWDHYt+CCCAQC4CqVTqGjP7ei5taVMZAsFgkP9mqYylJksEEEAAAQQQQAABBDoFwg2hH4jIr+BAYLOAawfH4wsfQQQBBBBAAIFiEeAvLDNWohSLrD29SLNnz/5EOp3+g4gc2vXzVWZ2SlNT07yBvnizZ8/+QDqdXiAi+4vIPFU9ybuftaWlxRv7tyIyQURGici7ItKuqhdEIpFFA52H9ggggECmQCqVusDMuIOT12KzgM/nO3j8+PH8YZp3AgEEEEAAAQQQQACBChGobwj92US4NqRC1juXNNevHb3D/Pnz1+TSljYIIIAAAggMhwBF1gzlcimyeim1trZuY2ZeUTXUleIjZnZUU1PT6lxfLDPTlpaWK1TVu1D+HRE5LhKJPDFr1qxzzMy7/8ArrmY/joh8tbGx8fZc56EdAgggkC2QSqW+ZGY3IYNAt4CZfau6uvoqRBBAAAEEEEAAAQQQQKAyBOobQk+ZyEGVkS1Z5iDwajya2CuHdjRBAAEEEEBg2AQosmZQD0eR9frrr6/2+Xx3icgnu6a+orGx8buFWPGWlpY6Efm7iGwrIt6xwQ1NTU3tuc41a9aso1zXnSMiO4jILxobG3+S8WvjRORFMzvb7/e/ZGbHmdlPRGQX7m3NVZh2CCDQm0AqlfqMmT2KEAIZArODweB0RBBAAAEEs6gtVAAAIABJREFUEEAAAQQQQKAiBDTcEHIrIlOSzFHAbo1HF56YY2OaIYAAAgggMCwCFFkzmAdZZP2diHyna5g7IpHIcapqva1edpG1647Tqwux2i0tLR8UkXtE5ENd45/Z2Nh4fS5zNTc3j1VVbzfqISLygFdE9XbBtrS0eEXbKSKyTFWPj0QiT3eP19raepKZ/VlExqjqWdzdmos0bRBAoCeBVCoVNLMkOgh0C5jZ89XV1d694zwIIIAAAggggAACCCBQ5gJ1k2s/qa79q8zTJL0BCKjoZbFo+wUD6EJTBBBAAAEECi5AkTWDeJBF1vNExDs613uedF33yBkzZvRaGLjuuuv28vv994rI7iLSoarTIpHIX/pbae/o3uuvv/4Do0aNGuO17ejocPqax2vTw67ZgRRZz1fVX3l3rfp8vpOmT5++4Nprrx0/atQobyfsp0Xk9sbGxuMz425tbd3Ndd2Fqrqfqs6KRCKR/vLi5wgggEBvAo7jvCkiuyKEQLdAIBDwvgDk3QHOgwACCCCAAAIIIIAAAmUsEJ5Uc7qY3lDGKZLaQAVUIvG5iVkD7UZ7BBBAAAEECilAkTVDdzBF1ubm5smq+ldv96aIrOi69/TJ3hatubn5WFX1juDdXkRSZnZCU1PTA/0t8mCOGc4q6HpT5FRkbWlpmeAVUUVkJzP7fWNj43e83blZMWx1zHHWz7cqwvaXIz9HAAEEMgUcx5kvIseggkC3gKoeFQgEvCP3eRBAAAEEEEAAAQQQQKCMBcL1octFpSDXa5UxW3mn5trB8fjCR8o7SbJDAAEEECg1AYqsGSs2mCJr1pG83l0R5zU2Nl7e24vQ3Nx8iape3PXzfne+do/j7WRtbW31Cp/dBYd5kUjkxL6OJs4q6OZ0J2tra+s2ZuYVgSeKyGK/33/UtGnT3vDioMhaah9v4kWgtAUcx/m1iHy/tLMg+nwKqOqFgUDg0nyOyVgIIIAAAggggAACCCBQfALh+prHRNXbBMCDQKfA+rWjd5g/f/4aOBBAAAEEECgmAYqsGasxmCKrV/ycNWvWTWZ2ctdQWxQmMxe7ubl5f1X1dmbt2fXrW+0G7evlaGlp+Z6IeEUHn4isUdUvRyKRW3vqk1Us9Zo80rXLdnVfc7S2tp5pZld5bcws0tTUdGN3e44LLqaPLrEgUP4CjuOcISKzyz9TMhyAwJxgMNj979sBdKMpAggggAACCCCAAAIIlIpAff1hY01HrSqVeIlzWARejUcTew3LTEyCAAIIIIDAAAQosmZgDabI6nWfNWvWYa7rxkUk2DXcPWZ2SlNT07Lu4VtbWz9qZn8XkYO6fu1tv99/9LRp057KXK/W1tZTzax7J+xbqhqORCKvem1mz579gXQ6vUBE9u/q44jI95YuXXrjzJkzO7rHaWlp2VlErhWRhq6C7EZVPTsSiVzX17vR2tr6YTPz7lz1/n/umjVrTjnnnHPWZ/ZpaWnxcpgiIstU9fhIJPJ0Ro4nmdmfu45O7nNH7wDeUZoigECFCjiO8ykReaJC0yftngVeCwaD3V9UwggBBBBAAAEEEEAAAQTKUCA8qWaimPa4qaAM0yWlnATs1nh04Yk5NaURAggggAACwyhAkTUDe7BF1q7drL81s3O6ipreqF5h83UzW9JVFPX+Utjbgdr5MzP7XlNTU+eO0cynpaVlhoh0F0OX+3y+w6ZPn/5Sd5vm5uaJqvo3ERmX0e9dEXlBVb2i7gFmtoeIjOr6uauqV06fPv3cvo4W7h6rpaXlSyJygao2ZRZQu38+a9aso1zX9Y4T9uZ/0czO9vv9L6XT6cNU9TIR2UVEXlXV2u7i8DC+z0yFAAJlJDBz5kzfd77znXQZpUQqeRDo6OjYfeedd/5PHoZiCAQQQAABBBBAAAEEEChCgXBD6L9F5MIiDI2QRkhARS+LRdsvGKHpmRYBBBBAAIFeBSiyZtAMtsjqDTFz5syqD33oQz83s++KyDZ9vHPrVHXm9OnT/6enomd/RVZv3NbW1s+Z2Z8ydrT2Np031+/+/e9//zhzp+tQPw/Nzc1nq6q327a7kJs5pLe79quNjY3e/bE8CCCAwJAEHMfxdvt3nwAwpLHoXDYCDcFgMFY22ZAIAggggAACCCCAAAIIbCFQ11Bzn4oeCgsCmwVUIvG5iVmIIIAAAgggUGwCFFkzVmQoRdbuYWbNmrWP67o/FJHjRGS3rt2rroi8KSK3+3y+SzJ3pma/EFlF1idd1z1yxowZyex2XlF3zz339I7J8HbPfkZExne16d5BO8fv918+bdq0Nwrx0rW0tHj/sfsbEfGO8/SKyt5u2nZVvSASiSwqxJyMiQAClSfgOI53BPnUysucjHsTMLNLqqurf4QQAggggAACCCCAAAIIlJ/Ascceu/2YbTd4f8fEg8D7Aq4dHI8vfAQSBBBAAAEEik2AImuRrUhzc/NMVf1JV1jzIpHIibkc81tkaRAOAgggkBeBVCp1gZldmpfBGKQsBMxsfnV1tfdFJh4EEEAAAQQQQAABBBAoM4G6SbVHqdmdZZYW6QxRYP3a0TvMnz9/zRCHoTsCCCCAAAJ5F6DImnfSwQ/Y3Nw8VlUXiMjnRMTb/XpeY2OjdywvDwIIIFCRAitXrjzedd15FZk8SfcmkAoGg0F4EEAAAQQQQAABBBBAoPwE6upDP1GVmeWXGRkNQeDVeDSx1xD60xUBBBBAAIGCCVBkLRjtwAdubW09ycy8ozG3FZHFfr//qEId9zvw6OiBAAIIDL/A22+/vXtVVVVBjj0f/myYMV8CPp9vv/Hjx7+Qr/EYBwEEEEAAAQQQQAABBIpDIDypdoGYHVkc0RBFcQjYrfHoQu/KNB4EEEAAAQSKToAia5EsybXXXjt+1KhRd3TtYt1oZpGmpqYbiyQ8wkAAAQRGTMBxnLdFZKcRC4CJi1EgEgwGZxVjYMSEAAIIIIAAAggggAACgxMITQ9tM9aR1SJSNbgR6FWOAip6WSzafkE55kZOCCCAAAKlL0CRtYjWsLW19aNm9gcRmR+JRH7FXaxFtDiEggACIybgOI53jDrfZB6xFSjKiW8IBoPTijIygkIAAQQQQAABBBBAAIFBCdRNCoXUpH1QnelUxgI6NR5t/0sZJ0hqCCCAAAIlLECRtYQXj9ARQACBShBwHMe7m/q7lZArOeYmYGavVVdX75lba1ohgAACCCCAAAIIIIBAKQjUNYQuVJH/LoVYiXEYBVz5WDyeWDSMMzIVAggggAACOQtQZM2ZioYIIIAAAiMh4DhORERaRmJu5ixeAb/fv/+4ceOWFG+ERIYAAggggAACCCCAAAIDEQjXh24VlYkD6UPbshdYE48mdij7LEkQAQQQQKBkBSiyluzSETgCCCBQGQKpVOozZvZoZWRLlrkKqOqZgUDg+lzb0w4BBBBAAAEEEEAAAQSKV2DKlI+PXrdh5xUiQkGteJdp2CNTkXti0cQRwz4xEyKAAAIIIJCjAEXWHKFohgACCCAwMgKPPvroqH322WfDyMzOrMUqoKp/CQQCU4s1PuJCAAEEEEAAAQQQQACB3AXq6488wtRdmHsPWlaCgKlc0TY3wfVBlbDY5IgAAgiUqABF1hJdOMJGAAEEKkkgmUw+p6ofq6ScybVvATP7T3V19e44IYAAAggggAACCCCAQOkL1E+qvcDMLi39TMggnwImOq0t2n5DPsdkLAQQQAABBPIpQJE1n5qMhQACCCBQEIFUKvVXMzulIIMzaCkLTAgGg0+UcgLEjgACCCCAAAIIIIAAAiL1DaE5JjIZCwS2EHD1wHi8/VlUEEAAAQQQKFYBiqzFujLEhQACCCCwWSCVSl1kZr+EBIFMATP7dnV19f+iggACCCCAAAIIIIAAAqUrEAqFqsaOlzdFZMfSzYLICyCwPh5NbFOAcRkSAQQQQACBvAlQZM0bJQMhgAACCBRKYOXKlSe6rttWqPEZtzQFzOzv1dXVXynN6IkaAQQQQAABBBBAAAEEPIG6utDh6pd70EAgS+CBeDRxKCoIIIAAAggUswBF1mJeHWJDAAEEEOgUWL169S4dHR3L4UAgS+DtQCCwq6oaMggggAACCCCAAAIIIFCaAuGG0HkicllpRk/UhRJQkati0cS3CjU+4yKAAAIIIJAPAYqs+VBkDAQQQACBggs4jvOyiOxV8ImYoKQEzOyL1dXV95ZU0ASLAAIIIIAAAggggAACmwXCDaF/iMjJkCCQKeCa23RL7O4WVBBAAAEEEChmAYqsxbw6xIYAAgggsFkgmUz+VVVPgQSBTAFVvTAQCFyKCgIIIIAAAggggAACCJSkgIYbQq+JyAdKMnqCLpiA+fRTbTe3P1mwCRgYAQQQQACBPAhQZM0DIkMggAACCBRewHGc74jI7wo/EzOUmEA8GAzWl1jMhIsAAggggAACCCCAAALefayTaw5RV+8HA4EsgXQ8mqhCBQEEEEAAgWIXoMha7CtEfAgggAACnQIrV678guu6D8CBQJaAs3Hjxj132WWXd5FBAAEEEEAAAQQQQACB0hIIN9R8T0R/W1pRE23BBVQeic9NHFzweZgAAQQQQACBIQpQZB0iIN0RQAABBIZHwMw0lUq5wzMbs5SSgM/nmzh+/PjbSilmYkUAAQQQQAABBBBAAAGRcEMoJiJhLBDIErg2Hk2chQoCCCCAAALFLkCRtdhXiPgQQAABBDYLpFKpB83s85AgkCVweTAYPBcVBBBAAAEEEEAAAQQQKB2B40764n+NTvtfEpFtSydqIh0OATX7Wiy28LrhmIs5EEAAAQQQGIoARdah6NEXAQQQQGBYBRzHuUJEzhnWSZmsFASeDQaDB5ZCoMSIAAIIIIAAAggggAACmwTCk2pOF9Mb8EAgW0DNnRCL3f0EMggggAACCBS7AEXWYl8h4kMAAQQQ2CyQTCZPVdUbIUEgW8Dv9x8xbty4e5BBAAEEEEAAAQQQQACB0hAITwrNEpNppREtUQ6jwNp4NLHdMM7HVAgggAACCAxagCLroOnoiAACCCAw3ALLly/fZ/To0S8O97zMVxICvwgGgz8uiUgJEgEEEEAAAQQQQACBCheYOHHimKrRa72jgj9Q4RSkv7XAgng0cTQwCCCAAAIIlIIARdZSWCViRAABBBDYLJBKpd4ys50hQSBL4OFgMMh9vbwWCCCAAAIIIIAAAgiUgEBdQ+0JKnZLCYRKiMMtYPrzeKz9/w33tMyHAAIIIIDAYAQosg5GjT4IIIAAAiMm4DhOXETqRiwAJi5aAVX9TCAQeLxoAyQwBBBAAAEEEEAAAQQQ6BQIN9T+VsS+BwcC2QJqMjEWS9yGDAIIIIAAAqUgQJG1FFaJGBFAAAEENgs4jvMjEfk5JAhs9Ydx1YsCgcCvkEEAAQQQQAABBBBAAIHiFgg3hJ4SkYOKO0qiGwmBjg3bjp83b96qkZibORFAAAEEEBioAEXWgYrRHgEEEEBgRAVSqdTRZnbHiAbB5MUq0B4MBo8s1uCICwEEEEAAAQQQQAABBETC4dAXxCcPYIFADwLPxqOJA5FBAAEEEECgVAQospbKShEnAggggECnwNtvvz22qqqKb7XyPvQo4Pf7Pzpu3LjF8CCAAAIIIIAAAggggEBxCtTVh36kyulExbk6IxuViV7XFm3/2shGwewIIIAAAgjkLkCRNXcrWiKAAAIIFIlAMpl8VlUPKJJwCKO4BM4JBoO/L66QiAYBBBBAAAEEEEAAAQS6BcL1oYSo1CCCwFYCKpH43MQsZBBAAAEEECgVAYqspbJSxIkAAgggsFkglUo1m1kjJAj0INAWDAbDyCCAAAIIIIAAAggggEDxCUyefNR+HW6ak2eKb2mKIqK0r2P/W2++d0lRBEMQCCCAAAII5CBAkTUHJJoggAACCBSXQCqV+pqZXVtcURFNkQhsGDNmzD7bbbfd60USD2EggAACCCCAAAIIIIBAl0B4Us23xfRKQBDoQeCdeDSxMzIIIIAAAgiUkgBF1lJaLWJFAAEEEOgUcBznkyLyLzgQ6EWgKRgMtqCDAAIIIIAAAggggAACxSUQrg/dKioTiysqoikGAROLtUUXNhRDLMSAAAIIIIBArgIUWXOVoh0CCCCAQFEJJJPJtaq6TVEFRTBFIWBm/1ddXX1KUQRDEAgggAACCCCAAAIIINApUF8f+oipvAAHAr0IXBiPJi5FBwEEEEAAgVISoMhaSqtFrAgggAACmwUcx2kXkRAkCPQg4Pj9/n3HjRu3Ah0EEEAAAQQQQAABBBAoDgGOCi6OdSjWKFyxI26JLrynWOMjLgQQQAABBHoSoMjKe4EAAgggUJICjuP8WER+VpLBE/RwCEwPBoOzh2Mi5kAAAQQQQAABBBBAAIH+BTgquH+jSm6xzeidq2666aZ0JRuQOwIIIIBA6QlQZC29NSNiBBBAAAERSSaTh6nqvWAg0IvAP4LB4BR0EEAAAQQQQAABBBBAYOQFOCp45NegyCN4KB5NfKHIYyQ8BBBAAAEEthKgyMpLgQACCCBQsgKO46wTkTElmwCBF0zAzLx3Y//q6uqlBZuEgRFAAAEEEEAAAQQQQCAnAY4Kzompghvp5fFo+7kVDEDqCCCAAAIlKkCRtUQXjrARQAABBDp3s96qqhOxQKAnATM7u7q6+mp0EEAAAQQQQAABBBBAYGQFOCp4ZP2LfXYTq2+LLowXe5zEhwACCCCAQLYARVbeCQQQQACBkhVYsWLFeT6f77KSTYDACypgZvOqq6tPKOgkDI4AAggggAACCCCAAAJ9CnBUMC9IfwLr147eYf78+Wv6a8fPEUAAAQQQKDYBiqzFtiLEgwACCCCQs0AqlfqsmT2ScwcaVpxAOp0+YKeddnq+4hInYQQQQAABBBBAAAEEikSAo4KLZCGKN4z74tHE4cUbHpEhgAACCCDQuwBFVt4OBBBAAIGSFkilUkkzC5Z0EgRfMAEzu6C6uprdzgUTZmAEEEAAAQQQQAABBPoW4Khg3pC+BFTlp7G5iZkoIYAAAgggUIoCFFlLcdWIGQEEEEBgs0AqlfqHmZ0MCQK9CNwdDAZr0EEAAQQQQAABBBBAAIHhF+Co4OE3L7UZ1Xw1sdhdd5da3MSLAAIIIICAJ0CRlfcAAQQQQKCkBZLJ5Nmq+r8lnQTBF1Sgo6PjczvvvPOjBZ2EwRFAAAEEEEAAAQQQQGArgbr62nNV7TfQINCLwPrVK2WHRCLRgRACCCCAAAKlKECRtRRXjZgRQAABBDYLpFKpCWb2GCQI9Cbguu5Pd9xxR46f4hVBAAEEEEAAAQQQQGCYBcL1oXtEhfs2h9m9hKa7JR5N1JVQvISKAAIIIIDAFgIUWXkhEEAAAQRKXsBxnDdEZPeST4QECiKgqo8GAoHPFWRwBkUAAQQQQAABBBBAAIEeBeomhw5XV+6BB4HeBMz0+22x9t8ihAACCCCAQKkKUGQt1ZUjbgQQQACBzQKO4/xJRE6DBIE+BGqCwSD3/PCKIIAAAggggAACCCAwTAL1k2p+Y6bnDtN0TFOKAq4cEo8nHizF0IkZAQQQQAABT4AiK+8BAggggEDJC6RSqbPM7A8lnwgJFExAVS8LBAIXFGwCBkYAAQQQQAABBBBAAIHNAhMnThxTNWbdc2K2NywI9CKwPB5N7IYOAggggAACpSxAkbWUV4/YEUAAAQQ6BRzH+aSI/AsOBHoTUNXnA4HAAQghgAACCCCAAAIIIIBA4QXqGkJfUZG/FX4mZihdAftLPLpwaunGT+QIIIAAAgiwk5V3AAEEEECgTAQcx3lRRPYpk3RIowACZnZidXX1rQUYmiERQAABBBBAAAEEEEAgQyDcEPIKrF8BBYHeBEzkW23RxFUIIYAAAgggUMoC7GQt5dUjdgQQQACBzQKO47SKyHRIEOhDoDkYDM5ACAEEEEAAAQQQQAABBAoncOKJh+/tq6p6TkTGFG4WRi51ATV3Qix29xOlngfxI4AAAghUtgBF1spef7JHAAEEykYgmUx+TVWvLZuESKQQAs6oUaMO2GGHHd4sxOCMiQACCCCAAAIIIIAAAiJ19bXnqtpvsECgD4HF8WjiowghgAACCCBQ6gIUWUt9BYkfAQQQQKBTYPXq1Qd2dHQ8DQcCfQmY2dnV1dVXo4QAAggggAACCCCAAAKFEQjXh+4RlcMLMzqjloeAtsaj7Y3lkQtZIIAAAghUsgBF1kpefXJHAAEEykzAcZxnReSAMkuLdPIrsCAYDB6d3yEZDQEEEEAAAQQQQAABBDyBusmhw9WVe9BAoB+BM+PRxPUoIYAAAgggUOoCFFlLfQWJHwEEEEBgs4DjON4f0pogQaAvAZ/Pd8j48eMfRAkBBBBAAAEEEEAAAQTyK1A/qeY3ZnpufkdltHITUNOPxmLti8stL/JBAAEEEKg8AYqslbfmZIwAAgiUrYDjOGeIyOyyTZDE8iKgqpcFAoEL8jIYgyCAAAIIIIAAAggggECnQDgc3k58q73ThT4MCQK9CZjY/W3RhYchhAACCCCAQDkIUGQth1UkBwQQQACBToEVK1bs4ff7XzKz0ZAg0IfAS4FA4ABV3YASAggggAACCCCAAAII5EegrqH2DBXjS6/54SznUS6JRxM/KucEyQ0BBBBAoHIEKLJWzlqTKQIIIFARAslkcp6qHl8RyZLkoAV8Pt9Xx48f/7dBD0BHBBBAAAEEEEAAAQQQ2EIg3BCKeRtaYUGgLwFTPbptbvsClBBAAAEEECgHAYqs5bCK5IAAAgggsFkglUqdZ2aXQYJAXwKqelMgEPgySggggAACCCCAAAIIIDB0gXD4yAnicx8b+kiMUOYC//7MpxN7z5wpbpnnSXoIIIAAAhUiQJG1QhaaNBFAAIFKEUilUhPMjD/cV8qCDz7PtN/vP2DcuHFLBj8EPRFAAAEEEEAAAQQQQMATqJ9U+0szuwgNBPoRmBWPJiIoIYAAAgggUC4CFFnLZSXJAwEEEEBgs4DjOF6RdQIkCPQloKoXBQKBX6GEAAIIIIAAAggggAACgxeYMuXjo9dt3PkZMdl38KPQsxIETHRaW7T9hkrIlRwRQAABBCpDgCJrZawzWSKAAAIVJZBMJi9T1fMqKmmSHbCAqj4SCAQOHnBHOiCAAAIIIIAAAggggMBmgXBD7akidiMkCPQjkPaJu1c0evdrSCGAAAIIIFAuAhRZy2UlyQMBBBBAYLPAypUrj3dddx4kCPQnoKrHBQKB+f214+cIIIAAAggggAACCCDQs0B9Q2iOiUzGB4G+BEzkzrZo4hiUEEAAAQQQKCcBiqzltJrkggACCCDQKfDss8+O3n333V8SkT0gQaAvAVW9NhAInIUSAggggAACCCCAAAIIDFygoeGIg1zxPTXwnvSoPAH7YTy68JeVlzcZI4AAAgiUswBF1nJeXXJDAAEEKljAcZzZInJGBROQeg4Cqvp2VVXVQTvssMPyHJrTBAEEEEAAAQQQQAABBDIEwvW1PxO1H4OCQL8CrhwSjyce7LcdDRBAAAEEECghAYqsJbRYhIoAAgggkLuA4zhegdUrtPIg0KeAqp4fCAR+DRMCCCCAAAIIIIAAAggMSEDDDaFnReRjA+pF40oUeD4eTRxQiYmTMwIIIIBAeQtQZC3v9SU7BBBAoGIFVqxYsYff73/JzEZXLAKJ5yrwVCAQ+LSqurl2oB0CCCCAAAIIIIAAApUuUF9fM8VU/17pDuSfi4BdHY8uPDuXlrRBAAEEEECglAQospbSahErAggggMCABJLJ5DxVPX5AnWhcqQLTgsHgDZWaPHkjgAACCCCAAAIIIDBQgfqG0BwTmTzQfrSvPAETmdIWTfyj8jInYwQQQACBchegyFruK0x+CCCAQAULpFKp88zssgomIPXcBe4MBoPH5N6clggggAACCCCAAAIIVK5AfX3tYaZ2b+UKkHnuArqqyufb++abF6zIvQ8tEUAAAQQQKA0BiqylsU5EiQACCCAwCIFUKjXBzB4bRFe6VKCAz+ebOH78+NsqMHVSRgABBBBAAAEEEEBgQALhhtA1IvL1AXWicWUKqETjcxOTKjN5skYAAQQQKHcBiqzlvsLkhwACCFS4gOM4XpF1QoUzkH4OAmb2l+rq6qk5NKUJAggggAACCCCAAAIVK1BXd8S+6td/ieh2FYtA4rkLqJ0Tn7vw97l3oCUCCCCAAAKlI0CRtXTWikgRQAABBAYhkEwmL1PV8wbRlS4VKKCqnwsEAo9WYOqkjAACCCCAAAIIIIBATgLh+tqfidqPc2pMowoXUNevut/cuXe9VOEQpI8AAgggUKYCFFnLdGFJCwEEEEBgk8DKlSuPd113Hh4I5CLg8/kuHz9+/Lm5tKUNAggggAACCCCAAAKVJjBx4sRxVaPXPikiH6603Ml3EAIqbfG5ifAgetIFAQQQQACBkhCgyFoSy0SQCCCAAAKDFXj22WdH77777t63ZvcY7Bj0qxwBVX3HzD4XDAZfrZysyRQBBBBAAAEEEEAAgdwE6upD31IVjn7NjYtWomfHo+1XA4EAAggggEC5ClBkLdeVJS8EEEAAgc0CjuPMFpEzIEEgFwFV/WEgEPhlLm1pgwACCCCAAAIIIIBAJQmEG2oeEtGDKylnch20wEa/yn5z5yb4AuugCemIAAIIIFDsAhRZi32FiA8BBBBAYMgCyWTyVFW9ccgDMUClCDwXCAQ+r6rvVkrC5IkAAggggAACCCCAQH8C9fU1U0z17/214+cIdAqoRONzE5PQQAABBBBAoJwFKLKW8+qSGwIIIIBAp0AymRzv8/kWm9mukCCQi4Cqfj0QCPwxl7a0QQABBBBAAAEEEECgEgTCDaGYiHC/ZiUsdh5y9P5MFZvbzp+p8mDJEAgggAACxStAkbV414bIEEAAAQTyKOA4TrOINOZxSIYqb4GFwWAwVN4pkh0CCCCAAAIIIIAAArmPssUEAAAgAElEQVQJhCfX1ohridxa06rSBcxknV/d/aLRu1+rdAvyRwABBBAobwGKrOW9vmSHAAIIINAl4DjOSSLyT0AQyFXgnXfeOHPffQ+8Ptf2tEMAAQQQQAABBBBAoFwFwvWh60WlqVzzI688C6jNic9deHKeR2U4BBBAAAEEik6AImvRLQkBIYAAAggUQuCFF14Ys9NOOy0WkQ8VYnzGLB+B1e8mly5a9NDLb694Y/3UU84/vnwyIxMEEEAAAQQQQAABBAYucOKk2s/4zB4deE96VKyAyoz43IR3mhQPAggggAACZS1AkbWsl5fkEEAAAQQyBVKp1FVm9k1UEOhJIOm8uXjRogffXOH859MiMs5ro6oTTz/1otsQQwABBBBAAAEEEECgUgXC9TXXiurXKjV/8h6wwLuj/On95sy55z8D7kkHBBBAAAEESkyAImuJLRjhIoAAAggMXiCZTJ6gqrcMfgR6lqPAm8tfeWrxC4+uXLXqncO9umpWjnPOmHoxx1yV48KTEwIIIIAAAggggEC/Auxi7ZeIBtkCpn+Px9q/AgwCCCCAAAKVIECRtRJWmRwRQAABBDYLpFKpRWa2PyQIvPb6okdeePGxjjXvrTqkLw0TPWba1IvuRAwBBBBAAAEEEEAAgUoTYBdrpa14HvJVicTnJmblYSSGQAABBBBAoOgFKLIW/RIRIAIIIIBAPgUcx/mNiJybzzEZq7QEXnzlyftfeumJ0Rs2rP1sLpGbyd+nnXYx38TOBYs2CCCAAAIIIIAAAmUjwC7WslnKYUvERFaO8m3Y7+ab739r2CZlIgQQQAABBEZQgCLrCOIzNQIIIIDA8AukUqkjzWzB8M/MjCMp4Lrp9AsvPnrfK/9+JrBx44ZPDDSWtJuujZz+48RA+9EeAQQQQAABBBBAAIFSFWAXa6mu3AjGbfrXeKz91BGMgKkRQAABBBAYVgGKrMPKzWQIIIAAAsUg4DjOv0Tkk8UQCzEUVmDDhrWp55c8/K83Xl+8e9pN7zeE2W48Y+rFpw2hP10RQAABBBBAAAEEECgZAXaxlsxSFVWgqnJ6bG7iz0UVFMEggAACCCBQQAGKrAXEZWgEEEAAgeIUSKVSl5jZxcUZHVHlQ+Ddd1PLFi95ePGy5S9/RMw+mI8xTd0vTjv1R/fmYyzGQAABBBBAAAEEEECgmAXYxVrMq1O0sb2zzegx+9900+3Joo2QwBBAAAEEEMizAEXWPIMyHAIIIIBA8QusWLHiUJ/Pd1/xR0qEAxVwVr714qJFD73+TvL1T4hJ9UD799VeTWafftrF0/M5JmMhgAACCCCAAAIIIFBsAuxiLbYVKY14TK2lbe7CptKIligRQAABBBDIjwBF1vw4MgoCCCCAQIkJJJPJB1X18yUWNuH2IvDOO689/fySh5Kp1NuHiMjogkH55AtnfPXihwo2PgMjgAACCCCAAAIIIDDCAuxiHeEFKNHp1bQhFmuPlWj4hI0AAggggMCgBCiyDoqNTggggAACpS7gOM6PReRnpZ5Hpcf/+rIljy154bF1a9akDhsmi+Yzpl48Y5jmYhoEEEAAAQQQQAABBIZVgF2sw8pdTpMtikcTHyunhMgFAQQQQACBXAQosuaiRBsEEEAAgbITSKVSE8zssbJLrEISenXp0w+88OITvnXr1gz7bmS/6GenTr2Id6dC3jXSRAABBBBAAAEEKkmgrqH2jyp2ZiXlTK55Ebg0Hk1cmJeRGAQBBBBAAIESEqDIWkKLRagIIIAAAvkVcBwnISI1+R2V0QolYGbywouP3fPyq0/tsHHj+k8Xap7+xjWR1mlTL27srx0/RwABBBBAAAEEEECglATqJtccoq7eX0oxE2txCJjPDm27eeEDxRENUSCAAAIIIDB8AhRZh8+amRBAAAEEikwgmUyer6r/U2RhEU6WwIYN69cseeGRR5a+sWiXdMfGA4oBKO2mayOn/9gr0vMggAACCCCAAAIIIFAWAuFJoT+JyWllkQxJDJuAitwTiyaOGLYJmQgBBBBAAIEiEqDIWkSLQSgIIIAAAsMrsGLFigN8Pt+zwzsrs+UqsHbd6uXPL374uf/856UPu256r1z7DUc7VfnH6adePGU45mIOBBBAAAEEEEAAAQQKLRCefOSR4roLCj0P45elwPnxaOLXZZkZSSGAAAIIINCPAEVWXhEEEEAAgYoWSCaTt6nqcRWNUGTJr1r1ziuLXnj4lbeWLz3QxHYpsvDeD0d99WecemG8aOMjMAQQQAABBBBAAAEEchQIN4T+ISIn59icZgh0C6Qt7X6sre3uFyBBAAEEEECgEgUoslbiqpMzAggggMBmgWQy+U1VvQqSkRd4Z8Wy5xYteegtx3nzYBHZbuQj6jsCM5k/7bSLKdAX+0IRHwIIIIAAAggggECfAvX1tSeaWhtMCAxUwERubosmThpoP9ojgAACCCBQLgIUWctlJckDAQQQQGBQAqtWrdrJdd1nzGzXQQ1ApyELvLn8lccXL3n43VWrkyV3j4+Knnb61ItuHDICAyCAAAIIIIAAAgggMEIC4YbaW0TshBGanmlLWEBNpsdiidklnAKhI4AAAgggMCQBiqxD4qMzAggggEA5CDiOc6WIfLsccimlHP699PmHXnz58fR77606tJTizor1gTOmXlzK8ZcwPaEjgAACCCCAAAIIDFWgriH0JRW5aajj0L8iBZb7VT46d24iVZHZkzQCCCCAAAIiQpGV1wABBBBAoOIFVq1adXg6nb6n4iGGCeCll/91z4sv/2vbDRvWfnaYpizsNKbfOOO0i64p7CSMjgACCCCAAAIIIIBA/gXCDaF2EQnlf2RGLHsBsz/GYwu/XvZ5kiACCCCAAAJ9CFBk5fVAAAEEEEBARBzHuUNEjgajMAKum163+IVHHnz138/s1NGx8cDCzDJCo6o8s3bshs9/PTzzvRGKgGkRQAABBBBAAAEEEBiwQP2k0Glm8qcBd6QDAiJioie2RdtvBQMBBBBAAIFKFqDIWsmrT+4IIIAAApsFVqxYcabP5/sjJPkVWLfuvRWLX3j4ydeXLdnTTac/kt/Ri2c0Vb3g9FMvuqx4IiISBBBAAAEEEEAAAQT6Fgg3hB4QkS/ghMAgBJ6JRxMHDaIfXRBAAAEEECgrAYqsZbWcJIMAAgggMFiBZDI5XlWfEZE9BjsG/d4XePddZ+nzix96cfnyVz9mYv9V9jYmS6t8dvCpp/5wednnSoIIIIAAAggggAACJS9w2VU/+f3d8xd+q+QTIYERErBfxqMLfzhCkzMtAggggAACRSNAkbVoloJAEEAAAQRGWsBxnN+IyLkjHUcpz59a+dai559/cNk7yTe8+1bHlXIuA41dRX55+tSL+YuGgcLRHgEEEEAAAQQQQGBYBR56/s4dO3zugtTbztrb5962zSsvvPKpYQ2AyUpfwLWD4/GFj5R+ImSAAAIIIIDA0AQosg7Nj94IIIAAAmUksHLlys+7rvtgGaU0bKm89da/n1y05OHUylXvHCEilfrfF2vEb18445QfejuieRBAAAEEEEAAAQQQKEqB+xfP/38i+tPu4N549fV7bv3nLbu9s/ydfYsyYIIqLgGTtngsES6uoIgGAQQQQACBkRGo1L8EHRltZkUAAQQQKHqBVCp1i5mdUPSBFkmAr7+x+OElLz6+cc2a1GFFEtKIhqGi158+9aIzRzQIJkcAAQQQQAABBBBAoBeB+567/UDx610quvMWTczeW/Lckodv/fstH1u7du2uACLQq4DaGfG5C/+EEAIIIIAAAghU7k4T1h4BBBBAAIEeBRzHmSYis+DpW+ClV5667+VX/jVq3bo1B2O1pYBrdvT00364ABcEEEAAAQQQQAABBIpN4P5F8/8gqmf1Fpebdpc9/uDjL9wRve0QER1dbPETz4gLvNixYdsD582bt37EIyEABBBAAAEEikCAnaxFsAiEgAACCCBQPAJmtu3KlSufMbO9iyeq4ojEzNJLXnzsnpdffbK6Y+OGTxRHVMUXharETj/14obii4yIEEAAAQQQQAABBCpZ4N7nbj/G5/fNz8Vg/foNi++/6563H2x/8PBc2tOmYgQuiUcTP6qYbEkUAQQQQACBfgQosvKKIIAAAgggkCWQTCZ/pao/AGaTwMaN61OLljz8+GuvP79HOp3eD5f+BVxXT51++kV/7b8lLRBAAAEEEEAAAQQQGB6B+5bcEVWT+oHMtmb1u4/f2bag47knnuEEm4HAlWlbNf8nY7EFT5VpeqSFAAIIIIDAgAUosg6YjA4IIIAAAuUukEqlJpjZY+WeZ3/5vffe6jcWLXlo0X/efHk/101/sL/2/DxDwOShM067+AuYIIAAAggggAACCCBQDAL3L77jDBGZPdhY3ln+9gO333z7Dktf/vdBgx2DfiUv8M94NPGlks+CBBBAAAEEEMijAEXWPGL+f/buBLrK+tr7+N7nhEHrUO3VVu1tva0ScLa0KokDYALigMN95WpCgra+TteqtXUg6Gt6S4JW761z1Wo1oxavSBLGJJAAkoCzIJAEcEQZRMKkgSTn7HcdQKrIkOEMz/A9a3V1LfP8//u3P/8ntLp9nsNWCCCAAALeEWhubp4oIr585evGTV8sXdxQ/8nnaz85RUwO9c6pxrcTE7t1VOaYh+NblWoIIIAAAggggAACCHxboGbR+AN69Th0lpj9ors2H3/w8eypL03+8bq16/h6le5ium296n9UTKwZ77bY5EUAAQQQQCCWAgxZY6nL3ggggAACrhVYt25dhqqWuLaBLgT/Yt2nCxY3zG/esH71ABPp2YUtWPJNAZMPJNzjjOzs29cAgwACCCCAAAIIIIBAogTqGqvuEpFx0atvGxsWNLw19eUpJ2xp2fIv0duXnRwssKiirPYEB+cjGgIIIIAAAgkRYMiaEHaKIoAAAgg4XcDMkjZs2PCemSU7PWt383226v3XG5vmb928ef2Z3d2L9d8WUJH8rMycMbgggAACCCCAAAIIIJAIgVmLK49NCspcFT0s2vVD7aFP3qh78/2ZkyrPEtFAtPdnPycJ6L0VZTX/5aREZEEAAQQQQMAJAgxZnXAKZEAAAQQQcKRAc3Nz5G8i73FkuCiE+njFkrlNTW8mtWzZdHoUtmOL3Qt8KUE7I/uKMe8BhAACCCCAAAIIIIBAvAXmNlY9riI3xrJu69ati2dXzW5+ffZrqbGsw94JEwhJWE6oqKhtSFgCCiOAAAIIIOBQAYasDj0YYiGAAAIIJF5g06ZNJ7S3ty9MfJLoJli67K1Z73/w7sGtbVtOie7O7LZbAdW/Z2eM/g06CCCAAAIIIIAAAgjEU2DOkqqBwYDUxKvmxvWb3pwxqSrcsGDJr+JVkzpxEDB9oaK8JiMOlSiBAAIIIICA6wQYsrruyAiMAAIIIBBPgfXr1483s8vjWTMWtdpDbZsbG19//eNPFv+oPdTWLxY12HOvAv+enZkzASMEEEAAAQQQQAABBOIlMLepqkxNhser3td11qxcXTf95ekHr/j4k+PjXZt6MRAI6CUVr9SUxWBntkQAAQQQQMD1AgxZXX+ENIAAAgggEEuB5ubmy0Tk5VjWiOXeW1tbVi1uqF/82WfLfhYOh46OZS323qvA6+u/WHnWzTc/uhUnBBBAAAEEEEAAAQRiLTC3oeoGVXki1nX2tv+Hyz6cNfXlKUev/6L5p4nMQe1uCKi+VTGxpn83dmApAggggAACnhZgyOrp46U5BBBAAIFoCDQ3N88XkdOisVe89ti0ef37DY31H65a89GJYnZYvOpSZy8CKvdmZ+REvueXDwIIIIAAAggggAACMROY01T9sySTWSb245gV6eDGFg43L35n8bvTXpl6SuvW1u93cBmXOUfgroqy2vudE4ckCCCAAAIIOEuAIauzzoM0CCCAAAIOFGhubr5ZRB52YLTvRFq3btWiJU3zPl+3bmVkKLy/GzL7KGNLWPSsqzJHv+mjnmkVAQQQQAABBBBAIM4CdY3Vz4jYb+Jcdq/l2tvbP3x9zmsf106tOdtJuciyNwH9SsKhEyoqZn+AEwIIIIAAAgjsXoAhK3cGAggggAAC+xBYv379IWa2UESOcirW6s8/frOhcf5XGzeuPcupGcklYib/O2pkjuu/45ezRAABBBBAAAEEEHCmQF1D5eWiOt6Z6US2tGx5b/b02o1v1r2Z4tSM5NohYPJsRXntNXgggAACCCCAwJ4FGLJydyCAAAIIINABgfXr199vZnd04NK4XvLJisZ5TUtfl69aNp0R18IU67JAQOWqkRk5BV3egIUIIIAAAggggAACCOxGYN7SKQeFwkmzVfRkpwNtWLfh9epJVYGm9xr5vk+HHpZa4Jzy8pmzHRqPWAgggAACCDhCgCGrI46BEAgggAACThdYt27diaq6wCk53/9gwZxl77/1va1bW37hlEzk6LBAQ5K2npWRkbu2wyu4EAEEEEAAAQQQQACBfQjUN1XfZ2Z3uglq1aer5lZOnHbopx992s9NuT2fVaWsYmLtJZ7vkwYRQAABBBDopgBD1m4CshwBBBBAwD8C69atK1HVjER1bBbe0tj0+rwPPnzvsPZQ6/GJykHdKAiY/Xf2yDF/iMJObIEAAggggAACCCCAgMxbVj0oHLKZbqQwsdD7jR+8Ov3lKT/fsH7Dj93Yg9cyq+m/l5fXTPBaX/SDAAIIIIBAtAUYskZblP0QQAABBDwrsGHDhvPC4fDUeDfY2rplbUPT/IUrPm36SSjU/vN416debAQ0oIOyrhxdG5vd2RUBBBBAAAEEEEDATwJ1jVXVInKum3s2s88XvrFgUWXZ9F+2tbYd4OZeXJ59bkVZ7Zku74H4CCCAAAIIxEWAIWtcmCmCAAIIIOAVgebm5shQ7Jx49PPVVxs/Wtww7/1Vq9/va2ZHxKMmNeIqMD07M+e8uFakGAIIIIAAAggggIDnBOoaqm4XlT97pbH2tvbl82bVfzancvZZXunJTX2o6nXlE2uedlNmsiKAAAIIIJAoAYasiZKnLgIIIICAKwXWr19/jZn9LZbhN2z4vGFJw7xVa79Y8QsTOSiWtdg7wQImv8semfNQglNQHgEEEEAAAQQQQMClAnXLq06UkMwWk++7tIU9xm75quXdWdNqWt6e9/YZXuvNwf00/uAQOeX552u3ODgj0RBAAAEEEHCMAENWxxwFQRBAAAEE3CBgZsH169c3ikjUX9u7du2n7yxurN+0YcPnkVcz8b/Rbrghup9xfUhs0NWZY97p/lbsgAACCCCAAAIIIOA3gbmNVS+qyH94ue/1X6yfX1VW2WtZw9JTvNynM3rTMRVlNfnOyEIKBBBAAAEEnC/AP8B1/hmREAEEEEDAYQJffPFFbiAQuDdasT5buey1xqbXQpu/3DAgWnuyj6sEJmZn5lzqqsSERQABBBBAAAEEEEi4wNyGqqtV5e8JDxKnAJ9+/NmrlROnHb5qxco+cSrpqzImti4odkpZ2exPfNU4zSKAAAIIINANAYas3cBjKQIIIICAPwWam5t/qqoNZta7OwIffLiwbvn77/Rs2bL5l93Zh7UeEOC1wR44RFpAAAEEEEAAAQTiJ1C/ZOrRFuhRI2JHx69q4iuZ2NZli5fNq3xlavLGDZt+lPhEHkpg8lBFee3vPNQRrSCAAAIIIBBzAYasMSemAAIIIICAFwWam5sj38t6TRd6CzUtfX3uBx8uPKS1beuJXVjPEm8K8Npgb54rXSGAAAIIIIAAAjERqG+qfs7MrorJ5i7YNBwOr1rw+rsNVWWVp7e3t+/ngsiOj6gW/kV5+ey3HR+UgAgggAACCDhIgCGrgw6DKAgggAAC7hFYt25dqqq+2tHE7aG29Q2N89/9+OMlR4bC7cd2dB3X+UqA1wb76rhpFgEEEEAAAQQQ6JrA3CWVV2lAn+vaam+tamtra5pXU7/61eo5Z3mrszh3Y1JcUV6bFeeqlEMAAQQQQMD1AgxZXX+ENIAAAgggkCiBdevWTVXV8/ZWv2Xrl582LKlf+tnK5ceELfzjRGWlrksEeG2wSw6KmAgggAACCCCAQGIE/Pqa4H1pf7n5q7drp9a0LXj9ndP2dS0//66Amg0pL59VhQ0CCCCAAAIIdE6AIWvnvLgaAQQQQACBnQLr168fYWb/2B3Jpk3rli1urF+xZs0nJ4vYIbAh0EEBXhvcQSguQwABBBBAAAEE/Cjg99cE7+vM161dV19dVvm95Y3LT9rXtfx8p8C0irLaYXgggAACCCCAQOcFGLJ23owVCCCAAAII7BRobm5eICI7v1v1i3WfvbekYX5z8/pVZ4hID6gQ6IIArw3uAhpLEEAAAQQQQAABrwvwmuCOn/CKjz6dXfnK1KNWf7b65x1f5dMr1TIqJs56wafd0zYCCCCAAALdEmDI2i0+FiOAAAII+F2gubn5NhH571WrP3izoXH+1k2bm1P8bkL/URDgtcFRQGQLBBBAAAEEEEDAOwK8JrgLZ2nyZeN7Da9XlVcet2nDpsO7sIMflrxRUVb7Kz80So8IIIAAAgjEQoAhayxU2RMBBBBAwDcCs2ZN6Lf6ixUFW1o28zemvjn1uDTKa4PjwkwRBBBAAAEEEEDAHQK8Jrjr52Th8Iq35r31/oyK6gGhUIi3DX2D0kxumFRe+2TXdVmJAAIIIICAvwUYsvr7/OkeAQQQQCAKAoUl+X8SkbujsBVbIPBNgSnZmTkXQIIAAggggAACCCDgbwFeExyd829tbV1SP6N+XV3Nq6nR2dH1uyz87Ieb+r/59Jttru+EBhBAAAEEEEiQAEPWBMFTFgEEEEDAOwKFhX/6NwkEXxeVH3inKzpxgoCK5mZljv6jE7KQAQEEEEAAAQQQQCD+ArwmOPrmmzdtfrN2ak144RsLfP02IjO5dVJ57cPRF2ZHBBBAAAEE/CPAkNU/Z02nCCCAAAIxFCgozvuzqt4ewxJs7V+BC7Izc6b4t306RwABBBBAAAEE/CvAa4Jjd/Zr13wxt6p8+vc/bPrg+NhVcebOJta0uaf2r32pdrMzE5IKAQQQQAABdwgwZHXHOZESAQQQQMDhAkVF9ydbIPS6iBzo8KjEc5uAyrtJ0jMtI+MPa90WnbwIIIAAAggggAACXRfgNcFdt+vMyk/e/3hW5cTpP12zas3RnVnn5mvN9M5J5TV/dnMPZEcAAQQQQMAJAgxZnXAKZEAAAQQQ8IRAUcm4h0zsFk80QxPOElD5W3ZGzrXOCkUaBBBAAAEEEEAAgVgJ1C2vOlHbtdLEfhSrGuz7LYENDQuWvF05cfpJX27+8lAv25jIR209e/1i+kvT13m5T3pDAAEEEEAgHgIMWeOhTA0EEEAAAV8IFJTmnaSmkadZe/qiYZqMr4DJtdkjc/4W36JUQwABBBBAAAEEEEiEQF1D1TRRGZqI2n6uGQ6FPnqz/s2PaibPPDMUCgW8aGEm90wqrx3rxd7oCQEEEEAAgXgLMGSNtzj1EEAAAQQ8LVBYkvdXEb3e003SXIIEbK2Gg2lZWXe9m6AAlEUAAQQQQAABBBCIg0B9U/V9ZnZnHEpRYg8CrVu2vjd35txN82rrB3gMaWVrMNR/+oQ5Kz3WF+0ggAACCCCQEAGGrAlhpygCCCCAgFcFCl8Y+0sJByJPs/JBIBYCU7Izcy6IxcbsiQACCCCAAAIIIJB4gbqmyivFtDTxSUgQEdi0cdNrtVNqgu+9tbC/F0RMZeykibX3eKEXekAAAQQQQMAJAgxZnXAKZEAAAQQQ8JRAQUn+31Xkak81RTOOEbCw/XFU1phcxwQiCAIIIIAAAggggEBUBGYvmnJcj6Se003sx1HZkE2iJvD5ys9frZpU9YOPln7QL2qbxnkjE1sXDgZ/MWXCzI/iXJpyCCCAAAIIeFaAIatnj5bGEEAAAQQSJfB8cX5qQOXVRNWnri8ELsjOzJnii05pEgEEEEAAAQQQ8IlAXWPVJBHhrSUOPu+Pln84q3LitJ+tXf3Fvzo45m6jmdqfJ02cxWuo3XZw5EUAAQQQcLQAQ1ZHHw/hEEAAAQTcKlBYkl8sIpluzU9uxwss0LCdl5U1hu9ScvxRERABBBBAAAEEENi3QH1T1VgzGbPvK7ki4QImXyxesGRh1cRpp3715VcHJzxPxwJsDgWC/ae8MqOpY5dzFQIIIIAAAgh0RIAha0eUuAYBBBBAAIFOChSU5A1S0ZmdXMblCHRG4B/ZmTlXdGYB1yKAAAIIIIAAAgg4T6CuofJyUR3vvGQk2ptAqL39/Tfq3vi0ZvLMs8zM0Vim8vCkibW3Ojok4RBAAAEEEHChAENWFx4akRFAAAEE3CFQVJr/kpn8H3ekJaUrBVTuzc7I+S9XZic0AggggAACCCCAgMxZUt0nGJDpInY0HO4U2Nqy9d25M+a0zJ89/wyHdtAWknD/KWWzFzo0H7EQQAABBBBwrQBDVtceHcERQAABBJwuUFhy31CR8DSn5ySf2wV0RHbm6Jfc3gX5EUAAAQQQQAABPwrUNVZNFJGL/di713reuH7j/JopM3otfmfxKU7qzUSenFRWe4OTMpEFAQQQQAABrwgwZPXKSdIHAggggIAjBYpK88vMZLgjwxHKIwK6QkLhYdnZY97zSEO0gQACCCCAAAII+EKgvrEq10Tu9UWzPmpyzcrVc6rKKg//+P2Pkx3QdkiCgdMqJsx8ywFZiIAAAggggIDnBBiyeu5IaQgBBBBAwEkCxcV5w8KqU5yUiSyeFKh6f2nrebm5uWFPdkdTCCCAAAIIIICAxwReXVJ1WSAgL3usLdr5WsCk/cPlH8ytnDjt2C/WrDsycTD6aEVZzc2Jq09lBBBAAAEEvC3AkNXb50t3CCCAAAIOECgsyS8RkQwHRCGCtwUeyc7MucXbLdIdAggggAACCCDgfoH6pqp+ZjpVxH7q/m7oYG8CZrZm8WMpSz0AACAASURBVDuLFleVVf6q5auW78VZa5OE5bSKitqGONelHAIIIIAAAr4RYMjqm6OmUQQQQACBRAkUlOYPUJO6RNWnrn8EVOX6rIycp/zTMZ0igAACCCCAAALuE6hrqJomKkPdl5zEXRVob29b+ubcN1fNnDzjrK7u0YV191eU1d7VhXUsQQABBBBAAIEOCjBk7SAUlyGAAAIIINAdgaLivMdN9cbu7MFaBDog0BKWwHlXZd41uwPXcgkCCCCAAAIIIIBAnAXqmqr+Iia3xrks5RwisKVlyzuvVs3e+vqrr58e40irQ8HA6VMmzPwoxnXYHgEEEEAAAV8LMGT19fHTPAIIIIBAvARKS/P7tpvMF5GD4lWTOv4UUJE327bKsF//OudzfwrQNQIIIIAAAggg4EyBuqbqa8WMt44483jimmpD84Z5MybP2K9xwZKTY1NY760oq/mv2OzNrggggAACCCDwtQBDVu4FBBBAAAEE4iRQWDpurJiNiVM5yvhboCQ7M2ekvwnoHgEEEEAAAQQQcI7A/Mbqs0JmkdcE7++cVCRJtMDqz1bNqSyr+tGKDz4+NopZPmjvGTp96ktz+Jcuo4jKVggggAACCOxOgCEr9wUCCCCAAAJxEnjuuT//KNijfb6o/CROJSnjYwEVzc3KHP1HHxPQOgIIIIAAAggg4AiBNxpr/qVVQ9PErL8jAhHCWQKqLR82vT9/+itT+61b2/zDKIS7vaKs9sEo7MMWCCCAAAIIILAPAYas3CIIIIAAAgjEUaCoJP8PJvJAHEtSyscCKjoyK3N0iY8JaB0BBBBAAAEEEEi4QH1jdZGJ8ZaRhJ+EswOY2WeL317UVFk2/YwtLVt6dzHte717yoCXXqrd3MX1LEMAAQQQQACBTggwZO0EFpcigAACCCDQXYEpUx7ptXb95vliEqPv3uluQtZ7ScDE1mlIz8/Ozol8HzAfBBBAAAEEEEAAgTgL1DdW55hYXpzLUs7FAu3t7Y2vz3nt89qpNWd2vg39z4qymic6v44VCCCAAAIIINAVAYasXVFjDQIIIIAAAt0QKCjKu0YD+rdubMFSBDouoDK/d1Lv80eMuG1dxxdxJQIIIIAAAggggEB3BV5dUnVZICAvd3cf1vtToOWrlrdfrZrd+sbcN07vmIC91v/UQQNyc3PDHbueqxBAAAEEEECguwIMWbsryHoEEEAAAQS6IFBYkl8rIud0YSlLEOiKQEl2Zg6vqOuKHGsQQAABBBBAAIEuCNQ3VfUz06ki9tMuLGcJAjsFNjSvr59RMeN7je81nLQ3FhP79aSyWc9BhwACCCCAAALxE2DIGj9rKiGAAAIIILBToKh03L+b2f9CgkC8BFQ0Nytz9B/jVY86CCCAAAIIIICAnwXqGqqmicpQPxvQe3QFVn26anblxOlHffrRip/vZufairLaQdGtyG4IIIAAAgggsC8Bhqz7EuLnCCCAAAIIxEigsCT/FRG5JEbbsy0C3xFQ0ZFZmaNLoEEAAQQQQAABBBCInUBdY/VjIvafsavAzn4VMJPNHzQtf6Ny4vTjm79oPuxrBxO5YlJZ7T/86kLfCCCAAAIIJEqAIWui5KmLAAIIIOB7geeL884NqFb7HgKAuAmY2DoN6fnZ2Tnz41aUQggggAACCCCAgI8E5jZW/l5FH/RRy7SaAAGz8IoFby5YPqO8OmVry9bqivLa8xMQg5IIIIAAAgj4XoAhq+9vAQAQQAABBBIpUFiS95yIXpXIDNT2mYDK/N5Jvc8fMeK2dT7rnHYRQAABBBBAAIGYCtQ3VV1mJi/HtAibI/ANgbbW9oYFb7zz0m+vHv3/gEEAAQQQQACB+AswZI2/ORURQAABBBDYKVDwwrhTNWx1ItIbFgTiKPBidmbOlXGsRykEEEAAAQQQQMDTAnVLq06VsLzl6SZpznkCJqUpfdMznReMRAgggAACCPhDgCGrP86ZLhFAAAEEHCxQVJKfZyI5Do5ING8KPJ6dmXOTN1ujKwQQQAABBBBAIH4Cb39Q8/2W1vZ3ROSn8atKJb8LqErYQnJKSr/0hX63oH8EEEAAAQQSJcCQNVHy1EUAAQQQQGCHQEFB/g+0h9SJSR9QEIingIn9aVTmGF4tFk90aiGAAAIIIICA5wTqGquqRCTNc43RkNMF7ktJTh/t9JDkQwABBBBAwMsCDFm9fLr0hgACCCDgGoGi0vzrzORJ1wQmqGcEVOzWrMwxD3umIRpBAAEEEEAAAQTiKFDfWPW4idwYx5KUQkBU9MMeSXbKL3+evgEOBBBAAAEEEEicAEPWxNlTGQEEEEAAgW8JFJbk82/Ac08kREBVLs3KyJmYkOIURQABBBBAAAEEXCpQ11B1q6j8xaXxie1iATW5cUDf9L+6uAWiI4AAAggg4AkBhqyeOEaaQAABBBDwgkBBcd4wVZ3ihV7owW0C2qY95LisEaOXuS05eRFAAAEEEEAAgUQIzG2qukBNJiWiNjV9LqA6O6VP2jk+V6B9BBBAAAEEHCHAkNURx0AIBBBAAAEEtgsUFuc9K6q/xgOBBAiszs7M+VEC6lISAQQQQAABBBBwlcC85ZXHhtu1yVWhCesZAVO5MLVP+mTPNEQjCCCAAAIIuFiAIauLD4/oCCCAAALeE3i+9L+OD1hSnYgc5L3u6MgFAouzM3OOd0FOIiKAAAIIIIAAAgkTqGussoQVp7CvBVS0eEByWpavEWgeAQQQQAABBwkwZHXQYRAFAQQQQACBiEBBybh7VSwXDQQSIaCiU7MyR5+fiNrURAABBBBAAAEEnC5Q11j1lYjs5/Sc5POggMoWCclpKf3SF3qwO1pCAAEEEEDAlQIMWV15bIRGAAEEEPCywLPP3n9gj16hOlE5wct90ptzBVT1gayM0Xc4NyHJEEAAAQQQQACB+AvUNVZ+IqI/jn9lKiIgogHNH3Bs2hgsEEAAAQQQQMA5AgxZnXMWJEEAAQQQQGCnQGHJuKtE7DlIEEiUgErg1qzMux5OVH3qIoAAAggggAACThKY21j5joqe7KRMZPGPgIo09UiS03758/QN/umaThFAAAEEEHC+AENW558RCRFAAAEEfCpQVDpukpld4NP2adsJAmaZ2SPHlDohChkQQAABBBBAAIFECdQ1Vs8QscGJqk9dBET1+pQ+aU8hgQACCCCAAALOEmDI6qzzIA0CCCCAAAI7BQpLxw0WsxmQIJBIARNNH5U5ujqRGaiNAAIIIIAAAggkSqCuqXq8mF2eqPrURUBVqgf0SU9HAgEEEEAAAQScJ8CQ1XlnQiIEEEAAAQT+OWgtyX9CRG6ABIFECmg4cEpW1l3vJjIDtRFAAAEEEEAAgXgL1DVV/VVMro93Xeoh8E0BDQbOH3DMuVNRQQABBBBAAAHnCTBkdd6ZkAgBBBBAAIGdAkVF446xgNWJyGGwIJBIAQ3bkVlZY1YmMgO1EUAAAQQQQACBeAnUN1WNNZMx8apHHQR2K6Dy95Q+6b9BBwEEEEAAAQScKcCQ1ZnnQioEEEAAAQR2ChSV5P/BRB6ABIFEC7y/tLVHbm5ue6JzUB8BBBBAAAEEEIilQH1j1e9M5H9iWYO9EdiXgKpsDGow5bRjBy/a17X8HAEEEEAAAQQSI8CQNTHuVEUAAQQQQKBTAgUl+TNVZFCnFnExAlEWMJGtozJzekd5W7ZDAAEEEEAAAQQcI1DXWJUtIgWOCUQQ3wpYOPzH1H5Dc30LQOMIIIAAAgi4QIAhqwsOiYgIIIAAAggUlealm2klEgg4QOCT7MycnzggBxEQQAABBBBAAIGoCtQtmX6hBAIVUd2UzRDoioBJ/dbkpLMH6SDeItMVP9YggAACCCAQJwGGrHGCpgwCCCCAAALdFSgszv+LqNza3X1Yj0C3BUzeyh6Z07/b+7ABAggggAACCCDgEIE5S6oGBgNS45A4xPC5gKlcmNonfbLPGWgfAQQQQAABxwswZHX8EREQAQQQQACB7QKFhbmHS7DXbBFLxgQBBwjMzM7MOdcBOYiAAAIIIIAAAgh0S4ABa7f4WBxlATV7ZEDfIbdEeVu2QwABBBBAAIEYCDBkjQEqWyKAAAIIIBArgcKSvKtE9LlY7c++CHRSYEp2Zs4FnVzD5QgggAACCCCAgGMEGLA65igIsl2gwYLhc1KPGboGEAQQQAABBBBwvgBDVuefEQkRQAABBBD4lkBRaf4/zGQELAg4QUBVX8nKGH2ZE7KQAQEEEEAAAQQQ6IwAA9bOaHFtPAQCAc0649i04njUogYCCCCAAAIIdF+AIWv3DdkBAQQQQACBuAoUFIw7NZBks03kgLgWphgCexZ4MTsz50qAEEAAAQQQQAABtwgwYHXLSfknp5kVp/YdkuWfjukUAQQQQAAB9wswZHX/GdIBAggggIAPBYpK8nNMJM+HrdOyQwXUpCBrZM5VDo1HLAQQQAABBBBAYKcAA1ZuBgcKrBEJn5OSPLTBgdmIhAACCCCAAAJ7EGDIyq2BAAIIIICACwVyc3MDPz+2Z+Rp1lQXxieyZwXs6ezMMdd5tj0aQwABBBBAAAHXCzBgdf0RerIBU70ltU/aI55sjqYQQAABBBDwsABDVg8fLq0hgAACCHhboOiF+y6wcHiSt7ukOxcKPJKdmXOLC3MTGQEEEEAAAQQ8LsCA1eMH7N72Jqckp1/o3vgkRwABBBBAwL8CDFn9e/Z0jgACCCDgAYGi0rzHzfRGD7RCCx4SUNMHskaOvsNDLdEKAggggAACCLhcgAGryw/Qq/FN2i2oZ6cem1bv1RbpCwEEEEAAAS8LMGT18unSGwIIIICA5wX+/vex/5rUKzBbRI72fLM06DaBsdmZOfe4LTR5EUAAAQQQQMB7AgxYvXemXunIwuE/pvYbmuuVfugDAQQQQAABvwkwZPXbidMvAggggIDnBIpKxl1rYk95rjEacr2Amdw3amTOaNc3QgMIIIAAAggg4FqBuQ3TB6sGZri2AYJ7V8Ckfmty0tmDdFC7d5ukMwQQQAABBLwtwJDV2+dLdwgggAACPhEoLMmbKKIX+6Rd2nSRgJk9MWrkmP90UWSiIoAAAggggIBHBOqWVZ8nIZvqkXZow2MCpnJhap/0yR5ri3YQQAABBBDwlQBDVl8dN80igAACCHhV4PmScf0DYrUicoBXe6Qv9wqYafGokaOz3NsByRFAAAEEEEDAbQJzG6ouVpWJbstNXn8IqNkjA/oOucUf3dIlAggggAAC3hVgyOrds6UzBBBAAAGfCRQW598hKvf7rG3adYmAqZSPysjhaWuXnBcxEUAAAQQQcLNAXUPl5aI63s09kN3TAg0WDJ+TeszQNZ7ukuYQQAABBBDwgQBDVh8cMi0igAACCPhHoLAkv1JE0v3TMZ26SkClNjsjZ5CrMhMWAQQQQAABBFwlUL+0OtPCVuyq0IT1lUAgoFlnHJvGPeqrU6dZBBBAAAGvCjBk9erJ0hcCCCCAgC8Fioryz7KARF4bHPAlAE27QeCt7Myc/m4ISkYEEEAAAQQQcJdAXUPVr0XlWXelJq2fBEzs+dTkIVf7qWd6RQABBBBAwMsCDFm9fLr0hgACCCDgS4GikrxcE73Xl83TtCsETGz5qMwxx7giLCERQAABBBBAwBUC9Q2V15vqX10RlpB+FXjfQq2DU4+74CO/AtA3AggggAACXhNgyOq1E6UfBBBAAAHfC4wfPz7Y0rZsloqk+h4DAMcKmMjnozJzDndsQIIhgAACCCCAgGsE6puqbzazh10TmKC+FDCx7NTkIUW+bJ6mEUAAAQQQ8KgAQ1aPHixtIYAAAgj4W6CwJG+oiE7ztwLdO13ARLaOyszp7fSc5EMAAQQQQAAB5wrUNVX9QUwecG5CkiEQEbBnU5KHXIMFAggggAACCHhLgCGrt86TbhBAAAEEENgpUFQ67s9mdjskCDhdIGDBfx058s4VTs9JPgQQQAABBBBwlsDchqoxqjLWWalIg8C3BVRl6ZaWtsGDTj6f/7/LzYEAAggggIDHBBiyeuxAaQcBBBBAAIGvBYqL7z0orL1qReRUVBBwuoCppIzKyKl3ek7yIYAAAggggIAzBOoaqh4QlT84Iw0pENiLgEpmSp/0UowQQAABBBBAwHsCDFm9d6Z0hAACCCCAwE6BguJxl6raBEgQcIeAjsjOHP2SO7KSEgEEEEAAAQQSJVDXVDVNTIYmqj51EeiEwNMpyenXdeJ6LkUAAQQQQAABFwkwZHXRYREVAQQQQACBrggUFOc9rqo3dmUtaxCIv4Delp05+i/xr0tFBBBAAAEEEHCDQF1DVZOoHOuGrGT0vUBDeyg0+OzjzlvpewkAEEAAAQQQ8KgAQ1aPHixtIYAAAggg8LXAc8/l/ijYM/LaYEtGBQF3CNhfsjPH3OaOrKREAAEEEEAAgXgIzFtafVwobHNV5PvxqEcNBLoroKJXDEhO+0d392E9AggggAACCDhXgCGrc8+GZAgggAACCERNoKhkXKaJFUdtQzZCIPYCL1m73DBqVM4XsS9FBQQQQAABBBBwskB9Y/V/mNiLTs5INgS+KWAqf03tk87bhLgtEEAAAQQQ8LgAQ1aPHzDtIYAAAggg8LVAYUnecyJ6FSIIuEigXoOBG7KuuOtdF2UmKgIIIIAAAghEUaC+qWqMmYyN4pZshUBsBVQXWUtocOrJQ9fEthC7I4AAAggggECiBRiyJvoEqI8AAggggECcBP7+wth/DYZ1horyHVZxMqdMVARWmMkNo0bmTIrKbmyCAAIIIIAAAq4RqGuofkjUbnFNYIIiICIW0MtTj037XzAQQAABBBBAwPsCDFm9f8Z0iAACCCCAwE6BotK8EWbK9wJxT7hPwPSG7JGjn3RfcBIjgAACCCCAQFcE6hqqSkQloytrWYNAAgUeS0lO/20C61MaAQQQQAABBOIowJA1jtiUQgABBBBAwAkCBSV5D6koTwQ44TDI0DkBtbzsjDF3d24RVyOAAAIIIICAmwRmLZz+rz16BJ4RlSFuyk1WBMRk4Vemg9L6pX2BBgIIIIAAAgj4Q4Ahqz/OmS4RQAABBBDYKTB+fO4BW9p6zhCR02BBwH0CVti7x37XjxhxW4v7spMYAQQQQAABBPYm8Fpj9a/axZ4SkVORQsB9AoHLUpLPfcV9uUmMAAIIIIAAAl0VYMjaVTnWIYAAAggg4GKBotK8dDOtdHELRPe3wExrlxtGjcpp8jcD3SOAAAIIIOAdgfqGqhGm8piIHOadrujENwKmD6f0TbvVN/3SKAIIIIAAAghsE2DIyo2AAAIIIICATwUKSsbdq2K5Pm2ftt0uoNIkojdkZ4ye6fZWyI8AAggggIDfBeobKu801fv87kD/bhXQ18LWO+3MvmducmsH5EYAAQQQQACBrgkwZO2aG6sQQAABBBDwhEBhSf40ERnqiWZowo8CLSqB67My7yr0Y/P0jAACCCCAgNsFampqknodEXpM1K5zey/k97OApaUkD4l8HQsfBBBAAAEEEPCZAENWnx047SKAAAIIIPBNgcIX7v+lhEORfyBwEDIIuFbA9O7skaPzXJuf4AgggAACCPhQYN7iymPDAX1MVIb4sH1a9oyA5qQkp43zTDs0ggACCCCAAAKdEmDI2ikuLkYAAQQQQMB7AoUl+TeLyMPe64yO/CVgT2ZnjrnBXz3TLQIIIIAAAu4UmLukcojqtgHrse7sgNQIRAT0lZTktMuwQAABBBBAAAH/CjBk9e/Z0zkCCCCAAAI7BQpL8l8QkSsgQcDlAtMlGPxd9hV3LnF5H8RHAAEEEEDAswJ1Syqvk+0D1iTPNkljfhD4VCQpLSV5UIMfmqVHBBBAAAEEENi9AENW7gwEEEAAAQQQkBdf/PPPW9vbZ4rKT+BAwOUCH6uGb8vKuPtll/dBfAQQQAABBDwnMLeh+j5Vu9NzjdGQHwVGpSSnF/qxcXpGAAEEEEAAgX8KMGTlbkAAAQQQQACBbQKFJflZkf+CAwGPCNyTnZkz1iO90AYCCCCAAAKuFpj91pTDkvbvEXl6dYSrGyE8AtsE7PGU5CE3gYEAAggggAACCDBk5R5AAAEEEEAAgZ0ChSX5T4gI32vJPeEVgdIktdsyMsas9kpD9IEAAggggIDbBOqWTE8xDTykKr9yW3byIvBdAX0tbL3Tzux75iZ0EEAAAQQQQAABhqzcAwgggAACCCCwU6CgIP8HGpQZonIyLAh4QcBE3gkE9HdZV46u9UI/9IAAAggggICbBCLfv2qqD6rKAW7KTVYE9ixgaSnJQ2YghAACCCCAAAIIRAQYsnIfIIAAAggggMC3BApKxqWp2HQRCUCDgCcEVLZaWG8bNXJ05EltPggggAACCCAQY4GaD2p692oNPShi/xnjUmyPQBwFNCclOW1cHAtSCgEEEEAAAQQcLsCQ1eEHRDwEEEAAAQQSIVBYkvc7Ef2fRNSmJgKxEjCRx7Zs/vC26657ui1WNdgXAQQQQAABvwu81lj9q3aRyID1bL9b0L+XBPSVlOS0y7zUEb0ggAACCCCAQPcFGLJ235AdEEAAAQQQ8KRAYem4Z8Xs155sjqZ8K6AiM8Jqt43KGLPAtwg0jgACCCCAQIwE6hqm/8Y08KCKfD9GJdgWgUQIfCqSlJaSPKghEcWpiQACCCCAAALOFWDI6tyzIRkCCCCAAAIJFSgpGXdIaPtrg3+V0CAURyD6AqtF5PbszJyi6G/NjggggAACCPhPoKamJqnXEaEHRe0W/3VPxz4QGJWSnF7ogz5pEQEEEEAAAQQ6KcCQtZNgXI4AAggggICfBJ4vGXt2UALTTGQ/P/VNr/4QMJEHR2Xm3O6PbukSAQQQQACB2AjULa06VcIaeT3w4NhUYFcEEilgj6ckD7kpkQmojQACCCCAAALOFWDI6tyzIRkCCCCAAAKOECgoHXejmj3uiDCEQCDKAipSGVa7ndcHRxmW7RBAAAEEfCHw6pLpowKBwAMicpgvGqZJnwnoa2HrnXZm3zM3+axx2kUAAQQQQACBDgowZO0gFJchgAACCCDgZ4HC4ry/iur1fjagd08L8PpgTx8vzSGAAAIIxEKgvrH6QRP7fSz2Zk8EnCFgaSnJQ2Y4IwspEEAAAQQQQMCJAgxZnXgqZEIAAQQQQMBhAhUVufs3b+w1XcTOdFg04iAQNQFeHxw1SjZCAAEEEPCwQN2S6SkSCP6J1wN7+JBpTVTl5gF90h+FAgEEEEAAAQQQ2JsAQ1buDwQQQAABBBDokEBhYf7pFpTpKnJwhxZwEQIuFOD1wS48NCIjgAACCMRNYG5j5e9VdKyI9I5bUQohEGcBE3k0NTn95jiXpRwCCCCAAAIIuFCAIasLD43ICCCAAAIIJEqgsCT/NyLyTKLqUxeBOAnw+uA4QVMGAQQQQMAdAvVNVf3MJDJcvcwdiUmJQFcFdGpKctr5XV3NOgQQQAABBBDwlwBDVn+dN90igAACCCDQbYGCknEPqdgt3d6IDRBwuoDKQ6GtrX+8+urc9U6PSj4EEEAAAQRiJVDXMP03ooE/icgRsarBvgg4Q8CWSbDHsJRjBi1zRh5SIIAAAggggIDTBRiyOv2EyIcAAggggIDDBMaPHx/c2rZsuomc67BoxEEg6gIq8o6o/DErI2di1DdnQwQQQAABBBwsMHvxtCOSgkmR716NvMmEDwKeF1AJnz8geehUzzdKgwgggAACCCAQNQGGrFGjZCMEEEAAAQT8I/BcSd4pQdHpInK4f7qmU18L8FSrr4+f5hFAAAG/CdQ3VV224/XA/fzWO/36U0BVbh7QJ/1Rf3ZP1wgggAACCCDQVQGGrF2VYx0CCCCAAAI+FygszssQ1RKfM9C+jwR4qtVHh02rCCCAgE8Faj6o6d27NTTWxH7vUwLa9qGAiTyampx+sw9bp2UEEEAAAQQQ6KYAQ9ZuArIcAQQQQAABPwsUlo4bLWb5fjagdx8K8FSrDw+dlhFAAAHvC8xtmD5YNRh5PXCK97ulQwS+FtCpKclp5+OBAAIIIIAAAgh0RYAha1fUWIMAAggggAACOwUKS/KeEtFrIUHATwI81eqn06ZXBBBAwNsCixaN77k+eMg9qnK3tzulOwR2FbBlEuwxLOWYQcuwQQABBBBAAAEEuiLAkLUraqxBAAEEEEAAgZ0C48ePD25pWzZZRIbCgoDvBHiq1XdHTsMIIICAlwTmNVaeHxK9R0XO8FJf9IJARwRUwucPSB46tSPXcg0CCCCAAAIIILA7AYas3BcIIIAAAggg0G2B55//088DPYKTRKRvtzdjAwRcJrD9qdbw2KyMu192WXTiIoAAAgj4VKBu0bRDJRi8R1Ru9SkBbftcQFVuHtAn/VGfM9A+AggggAACCHRTgCFrNwFZjgACCCCAAALbBQpLxw0Ws8igdT9MEPCjgJk8FZStY0eO/OMKP/ZPzwgggAAC7hCob6gaYSKRAesJ7khMSgSiK2Aij6Ymp98c3V3ZDQEEEEAAAQT8KMCQ1Y+nTs8IIIAAAgjESKCoNP9qM/l7jLZnWwTcIPC+iP4pO3P0824IS0YEEEAAAf8IzFle9ZNAu92jotf4p2s6RWBXAZ2akpx2Pi4IIIAAAggggEA0BBiyRkORPRBAAAEEEEBgp0BRSV6uid4LCQI+FyiVYHBs9hV3LvG5A+0jgAACCDhAoG5p1a8lbPeI6NEOiEMEBBIkYMsk2GNYyjGDliUoAGURQAABBBBAwGMCDFk9dqC0gwACCCCAgBMECorzn1eVUU7IQgYEEiag8rmYjM3OzHkkYRkojAACCCDga4F5S6uPC4XDkadXr/A1BM0jICIq4fMHJA+dCgYCCCCAAAIIIBAtAYas0ZJkHwQQQAABBBDYKVBRkbt/84aek0VlICwIICCTJCBjs6/MmY8FAggggAAC8RKob6q+OWyR1wPLv8SrJnUQcKyA6TUpfdOeziCouQAAIABJREFUdWw+giGAAAIIIICAKwUYsrry2AiNAAIIIICA8wX+Xpx/XJLKJBH5N+enJSECMRZQ2brjqdaxMa7E9ggggAACPheoa6w810TuVNF0n1PQPgI7BMI5KclDx8GBAAIIIIAAAghEW4Aha7RF2Q8BBBBAAAEEdgoUFOcNU9XIoDUACwIIiIhZnYk9OGrk3a/ggQACCCCAQDQF6horjjLrdYeq3hzNfdkLAZcL/CUlOf02l/dAfAQQQAABBBBwqABDVoceDLEQQAABBBDwikBh8bjrRe2vXumHPhCIjoAWhkwfvHrkXQujsx+7IIAAAgj4WaC+qfJ6Mb3DeIOIn28Det9FQEWLBySnZQGDAAIIIIAAAgjESoAha6xk2RcBBBBAAAEEdgoUFOePU5W7IEEAgX8KmMmmgOoDvXr0enDEiNtasEEAAQQQQKCzAnVLK8+RsNwposM6u5brEfC2gM7e+llw6KBBg7Z4u0+6QwABBBBAAIFECjBkTaQ+tRFAAAEEEPCRQEFxXpGqjvRRy7SKQEcF3lbVB7IyRr/Q0QVchwACCCDgb4G5y6YfLiGNfO8qr0H1961A97sX+CIpGD71tGOGfgIQAggggAACCCAQSwGGrLHUZW8EEEAAAQQQ+JZAYXF+jagMhAUBBHYr8JJJ+MFRmXe/hg8CCCCAAAJ7EqhvrLzGVO8Qk2NRQgCB7wpoINB/wLHnvoUNAggggAACCCAQawGGrLEWZn8EEEAAAQQQ2ClQXHz/j8MaqhGRY2BBAIHdCrSL6gOtSVsfvGZE7jqMEEAAAQQQ+FqgvqEyVQJ6h5kMRwUBBPYgYDospW/aNHwQQAABBBBAAIF4CDBkjYcyNRBAAAEEEEBgp0BB6dgz1QJVItIbFgQQ2L2AiTQEVP87K2P0MxghgAACCPhbYP6S6j6hQPi3InqTvyXoHoG9C5hYdmrykCKcEEAAAQQQQACBeAkwZI2XNHUQQAABBBBA4J+D1uK8karKPwDhnkBgXwIqtWLyaHZmzoR9XcrPEUAAAQS8JbDte1fbA79Vlchw9fve6o5uEIiugKqMHdAn/Z7o7spuCCCAAAIIIIDA3gUYsnKHIIAAAggggEBCBJ4vyb87IPKnhBSnKALuE5gQCocevTrrnlr3RScxAggggEBnBBYtGt9zY9KhN5lse3r16M6s5VoE/Cmgr6Qkp13mz97pGgEEEEAAAQQSKcCQNZH61EYAAQQQQMDnAkXF+U+aynU+Z6B9BDosYGLPSLs8OmrUmAUdXsSFCCCAAAKuEahbWvVrCctvReQU14QmKAIJFDCRptTk9OQERqA0AggggAACCPhYgCGrjw+f1hFAAAEEEHCCQFHpuElmdoETspABAZcItEReIWw9w4+MGnH3py7JTEwEEEAAgb0I1DdVXWaR4arKQKAQQKDjApUvzA3m5uaGO76CKxFAAAEEEEAAgegJMGSNniU7IYAAAggggEAXBQpLx70jZid3cTnLEPCngMmnEpBHeif1fnTEiNta/IlA1wgggIC7BeY2zBisGnktsFzi7k5Ij0D8BcJmR53Zd8hn8a9MRQQQQAABBBBAYLsAQ1buBAQQQAABBBBwhEBBSd4XKnqoI8IQAgE3CagsULPHszLHPO2m2GRFAAEE/CwwZ8n0/oGA3qSiV/nZgd4R6LqApaUkD5nR9fWsRAABBBBAAAEEui/AkLX7huyAAAIIIIAAAlEQGD8+94AtbT03RWErtkDArwKvqcqTWRk5z/kVgL4RQAABpwvMW1p9XDgcvlFEbxCRgNPzkg8BJwqELTzyzL5DS5yYjUwIIIAAAggg4C8Bhqz+Om+6RQABBBBAwNEChYV5J0hQFzo6JOEQcLiAisw1kaeyM3OKHB6VeAgggIBvBF5vqv5Zq4VvVNMbRGV/3zROowhEWUBFfz8gOe1/orwt2yGAAAIIIIAAAl0SYMjaJTYWIYAAAggggECsBJ4vHjckoDY9VvuzLwI+EpglYk9mZ4550Uc90yoCCCDgKIFXGyqPVLEbVQKR4Spfi+Co0yGM6wRUHkjpk36H63ITGAEEEEAAAQQ8K8CQ1bNHS2MIIIAAAgi4V6CoNG+Emf7DvR2QHAFHCVSr6pNZGaNfdlQqwiCAAAIeFqhbNO1Q7dHjBrPIq4HlSA+3SmsIxEugKCU5PTtexaiDAAIIIIAAAgh0RIAha0eUuAYBBBBAAAEE4i5QVDLuWhN7Ku6FKYiAVwVMppkGnhyVeVeZV1ukLwQQQCDRAm98VrF/+6b9bghte3pVfpboPNRHwAsCJlaVmjxkiBd6oQcEEEAAAQQQ8JYAQ1ZvnSfdIIAAAggg4CmBwuL8O0Tlfk81RTMIJF5gkkn4mVGZdzNsTfxZkAABBDwiYJYbqG86M/JK4BvE7HiPtEUbCCRewGRhSt/0kxIfhAQIIIAAAggggMB3BRiyclcggAACCCCAgKMFCkvH5YvZaEeHJBwCbhRQmaaiz/AaYTceHpkRQMApAm8srzq4LSTZIjrKzPo7JRc5EPCCgIl9npo85HAv9EIPCCCAAAIIIOBNAYas3jxXukIAAQQQQMBTAoUl+U+IyA2eaopmEHCIgInMULFnsjPHvOiQSMRAAAEEHC9Qt2jaMRIMZIsGskTsaMcHJiACLhRISU7nn1u68NyIjAACCCCAgJ8E+D8rfjptekUAAQQQQMDFAkWl+aVmcqWLWyA6Ak4XmBVQe2ZkxphipwclHwIIIJAogXlLq84ImWRrWLJF5XuJykFdBLwuEAi0HXzGsedv9Hqf9IcAAggggAAC7hZgyOru8yM9AggggAACvhIoLM6fKirn+appmkUg3gJmdeGAPnNVRs5z8S5NPQQQQMCpAnVN1ReKSLaYXe7UjORCwCsCwbAmn94vrckr/dAHAggggAACCHhXgCGrd8+WzhBAAAEEEPCkQEFJXr2KnuHJ5mgKAWcJvCYBeSa0pbXo6qtztzgrGmkQQACB2AuMt/HBoxoPydbIcFVlYOwrUgEBBEzD56T2GTobCQQQQAABBBBAwA0CDFndcEpkRAABBBBAAIFvCRSU5C9Rkb6wIIBA7AVUdKmZvaAWLM3KurMx9hWpgAACCCRWYN771T8Mt1v29idX5YTEpqE6Av4RUJP/GNA3fbx/OqZTBBBAAAEEEHC7AENWt58g+RFAAAEEEPCpQGFx/kpR+ZFP26dtBBIh0KomL2iSlo68YnRlIgJQEwEEEIilwJxF008PBvVKUY18B/zhsazF3ggg8G0Bs/AtqX2HPoILAggggAACCCDgJgGGrG46LbIigAACCCCAwLcECkvyW0SkNywIIBBnAZVaNXuhV4+20hEjcjfHuTrlEEAAgagK1DdW/4eJRQarF0d1YzZDAIEOCth/pSQPubeDF3MZAggggAACCCDgGAGGrI45CoIggAACCCCAQFcECkvyrSvrWIMAAt0XMJEPAyKlFrIXsrPHvNf9HdkBAQQQiI/AG8urftIWDlwpYbvSxE6OT1WqIIDArgIa0PwBx6aNQQYBBBBAAAEEEHCjAENWN54amRFAAAEEEEBgp8BTTz3VY78DvmiFBAEEEioQ+ZcdSjVsL2RljZmc0CQURwABBPYiULek8hxR+fqVwAeBhQACCRRQeSClT/odCUxAaQQQQAABBBBAoFsCDFm7xcdiBBBAAAEEEHCCQGHhA9+TYBuvLHXCYZABAZG3RWRCwGTCyJE5iwFBAAEEEi2waNH4nhuTDr3S1K4Uk6GJzkN9BBAQEZWHUvqk/w4LBBBAAAEEEEDAzQIMWd18emRHAAEEEEAAgZ0Czz2X+/1gz57NkCCAgHMEVPUVlfCEgw9sm3DRRblfOScZSRBAwA8CcxqnnRwI66WigStVpY8feqZHBNwhYI+nJA+5yR1ZSYkAAggggAACCOxZgCErdwcCCCCAAAIIeEZg/Pj8w7a0yRrPNEQjCHhH4CMRnWCqE0Zl3PWqd9qiEwQQcJpA3aJph0ow6VJRu1RELnBaPvIg4HcBE3k6NTn9Or870D8CCCCAAAIIeEOAIas3zpEuEEAAAQQQQGCHQEHB2KM0KbACEAQQcKzArO2vEw5OGDnyTn5XHXtMBEPAXQJ1S6qGbhusqkaGq4e7Kz1pEfCJgMrfU/qk/8Yn3dImAggggAACCPhAgCGrDw6ZFhFAAAEEEPCbwHMvjDs6GLYP/NY3/SLgMoFNIjIxHLZJ+/far2LEiNtaXJafuAggkGCBeUurjzOLDFXtUjPrn+A4lEcAgb0LFKUkp2eDhAACCCCAAAIIeEmAIauXTpNeEEAAAQQQQGCnQEFBfh9NkkZIEEDA+QIm8knArEICgYqsjNHTnJ+YhAggkCiBeUunHGThnpeabHsd8MWJykFdBBDouICKvTggeciVHV/BlQgggAACCCCAgDsEfDdkHT783B+ahmpFpG8Xj6hBLTiwvHzG6i6uj/uyCy8ZfJpK6E4Jy9oeSeHcCRPmrIx7CJcWxM6lB0dsBBBAYIfA86X3HR+w8HuAIICAqwQWiUpFOCyTrhqZM9dVyQmLAAIxE6hvnD7MRC8Q2fY64CNjVoiNEUAgqgJm8nJq3/T/E9VN2QwBBBBAAAEEEHCIAEPWzh+Eq4asF1xw5iGBpKQpInLGtlZNnt20Ua6vra1t73zr/lqBnb/Om24RQMC7AiUleaeERN/2bod0hoB3BcxsnqhWBC1QMXLkXQu92ymdIYDA7gQig9WwBIap2DARPQYlBBBwnUBZSnL6Ja5LTWAEEEAAAQQQQKCDAgxZRT4Vkc0d9IpMKT+SsGZWVNSu7fiaxF057PKzDktqDc4UkRN2pKiQ8IFXVFRUfJW4VO6ojJ07zomUCCCAQEcECkrGnqYSmN+Ra7kGAQScKaAilWG1SYGkwNSsEaOXOTMlqRBAoLsCDFa7K8h6BJwhoCJTBiSnX+CMNKRAAAEEEEAAAQRiI+D7IWtY9LzJZTXTY8PriF31wuEDr1O1/xbRjaY6ctLEmhmOSOb8ENg5/4xIiAACCHRYoLg4PzWs8mqHF3AhAgg4VkBFp4Y1PJWBq2OPiGAIdEqAwWqnuLgYAccLmFhVavKQIY4PSkAEEEAAAQQQQKCbAgxZvT9k7eYtwnIEEEAAAQS8I/B8ydizAxKY5Z2O6AQBBBi4cg8g4E4BBqvuPDdSI7BPAZPalL7pg/Z5HRcggAACCCCAAAIeEGDIypDVA7cxLSCAAAIIINBxgYLSvJPU9N2Or+BKBBBwiwADV7ecFDn9KDB78bQjkpKCg8R0sIgNFpF/86MDPSPgcYGJKcnpl3q8R9pDAAEEEEAAAQR2CjBkZcjKrwMCCCCAAAK+EygouO8nmhT+yHeN0zACPhKIDFzNrDKkVnt15ph3fNQ6rSLgGIG6pVWnWtgGB0QHm0hksNrbMeEIggACURawZ1OSh1wT5U3ZDgEEEEAAAQQQcLQAQ9ZuDlmHDz/3h6ahWhHpKyINasGB5eUz1lx88bn9Qtr+ezW5UEQPF5GQiHygKi9KOPhYefmM1R24M/SiiwafKhq601SHqsjBItIWqSNqf9Nw+/NtbQe1JvXaUiRml0f22/U7ZocMGfK9XvttHS+i52+vp7dUlNU88s3aF1466GQNW7WI/IuITdna0mtESkpKyxvv1qao2e/M9Nzd1S4vn7upAz3I8OGpB5r2zBIJjxLRU0Wkh4lsULU3RQJPbFpvk2tra7fEeq9v97n9rEQCQdPWO0Xkiu3nZK9JWC+oqKhdm2i73NzcwFtv1ZxrAb1dzFJFdH8R+0pEF5rIXzZvkLJeh/Xav2fb1mli8isRWWsBTZv0Sg1PZ3XkZuIaBBDwvUBZ2f0Hbtgc2uh7CAAQ8IGAirxjKrUqMqt9a2vt1VfnrvdB27SIQNwFaj6o6d2jtW1wUAKDbfvTqpG//+ODAAIeFzC1P6f2GRL5Zyt8EEAAAQQQQAABXwkwZI3ukHV1ZKhqKpeIyF0iEtz93WQfWyAwfG/DsIsuumh/CWx8QESv2/M+skrCer0Ewtd+PUTt/pBV3gsFgv8eDIXuEZWRe/5tsNfag/rvUyfUrtjLb4xeePHAESLy1I4h7Z4uXRgOSMbkV2rfi+Veuw5ZRe02MXlGRI/8Rt2vB+WrOz9kjZ7dpZcOObw93PqMiFy0F5OFavZ7U40MzSNDfoasvvrjm2YRQCBaAoUl+ZtF5HvR2o99EEDA8QKRAWutmMziKVfHnxUBXSAwv2H6v4W2PaUaGCwqke9hPMIFsYmIAAJRElDTOwf0TftzlLZjGwQQQAABBBBAwFUCDFmjO2TdpCJNJtI/chdse1pTZJWKqYn8ePuTiDs+am/1CIQvnDBhzspd75hrr+3f47M1Bz6gJrd842eRJ2EjA83IE5+RVyz9eMfwdZOItYnooZFrozBkXSsikUwnbq9ta0S0WUSSROQnkadQ/9mDlG39qmdmZWXll7u56/WiS865SUz/8s8h8banMOeL6IcidtaO7+DZMYi2jyUcOL+iomZRrPba5YndSJavtj+9+61Pd4asUbEbNmzYQUk9W4p3GbBGnmD+WETaReQAETlqR+q1Irb/jnuLIaur/vglLAIIOEmgsDR/hdjOP1udFI0sCCAQYwGeco0xMNt7TmD20imH9ZQeKeGQpKpKiomkeq5JGkIAgY4JmF6T0jft2Y5dzFUIIIAAAggggID3BBiyRnfIuuMOiQwMg1f37392bW5ubjjyFwcOHNj7gIPlVhUZ+/XQUU2uKi+vLdj1trrokoFXbX/CcvuTsCbyooSS7pw0qToyZNv22fGa4sheV3/zSdcoDFm3F1B7K6w6avIrtZGhp22vmXqgaM//NrH/uyPGFrXA0PLymbO/08OlAy+UsP1jx/AvZKp/1tABYysqKiKDzW2fiy8+97iwhP4hIifs+Ev/2LRBrtr11cEXRWmvXZ5k/TpGg5rc15YkM3q0B9vMQqH+/Qeui5xbF55kjYadXnjJoDw1G70jYMhMHrJQe97kya9Ght07zn/gMSbyiKgM+4Y9Q1bv/RlNRwggEEeBwpL8yBsVjo9jSUohgIDzBCKvEH9NzOZLIDg/tHXLHF4t7LxDIlF8BV5tKDswYPuniFqqBPQsMRkY3wRUQwABZwropSnJaROdmY1UCCCAAAIIIIBAfAR8P2TtHPN3v890l+9klci/CR9QuXTixNoPd9078oTqytUHPC+iGZGfqejfystqIq8D3jbEjHyGXX7WYUltgWli+osdf6mivXW/kVOnTv3Od8bt7onXqAxZTSYFA5I1cWLtd76raujlQw/tuXVrmaicuT2f3VZRNivytOrOz0UXDfwXCdhkET1t2xUqDx95+Kbbn376zcjTmN/6DB9+9qmmOmnHK3u3qNn55eWzar6+KJp7fWfIupc+I/W7NGTtvl1fCdiMr19hvDe73TzxypC1c7/QXI0AAgh8R6CgJP9V5Ykc7gwEENgpoG0m9lpAZL6ozOH7XLk1/CBQYzVJSQ3tZwYkPFCDgXMYqvrh1OkRgc4JBEXPPj05bU7nVnE1AggggAACCCDgPQGGrJ06030OWbdIWK+oqKgp29O2w4cPHGUqz2//uU3Z2tJrxDdftzt8+OCzTcPTd7wSeL2apJeX176xp/0uu+ysI9pDgVoT7RO5JgpD1rUSDgytqJj51p5qXnTxwPtE5M7Iz1XkyfKy2hu+ee2FF59zqYq+tO0JW5N3LRy4YNKkmZ/uYT8dfvGg+03s9h0/v7+irDbyfbbbPlHd69JBJ2vYqne8Iniftl0Ysnbb7pv3h4o1hUM90r/5BPOuhudfMvCUoEmkpx/wnayd+mXmYgQQQGCPAoXF4yaJ2gUQIYAAAnsQeEtUZqvILIau3CNeEKhbNO1QTdLTw2E5naGqF06UHhCIrUAgoMefcWza4thWYXcEEEAAAQQQQMAdAgxZRSLDv80dOi6V+yom1u4YkG5fscuTrPt8kvCCiwcNDYhN277aZvfu2WP4Sy9Vb/i6/oXDB96tKn/a8fPvDGF3zbnrk7RRGLLu/E7SPZlcdPGgm0Xs4cjPVaxw4wb9TW1tbeS7Qrf9pYsuPucxEb1x+8/1gfKymshAdufTut/tYdAFpjZpNz1Hcy/Z5UnWffbZhSHrPvfcm93AgQOTDjrYnjXR7B0WT1SUzbppb3a79LTP+69D9zkXIYAAAghIYUl+5LuxM6FAAAEE9ilgtkRU5osF5ltQ5o+6cvTb+1zDBQgkUGDOoumnJ/UInLZtqKp2uogek8A4lEYAARcJbG1vPWLQ8ResclFkoiKAAAIIIIAAAjEV8P2QddehZGe1uzdkle8M5YZfPPCvJnL99hz6aEVZzc17y5ToIeuuT+NefnnawVta28pF9OxIbhO5fFJZ7f/urYc9DT+juVekvtOGrLva7TrUVbUbyyfO+msn7BiydvYXmOsRQACBvQgUluQ/JiL/CRICCCDQSYFWMZlv2wavMj8UDM//9ZV3f9LJPbgcgagI1C2rOUbbQ6eH1U4PiJxmIqdHZWM2QQABnwloW89Ny7/3y19e952vgfIZBO0igAACCCCAAALfEmDIKnre5LKayOt5u/SJ5pC1I09O7hrSaUPWXfN0AXXn4Dmae0VyOH3Iuq+z3J0lT7J24Q5jCQIIINAJgcLivLGiOqYTS7gUAQQQ+I6AiXwmZpHvdZ0fDofnh3qFFlwzIncdVAhEU2DbQDXcflI4FD5JA8HTxOx0UTk0mjXYCwEE/CegoqsGJKcd4b/O6RgBBBBAAAEEENi3AENWhqydHj5+85W3uz6NGYXB6CcWCp87adLspdHciyHrvv8w4AoEEEAAgd0LFJTmX6cmT+KDAAIIRFlghYgsEJMFGtAFQdEFGRl3LYpyDbbzoEDkO1RDgeBJSUE5MWx6UkDsRBM5SUT282C7tIQAAokUUF2U0ifthERGoDYCCCCAAAIIIOBkAYasDhqyXnTRRftLYNOLInLR9ptGb6koq3lkbzfQvp5+7MjTsZ19wrMTQ9YtIjbBVD/v6C+BmrQEJPxEWdnsT3bprVt7Rep3ts942w27/KzDklqDM0Vk29/AdORV1jzJ2tE7i+sQQACB7gkUluQNFdEd36nevb1YjQACCOxZQEMmtlDFdgxfZUFQZEFGxpjVqPlTYHbD1JN6SI8TwxI+STVwoohFhqlH+VODrhFAIJ4CJjInNTl921dB8UEAAQQQQAABBBDYvQBDVgcNWSNH9O3vZJX7K8pq79rbzeu0Iesug8ItaoGh5eUzZ3flFzCae0XqO33I+p3vZDW5qry8tmBvdgxZu3JnsQYBBBDomkBx8X0nhjW8oGurWYUAAgh0Q0BlnZosN5HlorpcxZYHLLC8vUf78lEj7v60Gzuz1AECdZ/U7adbWvpJyPqJWD9T6Sey8z8OSEgEBBDwnYDqSyl90kb4rm8aRgABBBBAAAEEOinAkNVhQ9aLLj7ndyL6P9vP0aZsbek1orKy8ss9navjhqzDhvVK6rWlSMwu355530/j7qm3YVHcK1LD6UPWCNbwiwc9ZWL/d8f5P1FRNuumyI2wJyOGrJ38E4/LEUAAgW4KlJQ8+NOQtEZe5/m9bm7FcgQQQCBaAltEdLmqLRfT5RYIL1cLLLf29o/a2nqu+M1v7twUrULs0z2ByGt+NRjoJ9uGqIF+tnOQakd3b2dWI4AAAtEUsMdSkof8Npo7shcCCCCAAAIIIOBVAYasDhuyDh8++GzT8HQR6S0i69Ukvby89o093YCXXXbWEe2hQK2J9olcs+srZuP9yttIhm+9TthkVjjUfunkya82d+WXKJp7uWDIKsOHDxxlKs9HrFSsKRzqkT5pUvXHe7I7/5KBpwRNqkXkByKy1gKaNumVmne7Ys0aBBBAAIGOCZSUjDukXWyOihzfsRVchQACCCRSwNaq6Ecm8pGYfCxiKzQQ+Kw91L4y0CP4WfuXwZUMYrt/Pmbjg6++f8hRgbAeJSE5SiV8lIgepQE90sQir/ftJyY/7H4ldkAAAQRiJ2Amd6f2Tc+LXQV2RgABBBBAAAEEvCXAkNVhQ9Zhw4YdlNTrq1fEdPCOW62ivXW/kVOnTt2466137bX9e3y25sAH1OSWr3/mhCHr8OGDkk3DlSL6k0guU3n4yMM33f7002+27e7XJ9LHqtUH5Yna6o3r5fHa2totX18Xzb3cMGS98MK0nwSCbVVfD833ZrftXunZUvzP7/BlyOqtP57pBgEEnCwwfvz44Ja2ZRMjL0pwck6yIYAAAvsUMPlKVFYceOgPtv7wZz+LDGNXqthKNVlpaqskmLQmoKHPWwI9Ph/0b4PW73M/j13wxvKqg0Nt4UNbTQ7tkZT0A7HwUSGRozQc+V7UyPBUjxLd9h2pDFA9dva0g4DvBEyvSemb9qzv+qZhBBBAAAEEEECgGwIMWR02ZI2c5fDh51xuqi+ISHDbkFLkRQkl3fnNJxp3vCZ4rIhc/fV1kWudMGSNPIR50SXn3CSmf9mRLSQiz6kF7y4vn7H6m/drZKiowfbH/jkotEd69zz8tpdeeimyJvKJ2l5uGLJu6/fiQaNF7Ot/czRkJg9ZqD3vm08DDx8+8BgTeURUhn3DkydZu/GHIUsRQACBrggUluQ/ISI3dGUtaxBAAAEnCRxyxJHzfnDUUWfsK5OJfa6iK01stZp+LgFZI6LrJGxbRKVF/j97dwIeZXX2Dfx/PzPZgLDJouzIEkBxA6wsQiK7bGqLtsWazAzU1gW7aNuvtTV9ZdFWpfIWW4WZSQIBxb4oCYKiyIjVt9q6UG2rtn1rabVudWMnmef+rhMmdghZZibbMzP/57q8pJmz3PfvPLHAnXOOJYftMI64LD0MyzocrtYjbpceDh/TI+pyH9aM8GHrgH1EszoersqrOlwgBdVNzZnI57v/tjvbvf9gjmRm5oirOgdVrhy4XDkIh3MX/8VzAAAgAElEQVQsQZcw0N0Sqxug3SHSDYruItJNzf+u+TWO/xpiJTI/+1CAAhRIJgEVzJ04fPojyRQzY6UABShAAQpQgAJOEEj7IiuAtwAciGMxPrYt2/PIQ3v+ZPrUuRO1ySLXnAUFMy3oo5H5XhN15dctPNa3QxWAKTr+E4DZ5WmOEu53vICpxwAxxdiagqxDiqxoIAezk/U1AZ5RlS4QnfCfPMzxuHi5yoV5O7aETJ6fPS01VpIUWVHPDlVjYezMscHmL6E6ATU/LW9K8NHr3+T7F8d7zqYUoAAFKBCjwPrylbcp9LsxNmczClCAAo4U6D148FO5p/SY0vbBqQ2I+b2u+X1utQBVqqgW6/i/YX4tqFLzmUiVqlbD/GNJFRQ5AHIgyIFqDiA5NV8z/7vmjxd8KEABClCgUQGRjyzLmn7B0IteoBQFKEABClCAAhSgQPwCafcHzzpF0fjF6tx72RpFVhNUfn5+dm4XWQHo0uidqnUCfkcEN6niBwBGmM+cUmQ1sdQcA/xO7tW2YJkAXZrArnRbmYsfemjne/W1a4mxkqXIavK/5JL8rmFF0PyyEbdXFHKHQO8E0IN3siby7cw+FKAABVpGYH35iu8rwPurWoaTo1CAAu0g0Gf4iFCHzrn57TA1p6QABShAgXYRkNcBmTohb6rZfMCHAhSgAAUoQAEKUCABARZZ40c7YbdgaxVZI2HJvHkXnQsJf1dFZkYKlTW7QSG6VuzqEiC7g0o4FCmy/jssmLb94dDLtWnNmDGjY1bO0c2AXHz8a3JD5dbdq6PTjrf4OG9BwVJA7z4+hm4/ejjr8p07dx5siHLOnEndLHfGlwC9CtDRgHSo3Zmrorsk7FpTWfnkS8dPRm78ac5Y8ebZ3nbFxcXWiy/unqqW3ATVicfd9BAgryiw6sAn2Nqpm+SJrU+YIqtA33C77PwtW57+V1OO/JwCFKAABVpeYH35yusU+t8tPzJHpAAFKND6AgPPHP10Rnb2ha0/E2egAAUoQAEHCDx99G33RQUFrXNkuwPyYwgUoAAFKEABClCgTQTSrsjaJqptOMncuZOHicvaBaA/dzK2IbxDppo//6LJKvZjkSOk6z1+2iGhMgwKUIACaSGwvvy2qxR2aVokyyQpQIGUEjj9nHN/a7nd41IqKSZDAQpQgAInCajifyaOmP4F0lCAAhSgAAUoQAEKNF+ARdbmG7bKCGYXY3FxsdnZ2ejuzrkLplwqkAcjRwq/Wp0ZvmjHg0+/3ypBcdA2E8jPz3eHQiFzL1Wjz7wF+eYOwNsijSph536xsrLyUFP9+DkFKEABCrSeQMn65XMsS9YAGNh6s3BkClCAAi0rMGTM2NdEpOYKEj4UoAAFKJCaAqr4xcQR069JzeyYFQUoQAEKUIACFGh7ARZZ2968yRnN/aNvv9NpmVjyRuXDoUBDhdbZs2d3dmcefgDArJpBFf79n+JrsRTnmgyCDdpNwKxrRubhe6BaWlHx1OMNBbJgweT+NqztAM6MtPle5dbQ7e0WOCemAAUoQIHPBDZuvO2MKg3fI5DJZKEABSiQDAJDx457D0CvZIiVMVKAAhSgQPwCats/njhyZnH8PdmDAhSgAAUoQAEKUKAhARZZHfZumB2MnbvICoV+y4QmwP3QjO9UVDz+dnSoc+dOGyCu6p8DmBf5+gl3xTosLYYTo4C5BzY751iJAubonipVXWWhellFxTP7o4aQOZfmn2GplkLlvJqvK/aqbc3Ztu3Jt2Kcis0oQAEKUKCVBTZvLu50pCprzfE7yflQgAIUcK6AKyMjPPjsc1zOjZCRUYACFKBAcwTEwjXjh03/RXPGYF8KUIACFKAABShAgZMFWGR14Fsxf/6U6SqyEUCPSHhhAH8D5Onj/1svBDA4ckSw+UIVIN+o3Lrb/Ia50eOFHZguQzpRQOZdku+F6mpAOkQ+qgLwmgDPqEoXiJpdUX1ruynwiaWyqKJi9yPEpAAFKEAB5wmsL1/+Xwr5ofMiY0QUoAAFjgtkdezwbv+RZ/SmBwUoQAEKpJaAqv7LsuS68cOnb0mtzJgNBShAAQpQgAIUcIYAi6zOWIeTorj40qnDXeHwfRBMaSLEDyBYUvlwaCsLrA5dzPjDkrmX5k8UG/cAGN1E99ctWN6tW598Nv5p2IMCFKAABdpKoKx8hQ+CNVBktdWcnIcCFKBArAKdunX706lDho6MtT3bUYACFKBAUgg84xa97vzhM15OimgZJAUoQAEKUIACFEhCARZZHbxoxcXF1gsv7DkHll4JqDkWuGb3qtm5COgfBFa56LH1dY6SdXBGDC0egZq7ed/LnQjoV0Rl5n92r+p7ELwKWPfs/1gfCYVCR+IZl20pQAEKUKB9BErLV04T6BoAw9sngmbMqhZUM2oGEMscsGA3YzB2pQAFnCbQtfepv+3Rv/84p8XFeChAAQpQIGGB9Qf34/rpY6d/kvAI7EgBClCAAhSgAAUo0KQAi6xNErEBBShAAQpQgAIUaBmB9ZtXDtUqNScVTG+ZEVt/FDvcCXZ1pxMmstwHYLkOtP7knIECFGgTgV4DB+7p3LOXuZKCDwUoQAEKJLmAAD8enze9OMnTYPgUoAAFKEABClAgKQRYZE2KZWKQFKAABShAAQqkisC9996bkZP7b3N08BKn52SHc2BXd6k3TMv9CSzXYaenwPgoQIEYBE4bNizUsUvX/BiasgkFKEABCjhXYD+A6ybkTS9zboiMjAIUoAAFKNB8gfnzp/ZWCYcAjEhwtNdEXfkVFbveTbA/u1HgM4G0KbLedNNNV3HdKUABClCAAhSggFMEevTOnped5fqCU+KpL44OOafCZWXWG6I5NtiV8W8nh8/YKECBGAUGjDpjT2aHDtzJGqMXm1GAAhRwmoBA9oZRff2kvFlPOy02xkMBClCAAhRoaQEWWVtalOM1RyCdiqxvAejTHCz2pQAFKEABClCAAukiICIYMaKxHwpVuLP4Q5/p8j4wz9QWGHzOOb9xuTMuSO0smR0FKECBVBWQhwC5fkLeVPP3XnwoQAEKUIACKS9QT5HV/H9gHHca6d9hy6LKytAHKY/FBFtdgEXWVieOeQIe5xIzFRtSgAIUoAAFUkcgI8Pq3aGj63zLkm4ffXjMUYkNHToUGRkZ9cYkUg1XJv884qgFYzAUSFBgyHljXhXLOjPB7uxGAQpQgALtJKDQuybmzfh2O03PaSlAAQpQgALtIlC3yGpDZj2ydfdj7RIMJ017gbQpsqb9ShOAAhSgAAUoQAHHCmzadHufY+Hw3SJw1PHBdnUn2OFO9bpZ7gOwXHH8oKhj9RkYBSgwdOw485PffSlBAQpQgAJJI6CAXj8hb8aapImYgVKAAhSgAAVaSIBF1haC5DAtIsAia4swchAKUIACFKAABSjQfIGyDcuXQeQHzR+p5UYIV3WD2lknDCjWEbgyPm65STgSBSjQbgKWy4XTzz2v3ebnxBSgAAUoEKeAyF9F5frxeVN3xNmTzSlAAQpQgAIpIcAia0osY8okwSJryiwlE6EABShAAQpQIBUEyspXfAWCn0HR3Sn5qJ0NtTNrwhHraM0/fChAgdQQyMjO+ffAM888JTWyYRYUoAAFUl7gCVtd100acdHrKZ8pE6QABShAAQo0IMAiK18NJwmwyOqk1WAsFKAABShAAQpQAEBZ2YrPqUt/JpALCEIBClCgNQU6dO7ylz7Dhw9tzTk4NgUoQAEKtIjAfZnDu103VsZWtchoHIQCFKAABSiQpAItXWSde2nB2WLrEwB6ALr96OGsyydMmHD4d3tDE0T1m6oyVYAuAMz/B78G0bViV5dUVDyzPxbC+fMn5qpkfgWwCwE5F0CGAp+I6AuAdc/+j/WRUCh0pL6xTowNr4m68gHLpXLsuwC+CEgvQJ+HLXMqK0MfRI9RXFxsvfji7qlqyU1QnQhIB0APAfKKAqsOfIKtWT2zOmRWHX0UinEAPlBLpm17aPfeefMmD4Zl7QYwsGZMweLKh0P+hvLNz89353bGLyHwHW+vW/Z/LIsayisWt2RpwyJr1EqpqgSDwfEicouq9rRte9rixYs/THQxy8vLux07duxKAF9Q1VFAzY6Uw6p6mc/n25nouKZfIBB4FMDMOMe42+v1fqNuH7/fnysi/w+AB0CvyOf7AKzat2/fPcXFxdVxzsPmFKAABShAAQo0UyAYLO7qzsr8mSoKmzkUu1OAAhRoUKBLj54v9hw0iOcF8x2hAAUo4GQBwU0Thk+/w8khMjYKUIACFKBAWwm0bpEVr4Yt1+dd4fAPITC1nQYefb7aJZ/fsSX0z0bylrkL8i8HcG+kSNtQ01dsC19+5KHQq3Ub1C2yQvRbUKwDpE9U25ria0XFrndrv3bppTN6VdvH1gGY10h8r4jqt1VkNYAR0UXWeIumc+dOG2C5qh5XyHAznwILt20N/aqt3on2nIdFVgDBYDBbVc03jKn+1/4U917bti9KpMhqiqtHjhy5W0QWAsius8AHm1tkjRSDHwMwPc6X56Qia1lZWa/q6uptQM1PKtT3VIjIFR6Pp96fpIhzfjanAAUoQAEKUCBOgbKNK/8fVFfE2Y3NKUABCsQkcEq//s90O/XUiTE1ZiMKUIACFGhrgd+rrTdNHDmjWT+o39ZBcz4KUIACFKBAawq0cpHV7Ab9F4DRx3PQ9wD5CIAbwACzC/Wz3ARbjx7KXLRz586D9eQr8y6Zch1UVgFwRcYyu0ifA+RNQC8EMDjqs32wrYsrK3f/IXqsOrtsTf9Dx3fcnvCcUGSdPXt2Z3fm4Q11CqxmF67ZWGc21HUC0DcywgeAdji+y/U/O1nNZ/Pn589SgakduQB9G7ZMrawMvVbf2ka3Fegbdjhj+rZtT5j5Uv5J6yJraWlpX9u2b1RVs4U5t85qJ1Rk9fv9Zifs/ZFvuOghbQAfisj+cDhctHjx4j2Jvl3r1q3rblnWkwDOjnOME4qskWLtJgBXmK3uqvpLAGtUNcOyrP8CsCAy/jKv13tLnHOxOQUoQAEKUIACLSSwfv2yz6tl/QxAvxYaksNQgAIUqBE4dcjQUKdu3fLJQQEKUIACjhNYb2XITRecPu2zXSmOi5ABUYACFKAABdpBoJWLrMczEn3RFil85KGQKXqq+ZI59heSeadCl0TSPiJqzayoePKkWs+8S/PnwtYHIsXLsIr8RMKdllVWVpoiac2zYMHUUTbCDwA4M/KlB/Z/gqLoI3br7GSt7fqaKG6rcmNXRrWrSjUcHjMm/8Pi4mJTg5K5lxQsF1Vzcql5wqr4mYarlz/yyK9NsbjmmT8/f6gCqyGYHbWEnx0XbL42e+GFPd1V1qNQOX7yUcNHBsu8BVN+Dsg1Ne0U/v2f4muhUCgtTkhNuyJrnSOBpwGwGvjvQNxF1nXr1p1pWdaOqL8ANS/1SyKyDMCjLbUbNBAI9AfwdOQ87IR3xpaWlp4VDofNWeM9zQnEHo9nsYjU/AcjsrvX5GL+wuVPbrc7/6qrrnov2srv9+eJSBDA3R6PZ3Nt33b47yqnpAAFKEABCqS8QFnZ8jPFJT9TYGrKJ8sEKUCBNhPoN3LkU9kdO01pswk5EQUoQAEKNC3A44GbNmILClCAAhRIW4G6Rdb4IOSGyq27zfG4nz0nFTIV21wWvvLww6GP6449c+HM7plHj26FYNLxz/RblVufMrtVP3vmzcvvAUsfAeT8mhaCu/v02n/Tffe9cNK96vPnTz5XRbZFjv89IqoXV1Q8Ze5CrXniic20nzcvfwQs3VV7nHBjc9ez4/WEIqspq85fUHC7Qm+K5FpzX23dnbt1irFhUcytqAiZ6y7T4km7ImtJSckQ27afAdA7aoVNMfTPIvKJqta8+ADiKrJGjt01L465uNg8n4rIdUVFRRtauvhYJ4d3LcuaWFRU9Nd439hgMPhlVS0FcExEPu/xeE548YPB4DWqugbAx6p6sc/n+9/aOersgt2nqjN8Pt/r8cbA9hSgAAUoQAEKxC5w7733ZnTI/fBnqnr8pwP5UIACFGimwKCzzn7WnZk5oZnDsDsFKEABCrSMAI8HbhlHjkIBClCAAiks0MpF1g9gWzMrK598sSHCeQvyb4tcPQkBflmxNfT16LZzF0y5VCAP1hyzq9irtjVn27Yn32pgvDqFTNxeuTX0vdq2dYqsH4tiekVF6HcNxTZ/fn6hCkrM57Ec23vxJfnnuBRmI94pdY8LNmMsWFDwORv6eOQk2LpF2Jow5s+fUqAi22uuzhR9sTrDnrXjwaffT+FX8ITU0r3IarZmPxwOh5ctWbLkT4FAwBzDd0NEKK4iayAQ+DGAmyM7Yz9V1S/6fD6zE7TFH7/fP0NEtgDoqKpvWJY1xePxvBPvRIFAYDGAtQDq3Q3b2OfBYPAyVTXnemeIyI0ej+fueOdnewpQgAIUoAAFEhMoLV9+g0DM71v4UIACFGiWwOnnjnnZclnnNGsQdqYABShAgZYQ4PHALaHIMShAAQpQIOUF6imymgLmgZgSF9xW+XCopghZ+9QpZJ5wv2l9Y85bULAU0Jp6iEDLPv1EfFFH455wdK5Aflqxdfd3a48crm+8+fML5qioufvUNDtht2g8seXn57s7d1G/Qq6KjHVP5danrmts7jrjn1RErdntmnXoIahcdHzMk3cCn1h0bjrfmNYpiRqlXZF17dq1g10ulzni1uww3RB9hG+iRdZgMDhIVc0W7kEAzK7YVr3D1O/3Xyoi5i7VrHh33Ea/m4kWWSO7ds1PN5jLn0MiMruljkJOou8dhkoBClCAAhRoV4HS8pXTLOhtCoxp10A4OQUokNQCQ8eM2wfBgKROgsFTgAIUSHYBHg+c7CvI+ClAAQpQoA0FWvlO1riKrHWLogsXTuty5FhVBSCTDYkCC7dtDf2qMZ7GCqnxFFlnzJjRMSvn6GZALq4ph4peU/HwU7+IY+56d6pGF5Uh+mT10Q6X7tix41Mzbs3xyVVHH4ViHIAG76htw9ejzadKuyJrY8KJFln9fv9VIuIH4AbwusvlmlpYWNjQ9u9mL3JUcdSM9ZjX652VyKBxHBe8X1UX+Hy+mrPAA4HAHQC+CeATy7LmFRUVmeOX+VCAAhSgAAUo0MYC5eUru4Vh3wbIV9t4ak5HAQqkgIBYFoacN6Y68ueYFMiIKVCAAhRIOgEeD5x0S8aAKUABClCgvQWcXGRt3lHGNbInFHnjKbIm4tLUTlYTUJ17Xk84snj+/Ismq9iP1RwVDN2TnZkx/8EHn/ikvd+RtpyfRdYo7USLrIFAYDOAhWYoVV3r8/la9S86/X5/sYjcYuYTkRKPx+NJ5KUpLS09KxwOmx2pPU3t1OPxLK69PzYYDGarqjnuOD/6SOKSkpKJtm1XAujS2jt2E8mJfShAAQpQgALpKLC+fOVXFWruBOmWjvkzZwpQIDEBd2bWR4POOov/3UiMj70oQAEKNFeAxwM3V5D9KUABClAgLQUSKSY2BhVPIdOMc8LOzjrH+7ZAkfUfGranbtu2589mrnhiS8QlliLr7Nmzs9xZR9ZDtaYGBuB7lVtDt9fENz//ZhHcWvfr6fRissgatdqJFFlLS0tPCYfDIQBnAqgWkcLMzMwdR44cudGyrC+paj9zbymAKgB/BbBGRNY153jdOnHeZ4qgIuIDMPj4TwzUHFls7mh9zLKs5UVFRWbekx5VlWAwaI4dvsLEp6q/NPGpaoZlWf9l7jWOdKo5/ji68ArgBdu2ZyxevPjDdPqGYa4UoAAFKEABpwqUlK8cY44PBjDNqTEyLgpQwFkCHXJz/69P3ojTnRUVo6EABSiQBgI8HjgNFpkpUoACFKBAawkkUkxsLJZ4CplmnDiKrEcA3aIi78dqIYrDFux7tm7d8w/TJ57YZi+8sKf7mOvJSK0KNmTWI1t3m12mDT6xFFlr4lgw5VKBPAjAVXtkcKdOVRJ1NPIJO1xjzTcV2rHIGrWKiRRZ/X5/nog8HdkN+m9V/bmILG1sJ0lkZ+gXPB7PK4m8RIFA4FFz3HWkb1PHex0RkeKioqKf1O5SjZ4zcr+quVTZnJld31MhIleYonAwGLxBVc1RwUdF5HKPx7M9kfjZhwIUoAAFKECB1hMoLV9+m0C+23ozcGQKUCBVBHJ79Njbe9Dgs1MlH+ZBAQpQIAkEeDxwEiwSQ6QABShAAWcLOLnIWqfQ2ew7SuMpsp50J6uiqKIiVNrYasZcZJ07bYDlqnpcIcMB7Lcg01U1rILHAXStezets9+glo2ORdYozwSLrDNEZAuAjpEdpFpTzT/+HABwKPLrzpFdprUz/tO27dmLFy9+NZ4lXb16dVZubu5OVa25ODnGx+xS/abP51tTX3u/358rIv8PgDl2uFekzT4Aq/bt23dPcXFxdTAYHK2qprjbp+7RwjHGwGYUoAAFKEABCrSRQFn5yoU4vquVO9TayJzTUCAZBbr36fu/3fv0GZ+MsTNmClCAAkkoUGZlyHcuOH3au0kYO0OmAAUoQAEKOEbA0UXWk47WlRsqt+5enShePEVWc7vk/AUF9yp0yfH59J7KrU9dZ37R0PyxFlnN2PMWTPk5INfUjKz4oUjN6a3m754AweLKh0P+RPNM5n4sskatXiJF1mAw+GVVNT8N4I4a6j1V/dY//vGPB0yB0nw9UshcBuDrkeODzf2tDx88ePCLS5cuPRrrS7Ru3brulmWZLd+1P3H+toh8D8CDtUcQr127drDL5TJfM0VTc1SxeT6yLGteUVHRM7HOVdvOFHY7dux4v4hcAuBNESnweDxvxjsO21OAAhSgAAUo0HYC5eUrTw8fL7TW3pnRdpNzJgpQICkEeg8e/FTuKT2mJEWwDJICFKBA8gp8opDvT8ybdk/ypsDIKUABClCAAs4RcHKR1SidcJyw4ik7XH3pI4/8+qNEBOMssmL+/PxCFZSYuQT6hh3OmL5t2xNmQ129z8WX5J/jUjwB4BQAH6gl07Y9tHtvfY3nz59SoCLmdFNzZeUrAhxTYAygb8OWqZWVodcSyTHZ+7DIGrWCiRRZA4HAYgBro4ZpcIequQM1EAjcLSLXR9p/qqpzfD7fr+N5kYqLi939+vUbLSLmzrVyn8/3dn39/X7/tSKyKqrQ+qDX6708nrlMW7/fv0hEgjXfmCLXejye6HzjHY7tKUABClCAAhRoQ4H15Su/q8eLrXwoQAEKnCDQL29kKDu3Uz5ZKEABClCglQQEO21bfzBpxIzftdIMHJYCFKAABSiQdgJOL7LOn1+Qp2LvBGSAWRwV3N2n1/6b7rvvBbPz86Tnq18dk/HOu52XQ/TdTz/GmlAodKS2UbxF1rknHuvb6NyzZ8/u7M48vMHUhSPzNVpknblwZvfMqqOPQutcPSnyYPXR7K/s2LEj5s2EqfTSssgatZotUGQ9LCJXejwec3xwvU9kl2kIQM03GIA7vF7vTa3xUpmibklJyYOq+vnI+H8HcKHX6625NDmWp7S0tG84HN4FIA/ADhG5zOyYDQQCEwDcBeC8SBHXHI28W0S+4/F40vInFmLxZBsKUIACFKBAewiUlq+cZkFvO/4ThnwoQAEKHBcYdOboX7uzsyfRgwIUoAAFWl5AFcsmjpj+w5YfmSNSgAIUoAAF0lvA6UXWmqN1L5lyHbRmA5y5WjIMICjqurmiYtcJ1waYoqi4qn/+n0Knrs7O7PWtBx980PRBvEXW48f6Fvw/QJdH3pKwKn6m4erl0btp58/PH6rAaghmR71NjRZZTbt5C/K/+9kRwZGOCizctjX0q3R9K1lkjVr5FiiyvmtZ1sSioqK/NvZCBQKBzVFH9z3m9XpntdYL6Pf7LxWRTQCyzIXEqrrA5/PtjmW+OjtvPwAw0+PxvFRSUrJUVX8atUM2ejiz7f1LXq/3sVjmYBsKUIACFKAABdpGoLx8Zbcw7NsA+WrbzMhZKEABpwucfu55L1guF3/4wukLxfgoQIGkEhDI71XwgwnDp21LqsAZLAUoQAEKUCBJBOoWWQG8BcBsAov1+di2bM8jD+35k+kQbyHzhOOAoduPHs66fOfOnQejJze7U99+L/enorgh6utmJ+trAjyjKl0gajay9YsUYiHAy1UuzNuxJfTP2j7xxmb61bND1XzZzG2ODTbXW3YC0Pf4HHoMEFMINv80WWSdPz9/rAoeB9DV9I7lSOJYFyVZ27HIGrVybVhkNQXKGyNT77Vt+6LFixd/2Bovkd/vzxORpwH0NN9AIlLo8Xg2xjJXSUnJVNu2za5c8023zOv13hL1tc4A/qKq17pcrr+q6kxVvQVAL97bGosu21CAAhSgAAXaR6B000qvZeutCvRpnwg4KwUo4BSBoWPGvgmRQU6Jh3FQgAIUSHYBhawLW5nfnzxs8vvJngvjpwAFKEABCjhVoJ4ia7yhnlBMjLeQGUuR1QRUcwzwO7lX24JlAnRpIshKt5W5+KGHdr4X3S7e2Gr7XnJJftewwlwBeUkj876ikDsEeieAHrEUWfPz87Nzu2o5VC6rGVfh3/8pvhYKhUzxNi0fFlmjlj2RImswGPyyqpYCcAOIdSdr9D2urVpkLSkpGWLb9jMAekdSXeL1etc19bb7/f5cETG7UccD+F9TRPX5fPujduG+LSKzPB7PK7VjBYPBy1TVnOGdJSJf492tTSnzcwpQgAIUoED7CAQ3rhhh2bhVBF9onwg4KwUo0O4CIhgyZuxROX7iDR8KUIACFGiGgELft4Dvj8+b0eTftzRjGnalAAUoQAEKUABAshRZaxdrzpxJ3Sx3xpcAvQrQ0YB0iBwh/E8V3SVh15rKyidfqilZ1nkSLbKaYYqLi60XX9w9VS25CaoTj8+rhwB5RYFVBz7B1k7dJE9sfcIUWc2uVLfLzt+y5el/NfaizVsw5ceA/MjkIIq5FRWhR9P5xWSRNWr1Eymy+v3+8SKyPbI9OqbjeP1+fxy8a9QAACAASURBVLGImF2f5nmpqqqq4Oqrr/6kNV7EOkXWmHey+v3+m0TkNrPN3rKsy4qKinbde++9XTIyMsxRw+cCOOmY42AweKpt20+JyHARKfF4PJ7WyIljUoACFKAABSjQMgJlG1Z8A4JbI6dWtMygHIUCFEgKAXdGxieDzj6nqZ+mTopcGCQFKECBdhbYVq3VP5g8Yvbv2zkOTk8BClCAAhSgAAXiEpg//6LJKrbZbJddc5SxuvLr3hsbPWDNUcRZhx6CykUQfbE6w56148Gn0/oEDxZZo96QRIqs0YXFyFA3eb3eOxp7k+vcybrN6/XOi+XNX716dVZubu5OVZ0c61x+v3+GiJgjfzvGeidrIBA4zxRRzU8vqOp/e73eG0RE161b192yrCcBnA3gbq/X+43ouOt83qp3zcbixTYUoAAFKEABCjQtsOH+lePssJpC68ymW7MFBSiQKgLZHTu+2W/kKB4VnCoLyjwoQIF2ERDBD8cPn76sXSbnpBSgAAUoQAEKUKABgfz8fHcsR/jOW5D/XQBms515KmHnfrGysvJQQ7Dz508p0OObDrMF8tOKrbtN/5N24KbTwrDIGrXaiRRZTXe/33+fiCyJDPVbVZ1qjtat70Vau3btYJfLFQIwwHyuqj/2+XzFsb500TGq6q6DBw/OWbp06dGG+vv9/uUi8v3I538HcKHX6/1HQ+2DwWC2qpqi7GwAr7tcrqmFhYXm4miwyBrrKrEdBShAAQpQIPkEyjas+BEEP06+yBkxBSiQiECnbt1fOXXIkNGJ9GUfClCAAhTA79TWH0wcOWMnLShAAQpQgAIUoICTBMxu04zMw/dAtbSi4qnHG4ptwYLJ/W1YpmB6ZqTN9yq3hm5vqH3NfaxdUALgCgBHRK2ZFRVP7nFS7u0RC4usUerNKLJOEpFHAHQGYIvI6qKiom+Z3Z/Ri6qqUlJScpeqLgVgAXjf5XJNKywsjPlImUAgMBfAZgA5AA6KyOUej8d8I5z0BIPB0apqzsPuE/lwo9frXdTYixYMBpeo6hrTRlU9Pp+vvLY9jwtuj29RzkkBClCAAhRoO4ENG5ZPtUXMrlZzJzsfClAghQW6nnra8z369Ts/hVNkahSgAAVaRUCBe7Lc+P7YIdNb5dqnVgmag1KAAhSgAAUokBYCM2bM6Jidc6xEgS8AqFLVVRaql1VUPBO9KVDmXJp/hqVaChVzqqnZi7pXbWvOtm1P1my4q/uYe2VdbvcKBcxmQxdEt+z/WBaFQqEjaQHbSJIsskbhJFpkNcXTQCBwt4hcHxmuCsBd+/btu7m4uLjafM3sEAXwX6pqjtjNiLQLeDyexdHF2GAw+GXz4kc+f09E5nk8njdrw6yz09R8+SNVvd7r9W6MHicQCEwAUApgaKTvR5ZlzSsqKnqmofchGAwOUlVz56r598MHDx78Yt1dslFHHb8tIrM8Hs8rUbFdpqobAGQBuNHr9dbmke7fZ8yfAhSgAAUokDQCd22+K6fHscO3QuTbSRM0A6UABeIW6DVw4J7OPXvVXkMSd392oAAFKJCGAv8H4McT8qaXpWHuTJkCFKAABShAgeQQkHmX5HuhuhqQDpGQTb3qNQGeUZUukJrrKPvWpqPAJ5bKooqK3WYj4WfPvHkFZ8ClQWjNJr7P2gP4ALY1s7LyyReTg6R1o2SRNco30SKrGaKsrKxXdXX1NgDjooY8AODPkUuDB0f+XfvxS263e9ZVV131XvQSBwKBxQDWRr72rmVZE4uKiv4a3WbdunVnWpa1A0C/6LlUda+ImDnNnam9IrtlTRPzEwvf9Pl8NTtUG3sCgYD5CYfviIgvuoBa26ekpGSqbdvmOGGza/cvqnqty+X6azgcnigiP43M+6aIFEQXh5ual59TgAIUoAAFKOAsgdINKy8Vqbmr9QxnRcZoKECBlhDoM3x4qEPnLvktMRbHoAAFKJDqAgKsdbnsW88fOrPB65dS3YD5UYACFKAABSiQNAIy99L8iWLjHgBNXRHzugXLu3Xrk8/WzW7upQVni61PAOjxn8/0EGzry5WVuyvS/S7WWhMWWaPenOYUWc0w5eXl3Y4ePWqO150ZVeCs+27aAEJut/tLdQuspmEsRdZIu9MB/ArAuU18a+83BVav1xuoe3xxov9J8Pv914qI2aVauyM3eqiPAHzJ6/U+luj47EcBClCAAhSggDMEysp+2guu6lsB/aozImIUFKBASwkMOPPMPZnZOdzJ2lKgHIcCaSRQdTSMT947iCP7j8Gd5UJu9xx07GYO70rBR+QPorh1fN60B1IwO6ZEAQpQgAIUoEAKC3z1q2My3n4vdyKgXxEVU7OK7EbV9yB4FbDu2f+xPtLQkb9zLp080mVbGxUYrcABUX0s7HL/cPtDu95IYba4U2ORNYqsuUVWM1Tk3tXZqmqO2DN3HHWKTGHu6njBHBns8Xj2NFTwrFNk3Wvb9kWLFy/+sL6VrTPXGABdIu3MOdh/A7ARwL1er/f9uN+MJjpEjiO+E8A5kR26ZgftbhH5jsfjea2l5+N4FKAABShAAQq0n0DphhWFIvgRAPNDXnwoQIEUEDj93HN/Z7ncY1MgFaZAAQq0ocDBj4/grT99ANvWE2bt3jcXvQZ1bcNIWn8qUV19RDJuLcgr+KD1Z+MMFKAABShAAQpQgALJKMAiq8NWze/3F4vILZGwdng8njkttQPVYakyHApQgAIUoAAFkkhgw4Zb+oWRdbMIrk6isBkqBSjQgMCQMWP/T0T4gxN8QyhAgbgE/vbSOzh6yFzrdfLT/4ye6Ng1JXa0/s5WvXXSiBnmGDw+FKAABShAAQpQgAIUaFCARVYHvRx+vz9XRHZF7nU1xwrf6PV6zbG8fChAAQpQgAIUoIAjBNZvXPZ5W62b5fhpFnwoQIEkFRg6dtxBAB2TNHyGTQEKtIPAkQPH8Obedxuc+cMPP8S77zb8eTuE3O5TigivUmr3VWAAFKAABShAgdYRUFVzBC+fBgRUdfEdd9zhT3UgFlkdtMLBYPAyVd0AIAfA6y6Xa2phYeFbDgqRoVCAAhSgAAUoQAFs2HBLZ0XmzSpyEzkoQIHkE7AyMvaffvY5uckXOSOmAAXaU+DAR0fwzz82fBvRp59+irfe4l9htOcacW4KUIACFKAABSjgFAEWWZ2yEmkSx7333tslIyPj8cgu1ipV9fh8vvI0SZ9pUoACFKAABSiQhALrNy6fDsXNCpmchOEzZAqkrUB2Tse/9ztj1MC0BWDiFKBAQgLVx8L4y2/fbrBvh24ZyO6ckdDY7dVJVe39+w+Vv/LsaxvtuhfNtldQnJcCFKAABShAAQqkgICIHL3jjjtCKZBKoylwJ6uDVjgYDI5Q1V8A2OnxeG7jXawOWhyGQgEKUIACFKBAgwJl5StuhuBmKLLIRAEKOF+gY9eur542dNiZzo+UEVKAAk4TeOevH+Hjdw6cFJYrw8Lp550Gl9tyWsgNxqOqO22RWy/Mm/7rpAmagVKAAhSgAAUoQAEKOEqARVZHLQeDoQAFKEABClCAAskpULZpxedg42YAc5MzA0ZNgfQR6Nq79/M9+g84P30yZqYUoEBLCtQttObkZqLX4G4w/06S54Cq3jpxxIyfJEm8DJMCFKAABShAAQpQwKECLLI6dGEYFgUoQAEKUIACFEhGgbLyFUsju1p7JmP8jJkC6SDQY0D/X3ftdeqkdMiVOVKAAq0jEK62cfTgMbgyXMjqkDxHBKtiq+Wy/mv8sKkvto4MR6UABShAAQpQgAIUSCcBFlnTabWZKwUoQAEKUIACFGgDgbL7bx+JcNjsav1yG0zHKShAgTgFThs2LNSxS9f8OLuxOQUoQIFkFnhFIHeOz5tWmsxJMHYKUIACFKAABShAAWcJsMjqrPVgNBSgAAUoQAEKUCBlBMrKVxZB8B2ojkyZpJgIBVJAYMCoM/ZkdugwOQVSYQoUoAAFGhdQHBTBHWE9dOekEQv2k4sCFKAABShAAQo0JFBaWtrXtu0bAVxh23aRz+fbGY9WSUnJENu2vwHgUgC9AJjjPmwA/wbwLICVXq/3uXjGjKWtqkpJSclYANeo6oUAegPoBOAxr9c7q7ExiouL3QMGDLgGwDcBDIi0fQ9AUFVX+nw+/v6piUVgkTWWt5RtKEABClCAAhSgAAUSEigvX9mtGnqjCL4NRVZCg7ATBSjQogKDzz7nd66MDPOHcD4UoAAFUllgvaVyxwUjpv0+lZNkbhSgAAUoQAEKJC5gCpTBYHC8iNyiqtMAWAAOquplsRZZTaFy4MCBt6qqKbBmNxKNLSKbbNv+eksVL4PB4CWq+lMAQ+uZt9EiazAYzLZte5OIzI/kXXeIl9xu96yrrrrKFF35NCDAIitfDQpQgAIUoAAFKECBVhcoKV85xoKanwj9YqtPxgkoQIFGBYacN+YvYln1/SGcchSgAAWSXkCBXwvsOyfkzXw46ZNhAhSgAAUoQAEKtIqAKTCq6pUAvltPgTLmImtkF+ldqro0qlBpdq++A+APIjJUVftFdrXW5lIhIld4PJ4jiSYXif8uAFfXUyA9AOAQgF1er7fBa5wCgcCPAZirnsyz1bbtH4lIFYBrReRrkZgf8Hg8XxIRTTTWVO/HImuqrzDzowAFKEABClCAAg4SKCtfuVBh3yiQ8x0UFkOhQFoJDB079lNAOqdV0kyWAhRIAwF5S6B3js+bvioNkmWKFKAABShAAQokIFB7JLCq+gDkNjBEzEVWv98/Q0S2AOgYGeslEfmyx+N5rXbsQCDQE0A5gOmRr9mq+j2fz2d2oMb9NFDY3S8i/urq6tVLliz5W1ODlpWV9aqurg4BMNc7hURkdm3RN7K7dx0AL4D3XS7XtMLCwhNOBlm3bl13y7J+JSLb/v73v68uLi6ubmrOVP2cRdZUXVnmRQEKUIACFKAABRwqsHnzZtfRqr/eaIqtgPRwaJgMiwIpKSAu69CQc8d0SMnkmBQFKJC2AiL4b7vaunPiqKl/T1sEJk4BClCAAhSgQJMCgUDgUQAz6zT8CMDzAPKBmmuOYi6yBgKBzQAWRsZ7U0QKPB7Pm3UD8fv9uSLyGIDxkc/22rZ90eLFiz9sMug6Dfx+v9lpan6ozNz5ap7HASzyer3vxzqW3+83RyRvB9BVRK71eDz3RPcNBoOzVPV/AGSKSKHH49kY/XnULtgDlmVdVlRUtCvWuVOtHYusqbaizIcCFKAABShAAQokiUB5+U+GhVFlCq1fTZKQGSYFkl4gIyv7nwNHjzbHVfGhAAUokAoCj9gavnPSiFm7UyEZ5kABClCAAhSgQOsKRBVZzZG+LwBYvm/fvkf69+9/UdSO1JiKrJHdnE8CODsS9d1er9fcy1rv4/f7rzK7TQG4AfxbVaf6fL698WQcDAYHqar5fc+gSL+Ejh6uswN3idfrNTtXP3sa+zwQCJwHwBSMe6jqf3u93hvS+ThhFlnjeYPZlgIUoAAFKEABClCgxQXKym+biZpdrZjW4oNzQApQ4ASBnM6d/9B3eN4ZZKEABSiQzAIC/FEVd04YMT2QzHkwdgpQgAIUoAAF2lYgGAxuMEfgWpZ1R2Fh4Vu1s9cpKsZUZF27du1gl8v1awB9IuOcVKyMzi6ROerqRO0gtQA0uHO2KdVEi6yRu2DN8cizAbzucrmmRjs2NW8qfs4iayquKnOiAAUoQAEKUIACSSiwvnzF1xUwxdbTkzB8hkyBpBDo3KPn870GDeKdyEmxWgySAhSoR+CICO44kuG+s2BwwccUogAFKEABClCAAi0hkEgBNBgMnmrb9lMiMjwSQzxF1v2qusDn88V8GkfkyGFzLO84AM261zWO44Kzzf21Pp+vxOQYDAaXqOoa82tV9fh8PnPXbFo/LLKm9fIzeQpQgAIUoAAFKOAsgWDwJ6e6M6u/HSm2Ois4RkOBFBA4pV+/p7udetqFKZAKU6AABdJMQFU3iEvumjBs+ktpljrTpQAFKEABClCglQUSKbKuXr06q2PHjo+IyFQTnoj8T1FR0cKGjs4NBALmh8p/atqq6huWZU3xeDzvxJpadGHU7MZ1uVzTCgsLfx9r/+h2ZWVlvaqrq0MARgIIichsj8dzJBKbBINBc3ywN/pY4zpHFT/g8Xi+lM7HBNd6ssiayBvIPhSgAAUoQAEKUIACrSpQXn77+bbY16vqla06EQenQJoJnDp4yFOdTuk+Jc3SZroUoEASCwiwG5a1avywqZVJnAZDpwAFKEABClDAwQKJFFlNOn6/f5GIBAFkAPhUVb/o8/l21E113bp1Z1qWZb7eL/JZo/e31kcVDAavqd1FCuA5VZ0uIuZ+1B8BGAOgS6Tfh6Zw6nK5ftxYETbq6GHTbatt2z8SkSoA14rI1yI51RRTTYOowus+VZ3h8/led/CStlloLLK2GTUnogAFKEABClCAAhSIV6DmvlbR66E6J96+bE8BCpws0G/kqD3ZHTtOpg0FKEABxwso/qzAqokjpv/C8bEyQApQgAIUoAAFklog0SJr5I7SBwDMjwAcBPATt9v9y6uuuuq9NWvWdOrQocNVqvqDqLtbX3K73bPM5/GgBYPBn6vqtZE+vwLQEcBMAOZ+1voeUzC9a9++fTcXFxdX121gYrdte5OImNjrG+OzOIPB4MWquhlAlojc6PF47o4n9lRuyyJrKq8uc6MABShAAQpQgAIpIlBWvvyLEMsUWyekSEpMgwLtIjDo7HN+687IMHf48KEABSjgTAHBIbGxylJZ9bmR0/7tzCAZFQUoQAEKUIACqSSQaJHVGESKlfeJyKJGCp6mqQ1gj6ou8vl8b8frFwgEHo0UVU1XUzR1R8Yw45rdq+bfZket2dFaWzS1RWR1UVHRt+o72re4uNg9YMCAawB8E8CAyHim+BtU1ZU+n29/5GjhJwCMrnu0cLw5pGJ7FllTcVWZEwUoQAEKUIACFEhRgfXlK76uIqbYau4N4UMBCsQpcPp5571hWa7hcXZjcwpQgAJtJKClYdirLsybtbeNJuQ0FKAABShAAQpQwBz7O0NEtkR2hx5U1ct8Pt/OWGkCgUBPAOUApjfUR0SetyzrK4WFhW/EOm5tO7MjNicnxxQ6PxfV1xRVt7pcrusLCwvfqv16IBAwP5xeCmBo5GufWpZ1WVFR0a545zXtA4HAHZEi7CeWZc0rKip6JpFxUrUPi6ypurLMiwIUoAAFKEABCqSowIYNt3RWybpOBddDcWqKpsm0KNAqAkPGjP1IRLq1yuAclAIUoEDiAk9Y0FUX5M3YnvgQ7EkBClCAAhSgAAUSE2hOkTUQCMwFUAag9s9Z5phesxv0jyIyVFXNPaxmh6l5DorIUo/HE4gn0nXr1nW3LOtJAGdH+jW6QzUYDI5WVbPztY9pLyL/U1RUtLC+3ayNxVFSUjLRtu3KyO7YVV6v98Z44k6HtiyypsMqM0cKUIACFKAABSiQggLrypcNzIJVW2zNSsEUmRIFWlZA5OjQMWP5vdKyqhyNAhRoloC+BltXTRg5875mDcPOFKAABShAAQpQoBkCiRZZS0pKptq2bXbAdo4c17sVwNVer/f92nD8fn+uiPwUwJLIMb5VqvpNn8+3JtaQ6ymyhkRktsfjOdLQGH6/f7mIfD/y+dvhcHjSkiVL/hbrnJH7ZncAyAfwitvtnmbukQ0GgyNU9SeRXbvZAEwMLwP4ttfrfTbW8VOlHYusqbKSzIMCFKAABShAAQqkqUCwfPk5Lsh1AHxpSsC0KRCTQEZm1lsDzzqrb0yN2YgCFKBA6wrsB2TV0UzXqoLBBR+37lQcnQIUoAAFKEABCjQukEiRNVI8fQzA+MjoFSJyRX2FT1WVkpKSu1R1aaTQ+qaIFHg8njdjWZt6iqx3e73ebzTW1+/3jxcRc0pIV7ODNt4jkIPB4A2qao4KrhKRKz0ez5ZgMDhPVTdEisp1pz8iIt/2eDz3xJJTqrRhkTVVVpJ5UIACFKAABShAgTQXKC1fXiDHi62XpTkF06dAvQLZnTr9sd+IkaPIQwEKUKBdBRQBte1VE0fNfLVd4+DkFKAABShAAQpQICKQSJE1ckzwZgA5AD5V1Tk+n+/XDaGWlZX1qq6uDgEYGWlzk9frNUXMJp9Eiqxr164d7HK5TDw1RwabnbRer3ddk5MB5o7aPBExd9IOAPCAx+P5UiAQGB71tfdU9SaXy/WMqp6tqrdH7oD9KN3ubWWRNZY3im0oQAEKUIACFKAABZJGoLR82QIR62tQzEqaoBkoBdpAIPeUHs/3Hjz4/DaYilNQgAIUOElARCo1rGsmjJxudnzwoQAFKEABClCAAo4RSKTI6vf7i0XklkgSe23bvmjx4sUfNpZUIBAwRdmFkTbbvF7vvFgQ1qxZ0yknJ+cJAJ+LtG9yJ2s9hdmYiqxm120wGNwE4AoAn+24jcrX3Ct7ucfjMbtka55AIHAeAPN7vB4AmowtlpyTpQ2LrMmyUoyTAhSgAAUoQAEKUCAugbLylQsB/TqAgrg6sjEFUlSge9++e7qf1mdyiqbHtChAAYcK1BRXgfsmDJ+2zaEhMiwKUIACFKAABdJcIJEiayAQ+BmAGyJ0j3m93iZ/0LtOn9379u2bUVxcXB0Lf7wF2kAg0B/A0wAGmvtiVdXn8/lKmporGAxeFjkS2C0i13o8nrWmTyAQqAQwF8BJBeXVq1dn5ebm7lTVySKyZ//+/TOWLl16tKm5UuFzFllTYRWZAwUoQAEKUIACFKBAgwKlG5dfKTa+DpEJZKJAOgv0Gjw41PmUHvnpbMDcKUCBthNgcbXtrDkTBShAAQpQgALNE2iBIutLVVVVBVdfffUnjUUSDAaDqloUaRNTYbZ2vEAgcCOAn5r/rapvWJY1xePxvNPQfHXuZN2vqgt8Pt/uxuIrLS3tGw6HdwHIA7BDRC6rvWM2EAg8CmCm2bFaX0E56vOYdvU2b8Wc05tFVuesBSOhAAUoQAEKUIACFGhFgbLyFT4IzDHCY1txGg5NAccK9B8x8umsTp0udGyADIwCFEgJARZXU2IZmQQFKEABClAgrQQSKbIGg8ElqvpLABaA910u17TCwsLfN1L0zBURU8AcZ9qISInH4/HECl1aWnpWOBw2Rwb3BFAd2Zla1sh8y0Xk+5HP/w7gQq/X+4+G2ptjggOBwN0icj2AD0xB1ev1vljbnkXW+uVYZI31DWY7ClCAAhSgAAUoQIGkF1CFlJUv+7ol1tcUGJ30CTEBCsQhMPCss3+bkZlZ8wd6PhSgAAVaWoDF1ZYW5XgUoAAFKEABCrSVQCJF1jpFT7O79L+9Xu8NIqL1xe33+68VkVUAMkyRVEQKPR7PxlhzNEXQkpKSB1X185E+/7Rte/bixYtfrTvGunXrzrQsaweAfuYzVV3r8/m+2thcJSUlU23b3gKgE4BlXq+39r7Zmm48Lrh+PRZZY32D2Y4CFKAABShAAQpQIGUEgsHibFdWptnVau5sHZ4yiTERCjQiMOS8Ma+JZY0gEgUoQIGWFGBxtSU1ORYFKEABClCAAu0hkEiR1RQ9g8HgOgDeSMw2gLWqepPP59tfm0dxcbG7f//+pvj6YwAdI1//X1WdGd0uGAwOUlVz72kv00ZEvlm3CBsMBkerqjm2t49pEzk2+Asej+eV2vlKSkrGhMPhjSJS+3cdJ+1KrWvs9/vNLtvHAIwH8IJt2zMWL178YXQ7v99fLCKm8HpQRC73eDzbaz8PBALnmWOEAfSIpaDbHmvcWnOyyNpashyXAhSgAAUoQAEKUMDxAhs2rO6scvDrCjXF1oGOD5gBUqAZAkPGjPtABD2aMQS7UoACFPhMgMVVvgwUoAAFKEABCqSKQCJFVpN7WVlZr+rq6m21RwBHPKpE5J8A/qiqphg6LLI7tJar3h2oJSUlQ2zbfgZA70jDJV6v1xRxT3iCweA1qnongOzIB6a4+46q/i1SWD0lcoSx+bhKVb/p8/nWNLVWwWBwnKr+QkR+FF1Are3n9/vzRGQngAEA3jPFZJfL9Uw4HB4iImb8oQA+sixrXlFRkckjLR4WWdNimZkkBShAAQpQgAIUoEBjAoHNK3q6j+HrECypPU6HYhRIMYHqoWPHuVMsJ6ZDAQq0gwCLq+2AzikpQAEKUIACFGhVgUSLrCao8vLybkePHr0XgDnG19zP2tjzEoAveL3e/6vbKNYiq+kXCASuAPALAN0amWy/qi71+XwlLYXn9/tni8j9ADrXM+YREfm2x+O5p6XmS4ZxWGRNhlVijBSgAAUoQAEKUIACbSJw78biHjl2RiFECsE7W9vEnJO0jYA7I/Nfg84++7S2mY2zUIACqSjA4moqripzogAFKEABClDACDSnyForuHbt2pEul+smADMBnBopuJpdpv8G8Kyq3uP1eh9v6M7WOkXWg6p6mc/nMztH630CgUBPAN+NFHfN7lJT4K3ZRWvb9qbs7Ow7Fi1a9FFLr3AwGByhqj8BUBDZoXsEwMsAvu31ep9t6fmcPh6LrE5fIcZHAQpQgAIUoAAFKNDmAps3L3QdPnZOoSUoVMjkNg+AE1KghQWyOnb8U/+Ro0a28LAcjgIUSAsB3QRbSieMnG7u2eJDAQpQgAIUoAAFKNAKAn6/f7yImHtOu5rjf10u15TCwsI3WmEqDtmCAiyytiAmh6IABShAAQpQgAIUSD2B0g3LLpWana2yIPWyY0bpIpDbvfvzvU8fcn665Ms8KUCBZgvsB1CqkLKJedN+2+zROAAFKEABClCAAhSgQKMCfr9/uYh83zRS1V0HDx6cs3Tp0qNkc7YAi6zOXh9GRwEKUIACFKAABSjgEIHg+lvzXZbbHCNcCCh/H+2QdWEYsQl0PfW0PT369eOu7Ni42IoC6Sug+DtESjMEpeOGTzvprrD0hWHmFKAABShAAQpQoPUESktL+4bD4V0A8gAcFpErPR7PltablRq9YAAAGwtJREFUkSO3lAD/cqilJDkOBShAAQpQgAIUoEBaCKxff9vZaqkptJqCa/e0SJpJJr1Ar4GDQ5179shP+kSYAAUo0DoCIi/CtsuOZmWUFgwu+Lh1JuGoFKAABShAAQpQgAL1CQSDwZWq+p3IvaoPeDyeLzV0dysFnSXAIquz1oPRUIACFKAABShAAQokiUBp6W0D4NZCOV5sHZIkYTPMNBXomzfi6Zzc3AvTNH2mTQEKNCzwhGVJ6QXDpm0gEgUoQAEKUIACFKBA+wj4/f5cEVkG4PSsrKyrFi1a9FH7RMJZ4xVgkTVeMbanAAUoQAEKUIACFKBAlIDff3tuZrZdqLDNva1jiUMBJwoMGD36t5lZ2eOcGBtjogAF2kVgswUtvSBvxvZ2mZ2TUoACFKAABShAAQpQIAUEWGRNgUVkChSgAAUoQAEKUIACzhDYsGnFF2xbrwRkgTMiYhQUOC4w+Jzz/uRyu0bSgwIUSGMBwSEBSsPVKJs0avpv0liCqVOAAhSgAAUoQAEKUKBFBFhkbRFGDkIBClCAAhSgAAUoQIH/CJRuXDEeptgqskiALrShQHsLDB077l0Avds7Ds5PAQq0h4D8XVQ3SIaWXjBkxp/bIwLOSQEKUIACFKAABShAgVQUYJE1FVeVOVGAAhSgAAUoQAEKOEKgdPNtA1BlXynAIgCjHBEUg0hHAR06dhz/7JeOK8+c01tAEYIlmyw5dv8Fwy7+NL0xmD0FKEABClCAAhSgAAVaXoB/0G55U45IAQpQgAIUoAAFKECBEwQ2b97sOnzsL1eK1BRbp5OHAm0p4HK53h187nncxdqW6JyLAu0ncBiCTXa1ff+kUTMfb78wODMFKEABClCAAhSgAAVSX4BF1tRfY2ZIAQpQgAIUoAAFKOAggdLyW6cJrEWAmIJrhoNCYygpKpCZ0+G1AWecMSJF02NaFKCAERD5g9p6P1zWponDpv6VKBSgAAUoQAEKUIACFKBA6wuwyNr6xpyBAhSgAAUoQAEKUIACJwmUld06Epa1yNzbCmAQiSjQWgIdu3b57WlDh49rrfE5LgUo0K4C28zO1Z0bn7m/uLjYbtdIODkFKEABClCAAhSgAAXSTIBF1jRbcKZLAQpQgAIUoAAFKOAsgQ0bbumskrVIgSsATHFWdIwmFQS69u69p0f/AZNTIRfmQAEKAAp931JsEpdsumDY9N/QhAIUoAAFKEABClCAAhRoHwEWWdvHnbNSgAIUoAAFKEABClDgJIHS8uUForgcIgsBnEIiCrSEQK+Bg3Z37tmzoCXG4hgUoEC7CjxniWzCUdx/wehp77ZrJJycAhSgAAUoQAEKUIACFACLrHwJKEABClCAAhSgAAUo4DCB4OafnOqqqr4cMMVWneSw8BhOkgn0HZa3J6dLZ+5kTbJ1Y7gU+ExAsMm29f5JI2ZUUIUCFKAABShAAQpQgAIUcI4Ai6zOWQtGQgEKUIACFKAABShAgZMESstXThPRy1VxuQBdSESBeAUGnHHm85k5OefH24/tKUCBdhRQfUHE2gLRh8YPn/6ndoyEU1OAAhSgAAUoQAEKUIACDQiwyMpXgwIUoAAFKEABClCAAkkgULp5WV+pkuPFVpELkiBkhugQgcHnnPtHl9s9yiHhMAwKUKBhgfchsgVhfWjCyOmPEYoCFKAABShAAQpQgAIUcLYAi6zOXh9GRwEKUIACFKAABShAgZME1m9cOUuBhVC9HEAnElGgMYEhY8b8S8Q6jUoUoIBDBRSPqmDLMRx5qCBv3gcOjZJhUYACFKAABShAAQpQgAJ1BFhk5StBAQpQgAIUoAAFKECBJBUoL1820Ia10IYuFAiPg03SdWztsIeOHWsDYrX2PByfAhSIS+CPItiCauuh8aOmvhhXTzamAAUoQAEKUIACFKAABRwhwCKrI5aBQVCAAhSgAAUoQAEKUKB5AuvXL5tgW9YcC7hYgXOaNxp7p4qAJdYHp48Z0yNV8mEeFEhygQMAtgDy0IS8aQ8neS4MnwIUoAAFKEABClCAAmkvwCJr2r8CBKAABShAAQpQgAIUSDWB0vLlBRbkYhWZA9WRqZYf84ldIDMn+/UBZ4zOi70HW1KAAi0uoHhKLNly7Gj4oSmjZ/6jxcfngBSgAAUoQAEKUIACFKBAuwiwyNou7JyUAhSgAAUoQAEKUIACbSNQVn7bTIg9B4o5AE5vm1k5i1MEOnTu8ts+w4ePc0o8jIMCaSTwF4FshdoPjR8x45k0ypupUoACFKAABShAAQpQIG0EWGRNm6VmohSgAAUoQAEKUIAC6SywefNm19HwX+aorXOgMgeCvunskS65d+nV6+meAwZemC75Mk8KtLPA3wDZrmHdMWHktO0iou0cD6enAAUoQAEKUIACFKAABVpRgEXWVsTl0BSgAAUoQAEKUIACFHCiwL2VxR1yPs2aI6pzVHQOILyz04kL1QIx9RwwINSlV+/8FhiKQ1CAAvUJCPYB2G7buqPqXxnbCwoKqglFAQpQgAIUoAAFKEABCqSHAIus6bHOzJICFKAABShAAQpQgAL1CpSXr+wWVns2xJop0JkK9CZV6gj0GTp8T4euXSanTkbMhAKOEHhLgO0K3fGxVb394mEXH3VEVAyCAhSgAAUoQAEKUIACFGhTARZZ25Sbk1GAAhSgAAUoQAEKUMC5An7/7bnurPBMiM4UyAwAA5wbLSOLRWDAmWf+JjM754JY2rINBSjQsIBA3lHR7WrbO7IOHNs+duy8Q/SiAAUoQAEKUIACFKAABdJbgEXW9F5/Zk8BClCAAhSgAAUoQIF6BTZvLs48Uu2eCbVmQjETgqGkSj6Bweec86rLnXFm8kXOiCngCIH3AeywIduh2dsnjZi03xFRMQgKUIACFKAABShAAQpQwBECLLI6YhkYBAUoQAEKUIACFKAABZwtsGHDyhkqNccJzwRwhrOjZXS1AkPOG/uWWNKXIhSgQGwCZseqrbpLFNtzst3bzx1c8HFsPdmKAhSgAAUoQAEKUIACFEg3ARZZ023FmS8FKEABClCAAhSgAAWaKVC2ccUUQGZC1RRcz2vmcOzeigLDxo47pkBmK07BoSmQAgL6vCpCKhrqm5m5e/DggiMpkBRToAAFKEABClCAAhSgAAVaWYBF1lYG5vAUoAAFKEABClCAAhRIZYHSjSvGWyozbNgXCWRyKueadLkJPhw6Zlz3pIubAVOg9QXeh0jIFFZdFkIXDJv2x9afkjNQgAIUoAAFKEABClCAAqkmwCJrqq0o86EABShAAQpQgAIUoEA7CZTcf+sQl+0uUNUCAOaf09opFE4LwJ2V+edBo88eRgwKUACA6gsqCImtoY7dsPvsU2cepAsFKEABClCAAhSgAAUoQIHmCLDI2hw99qUABShAAQpQgAIUoAAF6hUIBouzrYyMAgsoUBFTcB1LqrYV6JDb+Xd98vLo3rbsnM05Ah8KEIIgpGGEJoyc/opzQmMkFKAABShAAQpQgAIUoEAqCLDImgqryBwoQAEKUIACFKAABSjgcIENG24bbYtdAEGBmMKroovDQ0768Lr07PXrngMHTkr6RJgABWIXeBnmblUgdOgAQtPHTv8k9q5sSQEKUIACFKAABShAAQpQID4BFlnj82JrClCAAhSgAAUoQAEKUKCZAus2F3fPqs6KPlZ4VDOHZPd6BHr07x/q2vvUfOJQIHUF9C8AnoGtz6ri2YmjZr6aurkyMwpQgAIUoAAFKEABClDAaQIssjptRRgPBShAAQpQgAIUoAAF0kwguGHZBS6R8apygSX4nAID04ygVdI9beiwpzp27TqlVQbnoBRoH4H3AN0FyLMSDj87ftSsF9snDM5KAQpQgAIUoAAFKEABClAAYJGVbwEFKEABClCAAhSgAAUo4CiBsk3LxqrKeFG5AID553RHBZgkwfQfNep/szp0HJ8k4TJMCtQncATALoU+qWF5dtKo6b8hEwUoQAEKUIACFKAABShAAacIsMjqlJVgHBSgAAUoQAEKUIACFKBAvQJlZbeOFJd1oUImQfA5KIaTqmmBQWef83t3RsZZTbdkCwo4SuBpBXZB7N3H3sp8tqCgoNpR0TEYClCAAhSgAAUoQAEKUIACEQEWWfkqUIACFKAABShAAQpQgAJJJbBp07L+VWG5EIILAbkQwBlJlUAbBTvkvDH7xLIGtNF0nIYCiQkoXlTRkOVyPZHx8aGnxo6ddyixgdiLAhSgAAUoQAEKUIACFKBA2wqwyNq23pyNAhSgAAUoQAEKUIACFGhhgXWbi7tnHc2cpILxMP+g5p/MFp4m6YYbOnbcYQA5SRc4A05ZAQX+AdXnXGL9BtDn3Pu7PTd27NiqlE2YiVGAAhSgAAUoQAEKUIACKS3AImtKLy+TowAFKEABClCAAhSgQHoKlJevHGMD423VCabwKsCgdJIQwSdDxozrkk45M1eHCYgcNoVUgTynaj9nK56bNGLG2w6LkuFQgAIUoAAFKEABClCAAhRIWIBF1oTp2JECFKAABShAAQpQgAIUSBaB9euXn6aWjFdgvAXU/BuAlSzxxxun5XL93+nnnnd6vP3YngKJC+gfoPIcLHkurNXPXZg3a2/iY7EnBShAAQpQgAIUoAAFKEAB5wuwyOr8NWKEFKAABShAAQpQgAIUoEArCJRtWvE5aM0u1+NFV0X/VpimXYbM7tjxpX4jR53bLpNz0jQQ0H+KyIumqKqwnztanfFcwRkFB9IgcaZIAQpQgAIUoAAFKEABClDgMwEWWfkyUIACFKAABShAAQpQgAIUALBx4/Le4TDOgktGw8ZZKjhLBKNV4U42oM49ejzTa9DgickWN+N1pMArAF5W6F4BXj6Ko3sL8uZ94MhIGRQFKEABClCAAhSgAAUoQIE2FGCRtQ2xORUFKEABClCAAhSgAAUokHwCGzasGGWLniWQ0QqcBcVZEAxwciY9+vYLdT3ttHwnx8jYnCagn5piqoj1stq6V1zWy/946d97L7/88rDTImU8FKAABShAAQpQgAIUoAAFnCDAIqsTVoExUIACFKAABShAAQpQgAJJJbB5823/v7076I2qCsMA/J1720qnoMGyISHQCm0IMaCg0Rg1YWFM2PiTZGf8Ca5hxZY/4MoVi27YDuksTAwxMwoRZ5i5x1xQQ4wbEk6ZOTyrezvTfve8z7d8c9N3ptPucu7L1yb1b7tejr6AjdhahiCnz1/4cevkSSXrMixjGc+Q4zBSHPRvpvZvqLY5H3xy8esHy3hUZyJAgAABAgQIECBAgMCyCihZl3UzzkWAAAECBAgQIECAwMoJ3L79/Zmum+2ntXavy7GfIu1FdPvx7BrNUQU6c+nST8cGW58d1fM8Z/kEcuSHKWIYkYY5x7C/X+QYHj+2dvDh7vXJ8p3YiQgQIECAAAECBAgQILBaAkrW1dqX0xIgQIAAAQIECBAgsKICt259d6FL3V6kf8rX2I+IvnzdedWRdq9cOWjXNz541XPNWyKBHPMcMUwphv01Ij8vUqMbpjwdfn7xm0dLdFpHIUCAAAECBAgQIECAQHUCStbqVioQAQIECBAgQIAAAQKrJHDnzs2NP+bH9lI330/R7KUUOzni3LP/+9o9u5542TzvXb32oGma3Zf9O7+/dAI/54hRinjw4tuosYjhF+9/NVq60zoQAQIECBAgQIAAAQIE3iABJesbtGxRCRAgQIAAAQIECBBYPYEf7t4cbP22sZNz3s19AZvSTpPibH5ewJ6NiNP/TXX+2sePU4rjq5f2jTrxk5xjlJo4zDmNUn+fYrTI89Fbzdrh4712dD1dn79RIsISIECAAAECBAgQIEBghQSUrCu0LEclQIAAAQIECBAgQIDA/wncvv3t2zm3u13T7DSRdnavfnSubdoTOWI7otuOlN6N3N/n7Yi0QfEIBFL8En1xmmOUU4z6+0jNYdOm0Sz/Ofpy78bDIziFRxAgQIAAAQIECBAgQIBAIQElayFYYwkQIECAAAECBAgQILBsAvfv3994svXr9uzJ9NQiYrtpYztF2u4L2NQXsqkvYmO76/Kp/pr+/nnZchzNeXIXkcaRYpxzTJqUxrnrJtFfc56k1H+Xxl2OyVqTxl33dNKsNeNZN58sLmyOvYV6NFvyFAIECBAgQIAAAQIECLwuASXr65L3XAIECBAgQIAAAQIECKyIwL17dwePTsRgq317czZfDJp2MUiLPFh0edCur2+mrht0OQ8ixSD315wHTdtuPrv/97MYNE2zmSOvv6rYuYucUkwjYho5z1JqpjlimlOepf7a5VlqYpoiTXMXs9yk6Yuf566bNW3//dr06bybbTTteL54MmnX0/jTvRu/v6pzmkO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gL8DhUJqDdJk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data:image/png;base64,iVBORw0KGgoAAAANSUhEUgAAB1kAAASKCAYAAAAc1de+AAAgAElEQVR4XuzdCXzdVZ3///f53pukha4sLZsoi+OCimwqKDQtqFSatDCDC6O0aRAdHVEYAX+j/zHzHx03/KMgAoUkOH+dGe0f2iSFKlCSFlCRXUBKK2BL13RN2uy538//cW7uDbe3SZqb5SY3eX0fjzzS3Hu+Z3l+T6DNO+ccJy4EEEAAAQQQQAABBBBAAAEEEEAAAQQQQAABBBBAAAEEEEAAgX4LuH6XpCACCCCAAAIIIIAAAggggAACCCCAAAIIIIAAAggggAACCCCAgAhZmQQ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ggggAACCCCAAAIIIIAAAggggEAGAoSsGWBRFAEEEEAAAQQQQAABBBBAAAEEEEAAAQQQQAABBBBAAAEEECBkZQ4ggAACCCCAAAIIIIAAAggggAACCCCAAAIIIIAAAggggAACGQgQsmaARVEEEEAAAQQQQAABBBBAAAEEEEAAAQQQQAABBBBAAAEEEECAkJU5gAACCCCAAAIIIIAAAggggAACCCCAAAIIIIAAAggggAACCGQgQMiaARZFEUAAAQQQQAABBBBAAAEEEEAAAQQQQAABBBBAAAEEEEAAAUJW5gACCCCAAAIIIIAAAggggAACCCCAAAIIIIAAAggggAACCCCQgQAhawZYFEUAAQQQQAABBBBAAAEEEEAAAQQQQAABBBBAAAEEEEAAAQQIWZkDCCCAAAIIIIAAAggggAACCCCAAAIIIIAAAggggAACCCCAQAYChKwZYFEUAQQQQAABBBBAAAEEEEAAAQQQQAABBBBAAAEEEEAAAQQQIGRlDiCAAAIIIIAAAggggAACCCCAAAIIIIAAAggggAACCCCAAAIZCBCyZoBFUQQQQAABBBBAAAEEEEAAAQQQQAABBBBAAAEEEEAAAQQQQICQlTmAAAIIIIAAAggggAACCCCAAAIIIIAAAggggAACCCCAAAIIZCBAyJoBFkURQAABBBBAAAEEEEAAAQQQQAABBBBAAAEEEEAAAQQQQAABQlbmAAIIIIAAAggggAACCCCAAAIIIIAAAggggAACCCCAAAIIIJCBACFrBlgURQABBBBAAAEEEEAAAQQQQAABBBBAAAEEEEAAAQQQQAABBAhZmQMIIIAAAggggAACCCCAAAIIIIAAAggggAACCCCAAAIIIIBABgKErBlgURQBBBBAAAEEEEAAAQQQQAABBBBAAAEEEEAAAQQQQAABBBAgZGUOIIAAAggggAACCCCAAAIIIIAAAggggAACCCCAAAIIIIAAAhkIELJmgEVRBBBAAAEEEEAAAQQQQAABBBBAAAEEEEAAAQQQQAABBBBAgJCVOYAAAggggAACCCCAAAIIIIAAAggggAACCCCAAAIIIIAAAghkIEDImgEWRRFAAAEEEEAAAQQQQAABBBBAAAEEEEAAAQQQQAABBBBAAAFCVuYAAggggAACCCCAAAIIIIAAAggggAACCCCAAAIIIIAAAgggkIEAIWsGWBRFAAEEEEAAAQQQQAABBBBAAAEEEEAAAQQQQAABBBBAAAEECFmZAwgggAACCCCAAAIIIIAAAocUeOrOmsMm5gdTOoKCKZH8cEpekD85ZuEUZzbFTNPMbJpzbqqcm2YWTnMKpkpWIFlUchGZouYUdVJUUtSkqDOLyvmvXcS/5t/zr/vXnCm6v63lhf9Y/uP3SWqVU6tMrZK1xb9O/eh6r82kVufUptDa5IJWJ7XJWZuZazGzJufUpNCaQmdNLog0RUz7OwNrCjrDpmh0QlNTk5oefPDBpkNiUAABBBBAAAEEEEAAAQQQQGDcCxCyjvspAAACCCCAAAIIIIAAAgiMNwFbv75gd6ubEXa4mRbVDMlmKLSZFgQzAmlGGIYzd72ycVIY0+FOmiI5H5hOk5TVf0M2tbU89x/Lb3r/CDyfJsmaJOcD164Pp0ZJ201WHyiIf5Zse6igPgxs+6TIjvqlS19qH4G+0iQCCCCAAAIIIIAAAggggMAICGT1H8gjML5R32Tx/MLbTfpiV0fdV2uqam8Z9Z2mg8MqMO/S2ae70B6WdJSktc4ihdXVq7YPa6NUjgACCCCAAAIIIJDTAnuefX1ap2udEVre0XKaEQQ6OhZqRuB0tKQZTjo6THz2X0sKDjXgXes27Q87YpMOVW443x/BkHWgw9ojKR6+Orn6rlDWf7auUDbQttBFtmzf0LDl6aef7hhoI9yHAAIIIIAAAggggAACCCAw8gLjLmQtmj/7Gsl+2kVvD7S1FHyyv9tBXTJ/9scD2W8Tj21Iwi9C1r6/CYqKig5zrvESc+5zkn1Qcv4HQv7ZNcvcejkttVhwz4oVj2we+W+noelBf0LWeQvmfMApdqNC7cyLhmX33ffo1qFpnVoQQAABBBBAAAEERqPAjrVrJ4cd+SepMzw5iLiTTHaSQp3sAp0Umk520oSh7veev27Z2tnWcexQ15tJfTkYsmYwPFfvZFtMtkVyW5zTZv/ZnG1RZ2yLc/mb+WXLDDgpigACCCCAAAIIIIAAAghkWYCQlZA1y1Ouf82VlZUFzzxT90lz+pmkIw9xV8xJ/xsJ8q9btuxB/9viOX0dKmS95JKPTA+i0QckfSg+UFP5vkZ9sa6urjOnB07nEUAAAQQQQACBcSxgZq7+hfUnqVMnB9HgJDN3ksxOds6dFFroP/tdTrJ6NWyoX9++v+XtWW00rbGxHbL2SzYmaUv8w7nNPpAN5N4w2brAIusaGmLr+HdAvxwphAACCCCAAAIIIIAAAggMuQAhKyHrkE+qwVZ49dVn5W2rn/R9M/dVSZFkfSY1OGlb4mv/m/onpL4v6UWLhZetWLFmfXofPvaxjx1eMLHtN5L7hH8vlLv4/qra3w22r8Nx/6FC1rmXn390tD3yiKT3JNqvUTj50zU1Nc3D0R/qRAABBBBAAAEEEBgagS1PbTksP9JyWmegUwOFJ0k62eROcnInya9MHWXXvk07n29taDp9JLtFyNoPfbPX5Nw6ydaZ3LrAbF0Y5r2yYsXDG/txN0UQQAABBBBAAAEEEEAAAQQGKEDISsg6wKkzfLcVzZ/9Jcn82bRdAatzS2Mu+NYDy1b58NSSLXdtJbzv86HTvztpatfr9ieF7pKamrqdqT0cSyGrF5lXXPgF5+zHkms05z67YnntquF7ItSMAAIIIIAAAgggkInA+vXrC6Y167TQdJqTTpPTafKf42Fq7lz7t+75U8vuxg+MZI8JWQel3yq5dS4evto6Z25dGLF1eYquW7Zs1a5B1czNCCCAAAIIIIAAAggggAACImQlZB1V3wbxVZodwW9l7syujtnPj525/2tLljzd0VtHi4pmnaNAyyV3XKLMN2qq6n6QWn6Mhayj6pnRGQQQQAABBBBAYLwKWG1ttH7qcadZNHpaYHaaSac5i4eqp44Fk5ZdDY/t37b3IyM5FkLW4dF30laTPeuce0ahezYI7Jnly+v+NjytUSsCCCCAAAIIIIAAAgggMDYFCFkJWUfVzJ63YPaFzsxv4+tXse60wF20Ylnt84fopCuaP/v/SPbdeDmnJ9vzCi7+3dLf7U7eR8g6qh4znUEAAQQQQAABBHJKwJ+Xuv3Pr54WmLqC1O6VqXpHTg0kw8627m1avW/zzlkZ3jakxQlZh5TzUJXtkfSMpGfl7BnF3LM1NXVrD3UT7yOAAAIIIIAAAggggAAC41WAkJWQdVTN/eIFs/7JzP080am1ziKF1dWrth+qk/Pnz/5gKHtI0uSewllC1kMJ8j4CCCCAAAIIIICAF7DXX5+wo7H9HOeCs2U6OzT3fuf07vGo076vpa5hY33hSI6dkHUk9X3brlmyZ826gtfQuWcfWF733Ej3ivYRQAABBBBAAAEEEEAAgdEgQMg6hCFrcfGFM83F6iS9Mxn0BbH210LlXeecFkryZzBtCINw7v3L1rzsJ0Dx/MLbTfpi12RwX62pqr2luLjwVHN2reTmSzo+MVFel3Svs7ybq6sf2tKfyVNc/OHJUt5l5vRPkr1XcodJiknaJNn9sSD60/RzTlPrTRtPMvCsnz//wnfFXOe/ONM8yc1I1Pm6c/pfhZGf9ScU7a3/xcWFC83pnriGbF00Ehbed9+jWw813ksuveBdQRhUSpoWv9eCq2POJgay3x7qXskeaEuZB5fMn/3xlPsOGfQWzZ99jWQ/7eqz7qiuqvun3tosKysLnnmm9kIL3PUy+3DXM7Fmyb1g0s37G1Q1abp7hwvtYUlHSTqo/fTAODlv+hqnnwvm8j8nhQsld4akPJManLOnpeDn+/ba/XV1da2HsnqzHrsybU69LrmaWBDc0decOlT9vI8AAggggAACCGRTwMyC7X9ef07g3NkK3dlyOlvSe7LZh9HcVntz2+qG17exknU0P6QR6ZsL/VbDgfSkzD3pXOzJqqo1L4xIV2gUAQQQQAABBBBAAAEEEBhBAULW4QxZZYsDuf/bpPenPOMDtsBNDVmd09fDUJOc0zd9CNbTvPDBWGDuuurqWh8oWi9zxxUVzS5WYHdIOqaP+RWT7E6FU66vqalpTi+XFrJu96GqOS2Q9I3Edr49VG0bLQiK+7HFb4/dSluRGpPTVTXL6+Kha6ZXWljax+3ZCVkvvfRjMzrD9rslFfXaGWfPmLkfOulnQxSyunnzCz8p6U4nTe0D4YUw0BX3L6t7sbc5NW/BnI86C38xmDmV6TOkPAIIIIAAAgggMJQC9S+9/v6wPXaOczrbf0g6cyjrH2t1dba3P7Zn/VbOZB1rD3Z4xtMi2ZNm7kl/fIsLwz/V1KzxvyjMhQACCCCAAAIIIIAAAgiMWQFC1uELWVsla0ys9EydQL2GrJI2JwKsiF/d6KRNJmcmHXNgQGbNCtynapbVrehhZrqiBbP+WeZuTgah8RWL0hpzes2ZTjbpgtT6zOmnx83Yd/2SJU93pNaXFrLuc9I6k87yZRJ1bnMyZ9IJiVWyXbc7eyYvCOf1ZwVqev/nzp07JVrQvEzm5rzZjvvSWWfM+t+ysrIwk+/ESy4tfI8zXdXVJfOhtV95e2JXH1Vl0t/8H4NQf+3omHjXypUr2/zXw7GSNT6u/JZfpgWs3nujpE5Jk95ctWztkvNn0vqPwaxkPWguJFbNPiG5v0l2fmJ1tW/HP9WNCoNP1NTUvpTuXHRp4TyF9us3n7M1y9x659yfTPa+lFWtXTX1MqcyeX6URQABBBBAAAEEBiOw66X177bOyNmhheckVqj6UDU6mDrH271hR+yJXes2fXAkx812wSOpP+i2d8r0pAv0J4XuyUik7clly35fP+haqQABBBBAAAEEEEAAAQQQGCUChKzDF7ImH/E2Of0gjESrIx3W1FHQHr5levPeZKB54HbB8Vt2OrMvHXPM/uXJMn6L2aefX32+QrtT0jsSFb8acbpo+fK6eFCYvIounT1LYfhAcmtgc+6HLjbpO6krVePbCLv8H5vs84n79jrTR6ur655KrSstZE285YO4SMlZZ11Qlww9CwsLJ0yaqq856TvJYNeZFlVX1/lVjxlfidWsPkD22+Umr8dDuf84fmbjI+lhcH8ayORM1mEIWV3R/Nn/R7LvJvoaM9NPLNb53fvvf2xPsv/z5l10oot0+hWsqStdBxyypgWjsZ7mwvz5F747VOzXKdvi/Xpfgxalbh089/Lzj452BL+Vua6VHqZfRgJ9Zfnyur3Jvvs5FSrv287pa4k5EDPZ5SuqVi/rz/OhDAIIIIAAAgggMBiBV596derU/LAwFuqCrhWqzgeq/qgMrkEIWCx8bufaN1J35RlEbQO7lZB1YG6j+K4N8r+oGYZPKnBPnv3+ujVlZcrol2lH8djoGgIIIIAAAggggAACCIwzAULWYQxZnfRc4HRpehCaOsfSQtad5oJLVix/5E89zcPi4gvOMOdWSO64xPvfqKmq+0GybGFhYXTyFN0hp9LEa/ccO3Pf1T2Fkpdc8pHpQSS6TE7xM5bM9H+tqK7zIWn3lR6y9jWeq68+K2/r9kn3SO4KX4GTu6u6qvYLfWxp3Oe3WnHxrI+ac/+dFrT66vz5pQ86c5UdHRPqVq5c2dif79mRDFmLi2e/w1z4YHIVbV+rPHtY8TqgkLWoqPAoBXa/5D4Qf759rCxNm1etzuwT1dWra5OuxcVzLjAX/k7SBJm9FotG5jxw3yMb0t275sDkJZIWxd9zbmln24TPJVcI9+c5UQYBBBBAAAEEEOiPQH3tS5Pc9AmFocLZzrlCtv3tj9oAyphe2fGXDclf8hxABYO/hZB18IY5UEOdmVYrUN3EvLYnli79Q0sO9JkuIoAAAggggAACCCCAAAIiZB2+kLVfK/kOOJNV7kfVVbU39nnW6gErIm3NhPy84qVLH27wc7moqOgwizTe6sx9OJ5xmfuX6ura+3ub5/OKC7/lnP4jXlb2X40NrrSurs5vXRu/0kLWVoXu0zU1tVW91VdcXLjQnBLnpx54zulAvteKiz96nFzHD036dC9nwPrtdtdYoLKzTy/8fV/bCY9kyFq0oLBUJn8Wq3deF8byPrpixcN+m+Aer08sKHx/xPSwpCMHul3wvPmzLnVyS+NupuctDC5ZseIRvx11T5crnj/7Bya7PvHmD2qq6vy5u/HrwJW9B8659MqKi2dfYs4S21j3XXYgc4J7EEAAAQQQQGB8Ctjrr0/YsS8228kVhhZe4OQ+ND4lsj7qTTte2nBC1ltNaZCQdST1R6zteOhqzv0hz9kTqTvojFiPaBgBBBBAAAEEEEAAAQQQ6EGAkHX4QtYDzl7tbfYduJLVfbWmqvaWvmZqYivdhyRNlrRdobuwpzM0+zPbi+bPvkayn3aVPTgUTQtZDzmeTMK4/vQvWWbevDnHB9Hwi2b6p0TwePDtptWxSOTqB5atWtdT3SMVsvrVxVOmWrnJXZlw/nlN1ep/7muF77xLZ5/uQvMhq98ueSArWV3R/Fk/k9yXfJvu0OG90sLRB9pSvi8OnHPWrDC4oqamtnqgq5QzefaURQABBBBAAIHxKWBPWV599K9+leoFTjovlD7spPzxqTGCozY17vjLhikj2AMRso6k/qhpu06y34dmT+RHJvxx2bIHOdd11DwaOoIAAggggAACCCCAwPgWIGTNsZA1Lfj052x+fMXy2lUDmcbDG7IeHA4OpI+p9/izaZ966pFTFARXOKcSSW9Nfd+khsDcldXVtTXpAeBIhayXX144qbXd7pXcx+KBZz/Oqh1syHr55RdNbW3vqJbcBb5Nky5fUVX3//Xl31eb/szdyVPjK5Q/lagjJumPZro9UOTh6upV/occNtjny/0IIIAAAgggMH4FzCzY9vyrsyJO56krUD3PpKnjV2T0jHzny2+YheGI/buRkHX0zIVR0xPTYyY9Iac/BhZ5tLp61fZR0zc6ggACCCCAAAIIIIAAAuNKYMT+sTxSyocKFvvq14ErNQ8OETNd+enbynQla3poF8pdfH9VrT8vM/1yCxbMObkzDD8jZ3Mld5rr8wdVQ72SdehD1rQBuvnzL3xX6GL/KdO8lO2E9yrU3Jqauj+mlh+pkDX9XNs+nld3dwcbsqa3OYDvtYNWz1522fnHtsci/+Wki9Lr8+G2c7bKhcEvzCY9XFNT0zyANrkFAQQQQAABBMaZwLbn13/IH3PhnDtPMn/cxcxxRpATw929ftPeWHts2kh1lpB1pORzpt0WyWolV6tI8EjNfY88kzM9p6MIIIAAAggggAACCCCQ8wKErDm2krU/YeH8+Re8JaagoqdArPcZm3Mha3Iorrh4VqE5/VJyx8VfdHbfvr3uH+vq6lqThfrjlix7qDA93TA1uHfSHdVVdX5b4/iVoyHrGxYLL1yxYs361LH6lcRPP726SIH5c3zf29Nc8oGrTDc7m/wjwtac//8DA0AAAQQQQGBIBXatXz/FWtycUJpjpjlOOm1IG6CyYRHY89rWNzpb2t8yLJX3o1JC1n4gUeRNAdPzkmqdD13VXltd/fg+eBBAAAEEEEAAAQQQQACB4RIgZM2xkDV9K9j0lZFdqyBDv1XsiV2TxppNrjow91Dowh2moD2M2Et5nZEOc2GpZN9NlDvgHE7/WqYrczMNJ4dyUhctKCyV6e5EnQedVTuOQ9ZWye4z53b019uZWgKFP6+qWvNGb/fMvfz8o/PagkK54KMm86tbTzqwrK3Ji4Sfvu++R7f2t13KIYAAAggggMDYE9jx/GvvCBXzgeocOTdbpiPH3ijH9ogaNtavbd/X8s6RGiUh60jJj4l2d8q5Wqew1mKutqambu2YGBWDQAABBBBAAAEEEEAAgVEjMO5C1uIFs/7JzP286wnYgxPy3d8vXVq3vz9P5MB79WJnfmzOyqWPdodXmYaSvs1Mtwv227Z2xoI6k/s7SQecyXrQ2ZmmFZFAn1u+vG5vT+M71NbJmY5nsCFrUdGsc+TcXXKaIGlvGIQl9y9b83J/nk1R0ezTFJg/mza+zVx6+DxSIWt6u4M9H9WPLb1OyX21pqr2lqSTD0Cj7ZFHJL1HUquz4OPV1Y+s6Y/jQMvMmzfn+CAau87MfUVSXlc97tZ9DXZdXV1d50Dr5T4EEEAAAQQQyD2Brc+uLwycm+N8qCr7SO6NgB6nCjRu3vVs2979Z4yUCiHrSMmPyXb/4LcWDuVqD8s/unbp0qWxMTlKBoUAAggggAACCCCAAAJZExh3Ieu8BbMvdGb+DNOIpB63Re1F3xXNn/UzyX2pKz9ySzvbJnxu5cqVbcnymYaS/r5MQ9b582d/MJQ9JGmypANWbM6bd8HbXSTwQeNbJNui0F3Y12/rjr6Q9YCgNKNwMC18HlTIWlw85wJzoZ8jPuw96HzS9PnR13bBfqYUz599p8k+n7jvBzVVdd/o6zt8sGeyzp07tyBa0Pr/yuzyrnYODGEz+a9L1xbBdUc4F4l0FLSHb5nevHfJkqc7evseKS4uvMacfpJ4/6BfRMikbcoigAACCCCAQG4IbH/htZlBGM6W3wbYr1iVTsmNntPL/gg0bd/7x+adDR/qT9n0MnvDFjWH7cp3UU0PJirigoyrIWTNmIwb+iVgG/0qV8lWxdrdQw88ULetX7dRCAEEEEAAAQQQQAABBBBIERh/Ieu8i04MIh0PJVaC9juAWrCg8G0x08Nv/tDo4OBqsCGrk/tRdVXtjX6JbS+z1M0rLvw351TW9b6tmZCfV7x06cMN/qvMw8FZ10ru/0nUNeLbBc+dO3dKtKB5mcz5H85ltBIybWSwDJEAACAASURBVOz7ArmPVlXVPpF0zGQla1rIedDWw+nPZl5x4beckz+nVOlnsnY9l8KF5nRP1yPT8xYGl6xY8cjm3v5LlBakHxTyHmolq6/3gADdtDqMdV56//2P7cn0v35pq2LlzM2rrq69v7d6MrXLtD+URwABBBBAAIHRIbD9xddOD0KbYxbOkeJ/dztsdPSMXgy1QMvuxkf3b91zfib1tlqnXu3Yqf1h9++jKpDTSXlH6qjI4ZlUJULWjLgoPCABa5a5h8zpoTCIPPTAslXrBlQNNyGAAAIIIIAAAggggMC4Exh3IWtiZeEPTHZ919O2Lc5sXnX1mmd7e/pd2/C6H0rmt0L116sRp4uWL6/7W+o9gw1Z/fmpCtynapbVreipL8XFF5xhzq2Q3HGJ979RU1X3g2TZTywofH+kKwj2Z13tVai5NTV1f+xfXTbiIavvZ9GCwkWJs1Uj3sOZK62urvt1H8Gz4uFsfssv/e3xsTo92Z5XcPHvlv5ud3Ls6cFkX2HhJz5ReEwkz2897N6dqO+qmuV15f1x7ClknZcW7JvTT4+bse/6nlaEHjSWHlbS9idkLS6e/Q5z4YPJs3n7atOP6+qrz8rbtn3Kd+Vse+Ne3VZXV9fqXy8sLIxOmWrlJndlYvz3HDtz39W9rWYtLp4125x7oL+rgMfdf3EZMAIIIIAAAjksUP/8Xy/2K1Xj56tKZ+XwUOh6BgKte5tW79u8c1YGt+jl9u1qDON/nTzoOr3geE1w0X5XR8jabyoKDp1ArZk9FMg9VF1d99TQVUtNCCCAAAIIIIAAAgggMNYExmPIqoNXpWqnnF2n2JR7a2pqmlMesps//8J3hRb7uZySP1iISe6amqraxLmub5YefMgaX8LaEJi7rrHR/jsZdHVt2bqmUEGsMhma9bQiMr7qsCP4rcydmejVKxboqhXL6h5PhpSXXPKR6S4SuUrOfdNJU9/s/egIWXsIGWMmLQ2DyLcfWLZqfWrY2uVSe5ac+9EBz8fJh6JdK0cTV/oWuk72X40N7gtJ49SyPlicPEV3yKm063UfxOuz1dWr65Lt+1Byy/bJ8510q6Rjkvf3FLLGg/0Dt9GNmekngTr+vbr68X3Je4uLC0816RY5zU3pz4BWsvo2ixbM+meZuzmxNbY/b6jSWeRb1dWrtqeO14fALtL5s+6QWnbLhPwZ1yXPKCq6dPYsheEDkvMrVGJOukvWcUNq3317l1xaeFoQ6n8SZ8H6yVy+r1Ff5EzWsfa/DcaDAAIIIDCeBOr//Ne5/hf3JM2V06njaezjeayxMKZYLJT/3Ny47/eNm3adF5r/2uQ/x/+c+ByG1v1n/1qHC9U4MeyV74ToNB0fTflnyCGgCVnH80wcFWN/yjn3kMLwoerq1bWjokd0AgEEEEAAAQQQQAABBEaNwLgMWb1+1/aysf9JWRXqX/ZB1CZJ8V+7NumYA4NIxWTuP489pvE/elrJN+iQ1fS8nN6TCMX8uZcbJXVKNl1yM96cNb2veD1wJWjXHT64dZI/Y2aSpONTZp8P+PzZrr7UgxPy3d8vXVq3P/l+puO5ZP7sjwey3ybuP+RZpr19F1x66cdmdIbtd78Z+iVLWrOTNpnftFbmTDohEfwlC8Scs58eM2P/N3p6PkULCksTq2QT5a1ecntMtiuw6GWp4WNRUeGHFGilpGkp/fRb/Hof/6v3J0rKSx9DLyHrwattu25MecYHPJuWRBu+/oGGrPHVqVvqJ//Imb6a0k/f5lonPW7mpsrZeYo7xs8o9tsdP9cRUdHK++r890HySg9sk31PreeCA+eWbQlkF1dVrXlh1PzXjo4ggAACCCCAQL8ECFb7xTSgQqGZYrGYQh9ihl0hZjLMTP869O/HfLney4aJIDR+b7xsos5EvZm103XvYK8pU6bo+ONT/8lxYI1HRg7XqXlH9bsZQtZ+U1FwmAWcbJ3kHrLAPaTOSQ+l/YL2MLdO9QgggAACCCCAAAIIIDAaBcZtyOofxoIFc06JhWF5yirIvp7RNmfuy2eeOWt5WVlZj7+anWko6Rsrnl94u0lfjDccqMhiOss5fbOnAM8X8YGppC+sqKr7TU9b6PrVnc88t/oqs/DmtAAydWwxye50FqwyZ/fG3zB7LRaNzHngvkc2JAtmOp6hCll9+36L5ilTdJV1nT/rtz8+1HXI53PZZecf2xEGK1JW+ibr7CkQdkULChfL7JY+HP39y/3ZuMmzbXsLWbvmW+G0WKhb5fTZPgbzgjP7F3PuFknvHEzI6tuIbwO8bfIXQqfvpP3CQE9dqIkG+VctW/Zgffqbfl499UxtqV81fMh6nD1jnfbpFSvW+JXHXAgggAACCCCQAwJjIVjtKWRMDSh7DyS7AspeA8mU8PLN4PPAMLPXdlJCVDPLgZkgRYJAkSCiINL1WWZtEXMFgQvU9eHiZZJ/9p8jidfjf86PKpje+xG9rGTNiWlAJw8tsM0HrgrDlW1tBdUPPvhg06FvoQQCCCCAAAIIIIAAAgiMNYFxHbImHqabd+ns97lQCyXzW6GdkhJwbpazJ1wY/MJs0sOH+k3VTENJ335qyBrKXXx/Ve3v4tvGOrtWcvNTVge+7px+pTDys/TtXnualF11uC9JtkDSSV1lrN6cVkQs+uOqqlUvFxXNfrcCf/aoZvpVvCa7fEXV6mXJ+jIdz1CGrMk++JBw8/YpcyIKrzA5v2VzctVl16pjZ0/39/n4OrtWybZ90+QWdoWF1iy5VWFn58L7739sT7plz8/C6uX0mDl389mnF/7+yWdXfzS5grevkNXXHQ/Bn6m90AJ3vcw+3BXgxvvwgkk3729Q1ZQpkanmYn5r4kGHrMnx+G2ig2jeZyS7UrL3Jrf+9YbmbJWLRW6rqXnEn0vc50//eqnHNxP/XgktWHL8zMZHejuzdaz9B5TxIIAAAgggkMsC/Q1W48Fi9wrJZCDZS8iYSSAZDzaT9aSvxEwPPg98v/u+xErOXHgOLh5ORrpCzEjX5yD5deK1IBFwdgWdifcTYeehy0fUdX8v9acEp91Bai/lUz3DztiTu17ZdE4mxn2fyXqcJriDNoTptXpWsmYiT9mREEjstlTtzGqqq+uSOzuNRFdoEwEEEEAAAQQQQAABBLIsQMiaZXCaQwABBBBAAAEEEEDAC/hfvpKUb2b5u3fvLohGo/mRSCQ/CIL8MAwL/GfnnH+/wH+OxWIHfJ36nq8nDMN8SfGy/mv/58Tn7vsmTTz8uIKC/JnRIHqUc5rgw9P4Cs7UbWdTtpr129vmwpW++jL5dTyYTASayYCzO8hMhJcHBZtDVb6H4NQHrbl2hTF7Ydfaje/NpN+t1qG/duxUU9jefVsgp5PyjtRRkcMzqUqErBlxUXjkBV6QrCZQUF1VVfvEyHeHHiCAAAIIIIAAAggggMBwCuTev/KHU4O6EUAAAQQQQAABBMaEwNVXX50XjUYLCgoK8n14mR5ctre3x8PI5EcyyEwNLn1omR5kJoNL/3ry/R7CzGTI2R10+iA1JfxMvj/q/y6evvqye6VkrysyI4pE0lZo+hWUKasr41vRJldQ+noGVT65ItTn1VzDIWChvbrz5Y1+t5+Mr71hSzxozXcRTQ8OU9Rl/pwIWTNm54ZRI+DW+MA1FkSqH1i2at2o6RYdQQABBBBAAAEEEEAAgSETGPU/2BmykVIRAggggAACCCCAwKAF/OrLhoaGgvz8/HhwGYvF4isuOzo6ugPJ9BWYfjVlYiVmfGVlImxM/XM8jEwJLeMhZCLg7F7JmbYq84CVmsn3Ep+jgx5odipod861m5lf7hf/8H/2rznn2vp4vSNZLvW+IAi66zrxmOPfOnP6UadNnTTptIL8ghkHbDXb01a1B20l+2ZQmourL7Pz+MZHK2bavvMvG/zxIiNyEbKOCDuNDq2AyalaUk1nXqx65dJHdwxt9dSGAAIIIIAAAggggAACIyVAyDpS8rSLAAIIIIAAAgikCZSVlcXDxba2toKWlpburWN7W2WZ3BI2fXvYtFWW3WFk+uvJVZrpqyyT9fkta3Nx9aWkUFJbMoDs4XNbT+GmLxcEQfy+ZMDpP6eGl/35OhKJxO8Pw7A9Ly+v+8/+60mTJnUHqmVlZZ1D+U2w988bTu6wjstMukzSuUNZN3WNZwHXvOOlvx02UgKErCMlT7vDIuDcboVW4+SqGxutuq6ubkj/PzAsfaZSBBBAAAEEEEAAAQQQ6FWAkJXJgQACCCCAAAJjXuDyyy+PnHDCCfEVkcmtY9ODy+R5l6nbw6aEjQecdZl83YeT6WdfpgWW3Wdi9rBdbPd7Obb6sqO3VZaJMLM73EwPMpPBZ+rryTAzGWT29LV/LRlcpoaXPrT0H7FYrH3ixInxzy0tLe233nqrDzJz4zDRQX73/eY3v4kUvv2My1wQXCqnT5lZ5vuxDrIP3D72BXat3dgexuL/vcv6RciadXIazJKAk14NTcsVsXtXLFv9hyw1SzMIIIAAAggggAACCCAwhAKErEOISVUIIIAAAgiMR4GvfOUrBRMnToyvukxuHetDSL99bGqQ2ctZlt1bzCYDy2SAmbqaMmWL2e4tZNPDzeTWsumvJ77Ohb/z+NWX8VWPfjVl6laxqdvIpq7QTF1VmRp89rTaMvlasq70r31YGY1G46FlepDZ2dnZ3tzc3H7ccce1D/Xqy/H4PTMUY9767KvnRFx4mVzwKclOGoo6x3IdJr9bZy78Z2B0PoXd67fsiLV3HD0SvSNkHQl12hwBgVXO2b0RV3DvsmUP1o9A+zSJAAIIIIAAAggggAACAxDgJw0DQOMWBBBAAAEEsiFQVlbmz5XMb21t7d461geZfgvX5JmXiXMuu4NK/3Xq6sv0sy/Tz7xMBp89bRfr20kNN1PPyEzeJylXzr7sSNkyNr7SspezMHvcRjb9jMz01ZbJgLOnILOnFZjJENOHl1OnTo1vH1tWVuY/cyHQq8DWZ9YfHQ3cZRbo0zIVQtW3wL6WJq3bulH1DbsUC0MdNWW6Tpl5go6eMh26DAX2vrbt9Y6WthEJ8wlZM3xYFM91gV1ydm9owX33V9X+LtcHQ/8RQAABBBBAAAEEEBjrAoSsY/0JMz4EEEAAgYMEzMxdc8018e1f8/Pzu8+9TJ4/2dnZGQ8qUz86OzvjZ1Omr7L04WRytWYyhEwLMruDypStZbvPyOxhC9n4e4nXc+H/092rL30QeYjtYrvPukw/49KHlMn7U8/CTGwT231fb1vJ+hWYyeDSbxk7YcKE+IpMf23atKl96dKlMb4VEMhVge3Pvf5x52KfcdIVJuXl6jiy2e+mthY99vKz6ogdfNzhB059j2ZMPSKb3cn5tho21r/Uvq/ltJEYCCHrSKjT5qgQMD0pp3ud6d7q6rq/joo+0QkEEEAAAQQQQAABBBA4QCAXfnjLI0MAAQQQyCGBq6++Om/KlCn5yXMvW1tb4yFm+jmXPZ1/6cPJZFCZDDN94Ji++jK5LWxquJm2yrI7xExsFZs8NzP5ei6uvuxxG1kfLPYUbvb0ek+rLJMrMH3ombqNbOoZmMlzL/Pz8+PBpV992dbW1j5jxgxWX+bQ9yZdzS2BLU+98s5IfvAZJ3eFTKfmVu9HvrcvbFyvDTu29tiRIydN1bnvOH3kO5lDPdi/bfdTLbv2nT0SXSZkHQl12hxlAh0m3Svp3rPPqLuvrEz+F9y4EEAAAQQQQAABBBBAYBQIjJuQ9frrr7dR4E0XEEAAAQRGh0B89WUPH71uI+vPyEyGkKmfe9pGNnWVpj8/s6fVl8lwMy8v74AVmJMmTeoOTcvKyvgh2uiYL/QCgawItK7/31Mam86Z5Zz5FasXZqXRMdhIU0uzHnvluR5XsSaHO/eMDysSRMbg6IdnSM07Gn7fVL/3vOGpve9aCVlHQp02R7HAWsnuUxi5t6bmkWdGcT/pGgIIIIAAAggggAAC40KAkHVcPGYGiQACCGRVIPXsy9QgMx5SJgPKlNWX/rVew03/XvoqS19H4rUDtpFNXX2ZDDFTt471KzAbGxvblyxZ4vvIhQACCIwKAdt8+xlS8JlYbGLh7j3nnTMqOpUjndi+e6e27NiuzTu3xT837N8X7/nJJ5+sggK/W3vP1yfO+IiCIMiRUY58N1v37Fuzb8vuC0aiJ4SsI6FOmzkicL9C+1VNzer/yZH+0k0EEEAAAQQQQAABBMacwLgJWcfck2NACCCAAAIIIIAAAjktYJvv/JhMV0i6Qq7rrNU9DR98sbNj0ntyemDD0PnW9rauMHXHdm1JBKqdsYOPWo5EIjpyyjQdedSRUrTnlapHT5muD779vcPQy7FbZVtjc13jGzsKR2KEhKwjoU6buSRg0nNO+lUsX798YGndtlzqO31FAAEEEEAAAQQQQCDXBQhZc/0J0n8EEEAAAQQQQACBnBGw3/wmonN3f0bO+WB1bnrH29qPXt3Y+L5ZOTOgYejoroY9XWFqIlDd1bC3x1YOn3iYjvCB6pRpOmLqtPif/cfUSZPV1tGux9c+p+b21oPuPe8dp+uISVOHoedjt8rO5ta6Pa9vJ2Qdu4+YkY0FAdMOSb/ygWt1dd1TY2FIjAEBBBBAAAEEEEAAgdEuQMg62p8Q/UMAAQQQQAABBBDIeQGrv+0YdUY/I7PPSe6M3gZkctt37bww32TTc37QhxhAZ6zzzTB1xzZt3rldbe1+B/mDryOnTu8KUacmQtVEoFqQn99rK60dbVq/9Q3VN+xWLIzJr2A9eebxmnrY5LFOO+Tj62ztWLPn1S1sFzzkslSIwDAJOLdUMf2qpqa2aphaoFoEEEAAAQQQQAABBBCQRMjKNEAAAQQQQAABBBBAYJgEbNud71VMn5Pps3I6tj/NNDWdsqa55W0jEmj1p38DKbN3f+Ob2/3u2Kb6Pbt6rGZiwYTuFampger0Kaw8HYj7UN0Ttnf+Ydf6zecOVX2Z1MN2wZloURaBAwVM9nu/srWz/bBfrly5shEfBBBAAAEEEEAAAQQQGFoBQtah9aQ2BBBAAAEEEEAAAQRkm+/6qCz8nJw+m+kvNoZhwXO7dn/k/bnIaGbasjNxdmp8y99tampt6XEo0ydP7V6dmtzq98ip0+SDVq7RJRDr7Hxm9yubzxyJXhGyjoQ6bY5BgQ2S/SoM7Jf3L1vz8hgcH0NCAAEEEEAAAQQQQGBEBAhZU9jNzFVWVp7rnPu2mR0dhuFFV1111e6hejK/+MUvjg/D8Otm9klJx0gKJIWS/K/y/17S9xYvXvzEodqrrKx8p5n9UNJsSZMk+cOmnpP0L4sXL/b1cCGAAAIIIIAAAgiMgIBtvuNTklsk6eLBNL937xnPdnQe0eu2woOpe6ju3d/cFN/iN3526o7t2rqrXj5kTb/y8/J0xJTp8gFqMkxNbv0bOP45MlTPYzjrsdD+svPlje8ezjZ6q5uQdSTUaXMMC3TK9KvA6ZdVVXUPj+FxMjQEEEAAAQQQQAABBLIiwE81JFVWVk4wM7/K4EZJpybknw/DcM5QhKw+vL3nnntuMLMySX39an5oZr8KguDqkpISH5wedFVUVHxc0v9I6umcrg4zu7a0tPS2rMweGkEAAQQQQAABBBCQrb+lQBMLFslpoaQh2VK1o336o3sbzzx/tPBu27UjvkLVh6mbd2xXY9O+Hrs25fBJ8SC1K1B98xzVSRMPGy1DoR8DELDQNux8eeNbB3DroG8hZB00IRUg0JvAb+VcZc3y2t9AhAACCCCAAAIIIIAAAgMTGNcha8rK0lJJk9MIhyxkLS8v/7Jz7mZJeYk2/OrVbZJecs6damYnpL33vyUlJZ91zh2wFKCysvJtZlYr6W2S6s3s+kgk8ngsFjvFOeeDVR8Q7wmCoGjRokWPD2xKcBcCCCCAAAIIIIBAfwRs2+0zFAv8qlX/8a7+3JNBmcaduwr3m0WOy+CeQRdtaWvtWpma2PJ32656dXR2HlRvEAQ6aup0+XNT46HqlGndf45GooPuBxWMLgGT7dr50sYjR6JXhKwjoU6b40zA/+zgngn5R1cuXbo0Ns7GznARQAABBBBAAAEEEBiUwLgLWdO2BL4osWVvT4hDErLedddd74pEIg9JOj7RyAvOuU+WlJSsTTZaUVFxtKQ7Jc1P9KfFOffZkpKS+1I7VlFRca2kmyS1pb9fUVHhz0j6naSjzOyu0tLSq9MHVVFRcZWZfToIgn9ObX9QM4ibEUAAAQQQQACBcSZg9Xe8XZ1ukSwerg5bCNrS8ta6/U2nFg4X7869u7tWpiZWqO5u3NtjU4dPPOygrX79StUph6f/juJw9ZR6R4FAx46XNiR/YTSr3SFkzSo3jY1vgRf8JlwW66i8//7H9oxvCkaPAAIIIIAAAggggED/BMZdyHrPPfecEoah/03NmSlEfmXpeudcg5l9IPH6kISs5eXl33XO/Wuizo1m9rHS0tJX0h9PeXn5ZOecD0njW8yZ2aqmpqZLrrnmmrZk2YqKCr+Nz+WSXoxEIoULFy70Z7nGr0R47O//qKQnWlpaLvryl7+8P/l+6ipYM1ve1NT06dS6+zddKIUAAggggAACCIxfAdu45BwF4SIFwUKZHT7cEhbm/WXn7gsGfQ6mX4m6Zce27jB16856tbZ3/xXzgGGkrk5NnpvqV6nm5+UP93Cpf5QL7Fi7sVkxy/q+z4Sso3xi0L2xKLDBTPeE0aDygfse2TAWB8iYEEAAAQQQQAABBBAYKoHxHrI2S1oei8W+8/nPf/7lioqKn0j6agJ30CHr3XfffUQQBI9IOt3XaWb/WVpa+s3eHl55efmVzrlySX6PtW2RSGTWwoUL1yXLV1RU/FaSP5O1x7719n4igL1b0mJJW5xzF5eUlLwwVJOIehBAAAEEEEAAgbEsYJuXXCSFiyT3j9keZ+O+9/2pre3o5C8BHrL5vfsa4memJrf73bGn+3fyDrh3Qn6Bjpw2vWub3+TH1GmaPnnqIdugwPgU2L1+y9ZYe8ex2R49IWu2xWkPgW6BPc5ZpTO7p6pqDT8/YGIggAACCCCAAAIIINCDwLgLWe+6666TIpFIpaRfOud+WVJS0pp0GeqQtby8/HTn3CpJ/vyiZufc35eUlPigtMcr0bfHEtvOdTrnFpaUlPx3Sv8GFLJWVlZ+wsz8KtiJZvaN0tLSH/HdgAACCCCAAAIIINC3gG1eUiwLPy/n5o2UVWfnlMf37D3nw+nth2bx1anJ7X637azX/hb/+4MHXz449WendgeqiXNUJxZMGKlh0W4OCux9bfv6jpbWt2e764Ss2RanPQQOEvDntFY6c/dUV9f6XcG4EEAAAQQQQAABBBBAICEw7kLWvp78UIeslZWVV5jZLxIrU7cHQfDhRYsWvdpbH2677bZJEydOfFjSB30ZM/v30tLSsmT5DLYLfrajo2P2F77whYbEatoHJZ0l6Q9m9vHS0tJ9fAcggAACCCCAAAII9CxgW+64TOY+L+niETdy6nztjfdv2bJ974nJFar1u3cqFvrTLg688qJRHTXtiO6Vqf7c1OQqVef4a/+IP8sc78DejTv+3LGv+X3ZHgYha7bFaQ+BPgTMfuPkKqur63r95XH8EEAAAQQQQAABBBAYTwL8tCXlaQ91yFpRUXGVpLsSTfRr++GULX/lnLutpKTkn5NdrKiouFbSTZLanHOfLSkpuS/lvTMl+TNZj3LO3VNSUlLi36uoqPh3Sd+S1BAEQdGiRYv4zdPx9B3OWBFAAAEEEECg3wK2ackn5XSVZP6M+xG53tjeqg1bWrVha6ve2N6m3Q0dPfZjyuGTdOTU6Qds9etXqh4+MetHZo6IE41mX2Df1t1/at29r99bVw9VDwlZh0qSehAYQgGnKhfqDsLWITSlKgQQQAABBBBAAIGcFCBkTXlswxCyZnzGa2rI6kPTxYsXd6+gqKysfJuZ1Up6m6R6M7s+Eok8HovFTvGBrKRTJe1JhqkVFRXJ4PUISTcvXrz46zk5S+k0AggggAACCCAwjAK25c4rJF0l0+xhbOaAqptaYvEgNRmobt7Rprb2g1en+gWoM4/Ib5s+5cT8IyZPc37bX7861QeqkUgkW92lHQTUXL/38aYdDQdtXT3cNISswy1M/QgMQsC5pS4Mb6+uXu1/TsGFAAIIIIAAAggggMC4EyBkTXnkoyRkTQ1mDwhZfVcrKio+Lul/JE3vYbZ2mNm1paWlt1VWVk4wM7/Sda6kF6LR6EVXXnll/bib4QwYAQQQQAABBBDoRcA23XFl18pVd/5wIm3d2a4NW1u6Vqdua1P97vYem5t0WETHHJmvo4/I14zp+Tp6ep5mHJGvaZOj2rfvXb9vbTvuvOHsJ3Uj0JdA696m1fs275yVbSVC1myL0x4CAxAw/TJwwe1VVY/8fgB3cwsCCCCAAAIIIIAAAjkrQMia8uhyIWT13a2srHynmf1Qiq+2mCSpVdJzkv5l8eLF8X/UVFZWftXM/NbCHelbC+fsbKXjCCCAAAIIIIDAEAjY5iWLJfPHOpw7BNV1V+FXosZXpyY+Nte3ya9Y7ema6YPUI32Ymqejp+fHw1QfqhbkBz2W74wd9sSePed+cCj7S10IZCLQ1thS1/hGfWEm9wxFWULWoVCkDgSyJGAqd4pvI/xUllqkGQQQQAABBBBAAAEERlSAkDWFP1dC1kPNmPLy8nc45x6UdKKkX5eUlHzGOWeHuo/3EUAAAQQQQACBsSxgW5Z8XqF9Xk7nDHacO/d0xMPUv21tia9O3bqjTT39ZWtCfqBjjy7oXpUaX506PV9HTsvLuAu7d39wbSyc9M6Mb+QGBIZAoL25bXXD69tYyToEllSBwBgXMMndHih2R1XVmhfG+FgZHgIIIIAAAggggMA4FyBkTZkAYyFkNTNXWVnptxP+lKSNZvax0tLSV8b5PGf4CCCAAAIIIDCOBWzLHZ+V6cuS+1CmnQT0yQAAIABJREFUDLHQDjw7tb5NDfs7e6zmyKl5mulXpyZWpSY/HzZhaM5ObWufUdfY+N6sryTM1IzyY1Mg1t752O71mz+S7dGxkjXb4rSHwJAJtMp0RywSuf2BZavWDVmtVIQAAggggAACCCCAwCgSIGQdYyFrZWXlZWb2S0l5zrmvl5SU/LSsrCx64oknfknS1yUdnxiyP5+10sy+V1paum8UzUm6ggACCCCAAAIIDImAbVlyqcz834Eu6k+Fe/d1dgeqG7e1auvONnV0Hrw+NRpx8dWpM4/o2uq36wzVvPjn4fzLtZnbvHPXnKmJ4yL6MyTKIDBkArGO2J92r9v0gSGrsJ8VEbL2E4piCIxaAWv0K1tjkeD2B+57ZMOo7SYdQwABBBBAAAEEEEBgAALD+XOgAXRnZG/J9ZWs//Vf/zWjs7PzYUnvlVTnnJsbhqEPW/9b0rxedJ+MRqPzrrzySh+6ciGAAAIIIIAAAjkvYJvv+qhkX5Zsfm+D8SFq/OzULa3avKNNu/Z29Fh0yqSojj3Kh6g+TO3a6teHqZMPG5rVqZli72869dGWlreen+l9lEdgsAJhLHx+19o3Th9sPZneT8iaqRjlERilAqYdcna7s+jPq6tXbR+lvaRbCCCAAAIIIIAAAghkJEDImsI1SkLW30r6eKJbv1u8ePHF/X2iFRUVN0m6VlJDEARFixYtejzlNV9NVRiG/+b/EATBVySV+BWvnNvaX2HKIYAAAggggMBoFrDNS87rCld1RbKf+5tjXWHq1lbFV6fuaFNLW9jjMI49qkDHHJXfdX5qIlT1K1X9ytXRcoWxgmd27fnImaOlP/Rj/AhYaOt2vrzx77I9YkLWbIvTHgLDLrDBOd1akLfj1qVLX2of9tZoAAEEEEAAAQQQQACBYRQYPT8xGsZB9rfqYQhZr5J0V6L9FyORSOHChQt39dWfioqK7pDVOXdbSUnJP/en//fcc8+HwzCskeS3kPvO4sWLv11RUfEWSY9Kequklc65y0pKSlp9fYmzW++WtFjStkgkMmvhwoWck9IfbMoggAACCCCAwKgSsE13nK7AfWlrfdvVf0sEqlvq27RtV88/u/VnpB53dPLsVP+5a9vfaZOjo2pcvXVm796zn+/onJr1FYU5gUMnh03AzDbv/MvG5NEjw9ZOesWErFmjpiEEsipg0nOBuVurq2srstowjSGAAAIIIIAAAgggMIQChKwpmEMdspaXl1/qnPsfSQWStgdB8OFFixa92tvzu/POO6fm5eXVSjrDlzGzfy8tLS071POurKycYGYrJRVKejoMw49dddVVu8vLy2c756okTZb0+cWLF/tQtftK6Z9v6zOlpaXLDtUW7yOAAAIIIIAAAiMt8O1vf3tKc3PzedMnRy8pKAiKmlpiJ+5rivX491q/KtWvUO0+N3V6V6ianxeM9DAG3H5b+5FrGhvff8GAK+BGBAYm0LDjpQ3+FzqzehGyZpWbxhAYCYFak926omo1P48YCX3aRAABBBBAAAEEEBiUACFrCt8whKynO+dWSTpSUtuhgsxf/OIXfxeLxVZLOkZSp3NuYUlJiT9Ptc+rvLz8eufc9yW1OOc+WVJS8oC/oby8/GPOufv8n83sstLS0gdTK0p5//CeQthDtcv7CCCAAAIIIIDAcAvccMMN7wjD8LwgCM6VdKaZ+RWcBy059aGpX50688jk+ald2/4eOdWfjDC2LjO3e9fuWTGzyNFja2SMZlQLONmOFzdk/d+PhKyjelbQOQSGTsDsPgvcrSuW19UNXaXUhAACCCCAAAIIIIDA8Apk/R/JwzucwdU+1CHrbbfdNmnixIkPS/qg75mZ3VVaWnp1b70sLy+/0jlXnvjBYb+28K2srHyvmfktho+TVFFSUnKVc858G4Ssg5sP3I0AAggggAAC2RP4yle+UlBQUHCuc+68xN+dfJjqjzw46Jo6Kdp5/IyC6Iwj3tzq15+hOnFC7q5OzVS6qfmk1c3NJ8/K9D7KIzAYgZ2vbNprnbFpg6kj03sJWTMVozwCOS5gKrfQ3bpiRe3zOT4Suo8AAggggAACCCAwDgQIWVMe8lCHrL7q8vLy7zrn/jXRzE5JH1+8ePEz6XPr7rvvPiIIAr/S9KzEeytLSkouSQamPc3FW265peDwww//X+fcAkl/c87NLikp+VuyLNsFj4PvYIaIAAIIIIBADgp87Wtfe1teXt65Znaec84fk/B+SX5njfTL7+zxvJm9cOpbJkbOfPeUM996TMFp/vzU8X5ZmP/Czt3nv3e8OzD+7Ars+evmNzrbOt+SzVYJWbOpTVsIjBqBVkk/s1jHrStWPL5x1PSKjiCAAAIIIIAAAgggkCZAyJoCMpCQtaKi4t8lfTFRzYsdHR2XfeELX2hIVltZWfk2M/PnrL7Nv2Zm64Ig+IeSkpIXkmUqKir8Vm+/kvTRxGstkj65ePHiFX3N2PLy8n90zlX6Ms65L5eUlNyVWr6iosL/AOTRxCqQlc65y0pKSvw/Vnw/XGVlpT+jdbGkHZFI5KKFCxf+me8QBBBAAAEEEEBgKAVuuOGGDyW2+/1gYqvfd/RS/zYzez4IgpckveKcWxuLxdb+6Jq/e6ui9jWZrhjKfo2FuhoaTn+qveOos8fCWBhDbgjsfX37yx3Nre/KZm8JWbOpTVsIjC4BJ201uZ85a7+1uvrxfaOrd/QGAQQQQAABBBBAAAGJkDVlFgwwZP2JpK8mqnk+DMM5V1111e7UyVVeXv5l59zNkpKHgoWStknyQavfBu+U1Pecc7csWrTour5Wsfr6KysrJ5jZf/o6nHP/mAxQU9uuqKi4SdK1ideqwjD8N+dchyTfJx8O+z79uqSk5DOHao9vGAQQQAABBBBAoDeB66+//hgzS273e6Ykv92vP5e+p+tFSX4bwLU+UA2CYO2ePXvWLlmyxP8dJX7ZjjuPVXv87zD+46AzWHkSUmfnlMf27D3nI1ggkC2BfZt2Pt3a0JTceScrzRKyZoWZRhAY5QLuL87Cn1VXr759lHeU7iGAAAIIIIAAAgiMMwFC1pQHPlwhq181WlFRsTgRtE7uY4758PVO59x1PQWmA5mbiSD215KKe7n/yWg0Ou/KK6+sH0j93IMAAggggAAC40/guuuuOyMajZ4bhuGHnHM+TH1fLwp7fZjqt/v1K1P9hw9Vf/jDH27qS822LPmqzHy42uOZrONPvOcRm6l1z56P1MfCghMxQSAbAvu37v5Dy+5952ajrWQbhKzZ1KYtBEa5gNkjCnRTzfLVK0d5T+keAggggAACCCCAwDgRIGRNedBDELL+bvHixRf3NncS2wLf6LftNbMTEqtIfbC6S9LvJX1v8eLFTwz13CsrK4ueeOKJX0qsBEn+EM6HqpVm9r3S0lK23RlqdOpDAAEEEEBgDAh87Wtfm5aXl3eeJB+qJFenHt/T0Mzsr4nzU//iV6j6QNXMXrnpppua+kthm+74Bznnw1XfJlc/BFpajq/b3/TOwn4UpQgCgxZo2dmwZv/2vRcMuqIMKiBkzQCLogiMH4G7nbmbqqtrXxk/Q2akCCCAAAIIIIAAAqNRgJB1kE+loqLiN5IuT1Tz08WLF39tkFVyOwIIIIAAAgggkHWBG2644V2J7X4/lDg71a9QLeihI/7seL/V7/OJc1Pj56fedNNNrw+007btrg8p5leu2icHWsf4vS/6yo6ds3o753b8sjDyYRFoa9hf17hpV1ZDfULWYXmUVIrAWBDYZWY/Pu6Y/TctWfJ093EDY2FgjAEBBBBAAAEEEEAgdwQIWQfxrO66666TIpFInSS/OtT/wPGTixcvXjGIKrkVAQQQQAABBBAYVoGysrIJ+/fvPy8IgnPNzJ+t6MPUk3tp9I1EoPpicqvf9vb2tT/5yU/8NsCDvmzDz6crGr1RshsHXdk4rqCx8bQ/trUf86FxTMDQsyTQvr9ldcOG+llZai7eDCFrNrVpC4EcFHB60kw/XlFV549J4kIAAQQQQAABBBBAIKsChKyD4C4vL7/eOfd9SYGkOufc3KE6S3UQ3eJWBBBAAAEEEEAgLvD1r3/9pCAIzkuenepXqDrnpqTzmD9A3jl/dqpfnfoXH6hGIpG13/ve99YNF6VtuuNKOefD1XcPVxvjpd7Ozkl/2LP3g1k9J3O82DLOAwU6W9of3fPa1vOz6ULImk1t2kIgpwV+rdB+XFOz+smcHgWdRwABBBBAAAEEEMgpAULWAT6uysrKt5vZQ5LeKmlPEARFixYtenyA1XEbAggggAACCCAwGAF34403nhuGoT/LNHl2am/h5Y7kdr/+zFQfqEajUR+o+teH/bKNd5ytQDfKuX8Y9sbGUQO7935ofazz8LePoyEz1BEQiLV1/GH3X7dkNdAnZB2BB02TCOSuQIdz7qaIC368bNmqXbk7DHqOAAIIIIAAAgggkCsChKyDeFIVFRX+B5m3Oud+XFJS8t+DqIpbEUAAAQQQQACBfgn867/+67EdHR3+7yB+e1i/1a//mNHLzS/7FaphGMa3+/Wh6qRJk9aWlZV19quxISxkW+48TKYbJPnVqxOGsGqqktTWNrOucd97snpWJvDjTyDW0fn07nWb/TbjWbsIWbNGTUMIjCWBVyTdVFNVd/dYGhRjQQABBBBAAAEEEBh9AoSso++Z0CMEEEAAAQQQQCAucP31159pZuc5585KbPXrA1V/TEH6tc9v9RsEwXOSXg7DcG0sFnvl5ptv3jwaKG3Tkk/Kxc9d9atsuYZBwCzYsGPX7GOcVDAM1VMlAnEBC+3FnS9vfE82OQhZs6lNWwiMMQHTSkWCm2qWPfLIGBsZw0EAAQQQQAABBBAYJQKErKPkQdANBBBAAAEEEBi/Atdee+0R+fn5frtfvzr1/YnVqW/pReR1v91v4gzVV/zZqbt3735lyZIlzaNN0Lbd/h51BjfK6bOjrW9jsT/7m97xWEvLCR8Zi2NjTKNFwF7d8dLGU7LZG0LWbGrTFgJjVcBu6WwPv7Ny5aNZORphrCoyLgQQQAABBBBAAIGDBQhZmRUIIIAAAggggEAWBW688cbTwjD0Zxr6LTdPd86dbmaH9dCF9uTZqZJelBQPVL///e//LYvdHVBTZmWBNh9zo+R8wDp1QJVwU8YCnbEJT+3Z8+GzM76RGxDop4CZbd/5l40z+1l8SIoRsg4JI5UggID0shR+p6ZqDUc9MRsQQAABBBBAAAEEhkyAkHXIKKkIAQQQQAABBBB4U6CsrOyw5ubmc83Mf8TDVElv78VoS2Jl6vN+u19/dqoPVH/wgx805Jqpbb5jvuT82av+3FiuLAvsaTjrpc6OaadluVmaGzcCrmnHS387PJvDJWTNpjZtITAuBO4Jo9H/uP/eh18bF6NlkAgggAACCCCAAALDKkDIOqy8VI5A7ggUF18401ysTtI7Je20wF20Ylmt/2H/mL2K5s++RrKfdg3QHmhrKfjkgw8+2DRmB8zAEEBg2ASuv/76U3yY6pzzqwh9mOo/pvfS4AuJ7X7/7M9Odc6t/dGPfrR+2DqXpYptx53Hqt2+JbkvZalJmulBoK39qNWNjafPAgeB4RLY8dLGDsnyhqv+9HoJWbMlTTsIjB8BJ20y6Ts1VXV3jp9RM1IEEEAAAQQQQACB4RAY9yHrvHlzjlck/JyTFkj2Xskltuuzejm96ELdYTbl/pqammydc+aKFsy6WKavmQuejrVN+P7KlSsbh+PhU+ehBS6ZP/vjgey3hy7Z3xLuqzVVtbf0t3Q2yxGyErJmc77RFgK5KlBWVhbs27fvvCAI/NmpPkj156e+p5fx7E6eneq3+43FYq9IWvvjH/94Z66Ov7d+26Y7F8rpm32s1B1rQx7F43Hbd+26ID+0aG8h/yjuO13LBYFda9/YGcbCo7LVV0LWbEnTDgLjUuDeiNN3li+ve25cjp5BI4AAAggggAACCAxaYNyGrMXFH54sl/c9k66W1OdvYpvUEJi+dcwx++5csuTpjkGr91FBcXHhqeb0oKSTEsW+UVNV94PhbJO6excgZGUlK98fCCAwfgWuvfba46PR6Hlmdpbf6jdxduqxPYk459aZ2fP+IwiCl51zr7z22mtrly5dGhvLgva3296lvLxvSvaPY3mcuTa2luZTV+9vfiurWXPtweVIf3ev3/JarL3j5Gx1l5A1W9K0g8B4FXCNZuF3VlSv/tF4FWDcCCCAAAIIIIAAAgMXGJch69zLCk+IxuxeyX0gjW6zpP1dr9l0yc044H2zJbIp1w7nqtaiotmnKbBVkmZ2te1uramqvWbgj5g7ByNQXDznAnPhkj7qmCDpBEmRRJmUOdTDXU7fr1led89g+jRc97KSlZWswzW3qBeBXBC44YYbzk5s93u6Pz81sUq1p1/Cako5O/UFv9WvpFd++MMfbsmFcQ5lH23LndfI9C1JRw9lvdQ1eIEwzH9u1+7z/SprLgSGXKDh9e0vtDe3vnfIK+6lQkLWbEnTDgLjXMDpIff/s3cm4FGWV/u/zztJWANqXRAV99Z9waUqCgkoypIEaLFaWyUJVat1QQG17b/Gr66I+6cVMIna2tbaQjITpPopmbi07op1Qa0Lsu+EQEIy877nfz2TGZwMk2SSzISZzP1eV65A5nnOc87ved4sc7/nHMe63e1e/Eqak2D4JEACJEACJEACJEACHSCQdiLr6NGj+/Xq2/QMFAXNnLRexLrN9vnmLVz42uZwduPHnzvEcvnvVOCikIimIndVVVSbcnjaAc4xD7388lMy16wdcIdCrzclBR0LP124wPtRzAY4sFsJjJ+Ye6I4+hKAQMk0B3LBwsrqF7rViTgtRpGVImucjhLNkEBSE7jlllu+5/P5zoronXpIK05/a8r9mg9V/dgIqv369VtaUlKyI6mDTLBzumLeGYDzWwjGJXgpmu8CgS21J37g8+1NobULDDk1OoG6Fevf2lFbH/mwasJwUWRNGFoaJgESiEJABLf7GvvcvmjRokYCIgESIAESIAESIAESIIH2CKSdyJqfPyJXRZ4HYDIQd8CRizye6srWQJnea++9571GBfcFhdYtojjP7fa+0x5cvt7zCVBkTe09zivIvRbQh5qjoMia2rtJ70lgVwLTp083vVLPDCv1azJUs6OwMiV9A6V+TZaq4zgmO9X0Tl1Grt8RUC2xsGrQbwHLlAfOIpvkJuBr2vPVLVuHnpPcXtK7VCSwbfXG1xo2bTu7u3ynyNpdpLkOCZBAGIE34eB2j8dbRSokQAIkQAIkQAIkQAIk0BaBtBNZ8wpyHwb0mo6IKuPGnb2n5cpYAEGot9U9nkrvzTxaJECRNbXPAEXW1N4/ek8CIQJXXXVV//79+58JwJT8DZX6PSoaIRFZG9Y79T+2bS9tamr67JFHHtlKoq0T0FVzz4eqKQ3cbcIK96PLBOo2bDp7mzq9ovYR7rJ1GkhbAvUbttZsX7u523r+UmRN26PGwElg9xNQPOj3Ndy6aNGb/D1x9+8GPSABEiABEiABEiCBpCSQViJrXl5eX1h1fwWQZ3ZDgMfdld5fxrIz4/NzfiuC33dEnI3FLsekNgGKrKm9fxRZU3v/6H16EpgxY8aRoezUMEE1ULI9yvVxqNwvgE9cLtfSu++++7/pSa5zUeuXcwaij/wOqjd0zgJn7U4CDQ1DvNu2H5mzO33g2j2PQGPtNu/WFRu77VxRZO15Z4gRkUAqERDgXajc6nZXL0wlv+krCZAACZAACZAACZBA9xBIK5F1zJgxvTJ67fgjVCcbvAKZ566sviKW/qp5E3KmQBHMXtVlcOQSj8e7Ido2BTJfMzIvBvRSQI8HpC8Anyk9CNF5js/+U2T/15CdiL6YMfX4zM/POUJFrgJ0AoBDg7ZWqugLYrse9XgWv99ajC1FJrnOU1n9cECMdtVdDNXLATkZQKYCtQJ9UxSzhw7NfbmkpMRp74iaUsvvvlt9irpwpaicD+CA5jm6DgovFLNPOSX33Vhsme3Kyxt5srrsq0UxHpB9AZjyjl8D4hHVx9xub7e/cR4PkTUnJ6d39h4yDqpXA/rD5vOi9YD8B5CnRZv+6Ha/Xtceb/O66em7cu2AkZY4l0NNtlGAk7lWAlppWxkPPb/g5S+inYdWerJ+WFAw6mhb/DdGchfBX+G4/tftfnltNN9asmkuxXvWWWc1vLPEe5aoTlOVUQIMDL83xPE/GWus+fnDslWyfh71PgOeVdt6sqpq8cq2uHVUZN25V3CuUpVTgv7vPIe2ZT3eGt9ofgRisDLM95YrAflBc0ny0P3husfcu/n5I89RcUyf394saRzLXcAxPYVASUlJxvbt289U1dNMuV8jqJrPrcRXGyr1G/y8NCMjY+ldd921safw2B1x6OrHx8IR84DZ0N2xPtfsOgFF5scbNgw/tuuWaIEEviPQtK2hpnbZOmay8lCQAAmkG4F7/E19bmWv1nTbdsZLAiRAAiRAAiRAAm0TSCuR1aCIyEj9VtQa7XZXfxaPg2JExXfeqy6GyL1B8SWqWSNYAriiqtL7t0ixqyMia3Nm7tZ7ATFCsauVGGwVfcpu7Dtt0aJFu5S4iRBZH7FFy1wKk+1rBJ9oly2iDw3ad9vNc+e+a4TjqFdBwfCDbFhlApzbDltPhpU1dcGCF9e1Nm7ixNH7+p2mJ0IZyK2M86nijsGD6u5sy6947HO4ja6KrOMn5pwtjj4DyJA2fFujIj+rqqh+uS3/x07IOcmleBrA8W2MswGdA2fADI/HUx8+LlJktWAVOLAvaft86bdqWflVC6qXRK4ZweYj23L9yGXb/w+Cn7Xun77ld8mPFs33rmhtTEC8f7/mIoU+1tZ91ize6l11tXKX1+vdEc1eB0RWyZuYOxyO83Q7e2UE1z+6BNMqKrxb2tqvGPY+cO8KrBeg+myzLfaNjfc9THvJQeCGG244KDMz80zHcQJCajBD9cBWvPsyTFD9j6p+lp2dvTTGB3aSI+Ak90L1by6s3vw/UPw6yV2lezEQ2Fp33NuNjfudFsNQDiGBmAj4G5pe2/zV6m4rHc5M1pi2hYNIgAS6gYBA/yWQWysrvS91w3JcggRIgARIgARIgARIIAUIpJ3Imp+fc6oK/g/AHoH9EX3P0oyfV1a+/ElX9stkEK5em21K6d3xneCp9VD5QkTeUugJYVmtZikbotM8FTX/Gy60xiqyjhkzZkBGVsOfWgqPJgPOehmi/YMZkaEsRlMa+e87GrKmvPjii9vD44wQmQyDPQAZHMwSNUKXEaf6f5eFGphtA3Ktp7L6sWjMxo8ffqS4rPkAjgt73WQUvgeVbRAdHm5PgA98LuRFE9bGTMo5MNOGR4GTwmyZ7FUvxDk4LJsw4JdA7t9aq7/2er3+ruxnrHO7IrLmTcwZD8eIZ4FMZ3MZUfB9gbVEoWcAMP0EM80LRphXyE8WVlabjMZdrvz8kcNV7L8E9y64R1gBlX9FOw8APP6mPj8LF94jzl6dAJ8rcEpofQHWCFQUODDM58A9lGk54+fPf3V1uGMRbEzWt3k9KADrOkA2A8gAYATmQJzN9yQqG+uzLok8q6FX8yaM+BVUHgh7sCCQJS6QN6LcZ8beU/7GPte2/5BB6wJmlL0KZa++GuUcmh17JdPlXBTJJBRifv7wk1WkKmy/AntsGAd5DwoTkJcDOKh5LkXWWO9NjkteAjNnzjw9oneqyU7tHcVj8/PHPMCxRESWOI7ziYgsvffeewP3Ca/EENBVjw+HBrJXzc9qXj2AgN8/4PXNW04b1gNCYQhJQsBu8r+16YuV5nt5t1wUWbsFMxchARLoEAH9H09lza0dmsLBJEACJEACJEACJEACPZJA2omsgbKzBTkzW4qhgVK+Zbblur8jpT7DT0SECGOr4kELvtvCS5+a0qCQrPsU+ovg3C1wMMbj8b4RshWLyGoE3VXrsu8VxXXBeRsUctmpJ4/4ZyiTpzmr1nuxiM4NCmI2BFM9Fd4nW/hdkHstoA+Ffc0WYJ7t9/86vKRxQcGoYxzYJpuuWTgVvN2U2euCF557YVO4vSji72dqYWrVAu/rYWKy5OePyFHBn8JEpif336/u8vAs1Gi2HJFLFlZUvxeyZcq39h+I6wW4PVhqtR6WNdazoLqmO+7Yzoqsu4hsij9BMS28BHV+/nmDVXylAC5ojkXfgiPjIstURxGiX7ctV9HzC17+PMQgynkwm/gbT2X1XSGWkWcvOPczWHLFKSeOeDV0tnZlbnRWTHG7vU+FM49k03xu9D1H5LKFC7ymT6KaL0W5L3aIWue73YtfidzDXcTOKNxMhre4tv1KVc2ZaBapRe6qqqj+TWTmeCyZrLsKovoKHJ3i8bzydci/wD25JvtCCB4NE0efravFlMgs2ry8nL1h6UJAQm9ObhDVqwYN2lYROv9mv957r2aMivNYy8xZiqzdcV9zjfgQuOWWW/bx+XxnRZT6PTyadVVdaYRUAB8A+NCyrKX19fVLH3nkkcb4eEMrsRDQFXN+DcH/tFEdIxYzHJN8BJzNW85Y5vf3C7WUSD4P6VFKEXB89gcbP18R/gBkQv2nyJpQvDROAiTQeQLVDvTWhZU1r3beBGeSAAmQAAmQAAmQAAmkOoF0FFkDfStXrxnw/yBqyuBFlNnVVYD1rCN45oB9t34YS+nZgBjYq34BVEY2Czp4aPC+dTOizQ1mvM4FMCVweBSldVtxZSjzMhaRNW9i7gg4zvM7e3da8hPPAm9VlMMoLbL+RN/zZzoXLHru1fWhsS1FJtiiuHHo0JxHopVdzM/PHaaiiwBkA9hoC859vsJr3hDfeY0vGDFRIM8FBc9Vojre7X7F9ITd5crLyzkDFow9k1W8RRTnud3ed3b61twH15QJNn0qW7W1i+gsOr9ui1zSWonYeN60nRFZA309B8KI3T8J+rJLVmnIx10E1Gah3AivO6+iwvtCAAAgAElEQVS8gpybANxtvtBWVrB5PT9/xGQV+YthKtDPHTvzvKqql75tfm3Ufiq2N5hBG7BlCSZWVHi/iWTW3JtUn4HKpOZ1d+1vvIvIqqhyWfh5tDK6508+f6+sxsZKiOkjG7gxbvBU1phs1e/ijBAn27rPAg9TtMx43eV8GcPtiawd2auAvZbZybZCJ1dV1ixoEceEnOLguTZx1qP1+xdRBN5Ab9tWsnzjebRpiwQ6RGD69OkniMipAE4K651qei7vcoX3TrUs6z8i8tk999wT+D7Ea/cQ0FVzhgZ6r4qO3T0ecNVEE9jRMNhbt/3onESvQ/vpQcCxnaUbly43FVe65aLI2i2YuQgJkEDnCJgqX7/zVFbf2bnpnEUCJEACJEACJEACJJDqBNJSZA1umoyfmDNMHJiSt1F7WDaX79Sn1M68LyRERdvw/PwRuSryfLDc4ZcuwbnRhKnQ3IiSxR/5s+yRIeGzPZE1JycnI3sAHoeguNmePFJXqze0Vh53zORz9snwWf+EylBT+jcyQzBCZP2nv6nPT6KVVTUrBYQwX+M/oQj09XIgF4SXr40U3iIzJSPZRcYiole5K2r+YMZFCteAXOeprH64tRsuLy/nKFj6cjAzdrnazqiqqle+SPQN2hmRNWL/N6gl50braRryPS9clBN5zt/Y++eLFi0KZHdF7K8tqhe73TVG5I56RXC1VeT8UK/XiLO3Q1R+7HZXL2zNVv6EEb9UlWDJ6F0zLHcpF+xY53s8i00WctQrryDHCMVGMDYC7+PuSu8vwwe2FPDR7n02evTofr36NP4NkIBoIJB73ZXVxn4gg9Zc7YmsEXu1S+Z51DM9UO4H9Jrm27Ol4D9mzJheGb12/BGqkwOvRzxkEQ1MXsGIaYCxGZhAkTXRNzXtt0lg5syZ2bZtn2VZlinxG/o4tpVJpkx4oNRvUFg1Jek/mzVrVh0xJw8BXTXnWmggezWqKJ48ntKTLhFQ13/Xb8wxmawRDxd2ySonpykBVSzb8Mmyg7srfIqs3UWa65AACXSWgAIvQKzfVVUsfquzNjiPBEiABEiABEiABEggNQmks8ga2DFTlvPdd6tPgSVGfMlv0Rvyuz31qeoDFvy3h5f/Db08Pj/ntyIw/csg0Ke31kpxWz1Bg+VCnwHEvDmxxbGcwoULXvnUzG9PZB07NmeQKzMgJh7TLJrqWLe7prqN4yf5BblzvitR3FKsDBeZoglb4XYjRSsFJldVev8eGjN20siDXX57MUQOA1BnQc6rrKx+s61bI685W/Xm4Ji/eyq9vzX/binQ6So4Msrj8S5tzdbkyTn9dzTpPwAZbcZECsCJuj07I7K2EPZiyLodOyHnJJfiJQDfC/QeVVeO2/3yWhNTQUHuDx2o6TGcDdWv7AzXyOfnL17WJvOCHFNG98eBMYK7QyWkI85eu+LvuILc8y3oP5vXaldkbeF3NP9ansWW95ER5AcM1FKFXBpc7zFPZc2vIsv/RtodX5DzYwGaRecoJa7bE1nD7+1YBc4WewK0EPwj7hGTOT7e7fYGGUbftfZ8TNTZpl0SuOWWW75v2/ZpjuOcaEr+BkXV/VohY74/h3qnfhjsnfolKSYvAV352A8A638AuTB5vaRn8SSwbftR/25oOODMeNqkrfQkoNCNGz7+1vxe2i0XRdZuwcxFSIAEukxA6wG51VPpnd1lUzRAAiRAAiRAAiRAAiSQMgTSXmQN3ymTZZaZWX+WivVzwPlJsJdp2BB9yyXyk/As1V0y09rJuGzvZLQnsnZOVPuu72qkkNoVkTUyuzQ/f+RwFeeFYEZvu6JaWyxaiGPQV3pnZeY/99xLtW3NyS/I+YMCVzaPaTvztb19iPX1joqskWKhKv5fldtrRM9Wr7bEz/z8nMtUAqWHu5zlmEwia6SgGZlFHSnwtwYvYn/WNov11aYfbOBqS8CMvLdj2StjM4Jji2zh9vyJFgdF1ljvRo7rLIGSkpKs7du3G+ElvNSvEVV3yXhT1W2hzFSXy/WBz+f7WFWXPvDAAy36c3fWF87rHgK6cm4RoCZ79YDuWZGrJAMB2+77xqbNZ56RDL7Qh9QmoEDTho+XZXVXFBRZu4s01yEBEogHAYW6YVm/a6taVTzWoQ0SIAESIAESIAESIIHkIECRtZV9CPROXZc9Doq7Qj0qA0MVNY7tn7hw4WubzX/by+7s6Da3J7K2zB7sqPVdy7DGU2SNyGyMSRhtLYKIMsYdDzRJRdbI89KJwFpkmLaV/dlR28kssrYlXLYVZ8S8XbKr2xIwdyk3HFbOuq012/qeEHH/xvQgAkXWjp5kjm+LwE033TTEcZzTTGaq6Z1qhFUAQ1qZY/oxLzEfjuMsycrK+uSuu+76rL0Mcu5A8hLQZY/tCZfrbgguT14v6VkiCWzecupSv39gt/XSTGQstL17Caz/ZFk9FH27wwuKrN1BmWuQAAnElYBgPYBbPBXe0rjapTESIAESIAESIAESIIGkI0CRtZ0tMX1G+w/E9QKYbMPmrB7B1NAvy5GCSlfL1CZaZEVET88Eiqxd6h3ZdZEV93gqvaEyxAm78TqayRoHkbVFX92O7F97EFJIZG23lHEo1vbup46IrLHe27vu8XdZ1RRZ2zuFfD2eBKZPn/5DI6KGBNVgyd9+UdbwhfdOBfBhZmbm0jvvvDNQlpxXzyCgKx4fBUvuhuLUnhERo+gMgR2N+9TU1Z0wojNzOYcEwgls+GzFavXb+3cHFYqs3UGZa5AACSSCgKkkZgluqajwbkmEfdokARIgARIgARIgARLY/QQossawB0Zozd5Dn4HKpOBwD5zsizweT/3uzWTVbwFUqYh5gzymy3LwX5+vz7xFixY1mgkdEenaEo+MrQRmsn6sEuhJGvvl4O0qt/eZ2Cd0bmSXRVZBpQImWyzmSwVPLFzg/WjX/Wu/H3Bbi6SQyNpCaG4rpkmTztnfb1tehXw/Wp/gjoisopjidnufam+jIvsDh5c2Hj8hd5SompLa5oENZrK2B5Ovx0Tguuuu2y8rK+s0k5lqhNSgqGrO/C6XiKxW1UDvVPNZVT/u37//0pKSkqaYFuOglCSgK+fMBHB34DExXmlOwFqxYeM5e6hm9E9zEAy/iwQ2f7n6M/+Oph900UxM0ymyxoSJg0iABJKXwDsOcMvCSm/H3tNI3njoGQmQAAmQAAmQAAmQQBiBtHqzLa8gZzqAqSZ+FX1d7AHXGKE0lhORP2HEL1XlseDYneJId/dkbSHSCN5uyux1wQvPvdDpXnjxFFnj2ZO1Be+I7NtY9qu7xnRUZM3Ly+sLq+6vRt82PsYq3LUWT7r0ZJ08+dyBO5p8bkCGN3OT8W539cL29nnshJyTXBoQ6L8HoEM9WSP75wJ6g6ey5oH21owQdtvqybpcbWdUVdUrX7Rlk+WC2yOeXq/PmDHDlPeN7J26VysUzMMYATHViKq2bX96//33L08vYukdra7+wyFwLCOu/iS9STD6cAL19Ye9vr3+0GGkQgJdIbDlm7Xv+7bvOLkrNmKdS5E1VlIcRwIkkMwEFLilqtJrfi/jRQIkQAIkQAIkQAIk0IMIpJXI2lK465hAmZ+fO05Fq4J73yIDbXx+zm9F8HvzmqD9bELT73Xl2v5nCLCHpeKzLLwRKh/TXnnT8eOHHyku62UABwGIuWxqa2c2niLr2EkjD3b57cUQOSxa1mA0H8ZMyjnQZWvgDRpxXCs9nsXvmX+3FGz1E9sno55/3rsm2e69joqsxv+8ghzzh9VNzbHoY57Kml91tsdhQUHuDx3o/wHIhupXdoZr5PPzFy9ri9O4icOPFkeOCIyxdWlI5EvmTNZIwVMg97orqw1DbSvWFiJ0lIcS2hMww+9tiM6v2yKXeL3eHW2vOXK4imOyVXsDaCGkRgqwohjvdnv/2Za99nxMtnuC/sSHwE033TTQtu3TLMsyfVND/VNPaMW66REe6J0azE79UESWzp49e3t8vKGVVCSgy+f+CJaanzfN3+95kUCQgO30emfTprNZNponoksEtq7c8Ebjlu1ndMlIjJMpssYIisNIgARSgcA/RHGz2+39byo4Sx9JgARIgARIgARIgATaJ5BeImt+zqkqMILUHgB2iMqPY8mGMxgjhLFXemdl5j/33Eu15rX8/BG5KvK8EVUE+rljZ55XVfWSKeUb9WohRkYIY+2JrFFK9v7GU1l9V3tiU2u+xFNkjVJW+WZPpfeeto5huIiliv9X5faa3rcYOzZnkCtTXwbkGCMFiurFbnfNc+0f6e4d0RmRNT8/5wIVGMHelIz90iU4t6LC26GSwaEox0w+Z58Mn/VPqAwNSKbQyVWVNQtaoxApVoaXsk1mkdXEM74g58cChM5Au9wi75Vowmx7AmYLERvYAgdjPB7vG23xzR4o9wN6TWBMhDC7S+a7orRuK670er3+1u/REdMAY9Nc2qVex917d3C1WAnceOONR4lIoHdqqH8qgMGtzP8irNTvkoyMjI/vvvvur2Jdi+PSg4CumnMHFL9Oj2gZZWcIbNl64n98TXsf35m5nEMChsD2NVterd9Ye0530KDI2h2UuQYJkEA3ElgWFFpNhSteJEACJEACJEACJEACKU4grUTWgAg4EE+Glc37SG1nUnvlOvPzh5+sIlWAhN70vsdT6b05tPfjxp29p+XKWADBCPM1FTw0eN+6GXPnvrtLr9SSkhLrnfeq7xIR0x/N5OG1EFnaE1nNlLwJOVOgeKJZpNN6WPITzwJvKMt2lyMZzBZ9VCzrfs+C6lfCBdl4iqxm4fz8EZNV5C9B31aJ6ni3+5X3o90neXm5x8JyngdkCIAtojjP7fa+Exwr4yfk3iGqtzT/X9u0ZUY0C57OnRYyZlRWvvxJd9ybnRFZ8/Jy9oalCwE5Peijx9/U52eLFi3a2orPMj4/5wpLcBzUd4vb/Xpd2DjJK8i9BdA7zNcE+MDnQt6i+d4V0ZmPHAnL9gDSN/KBgGQXWSME5TbvM4Mib8KIX0HFlPc1Ynbk+QrgaU9kjdaPua29ypuYMx6OPmv4tiZ6jy8YMVEgRixu9/7d9XsPRdbuuK8TtcY111zTq3fv3qeHeqeaDNXgR1bkmiJSb7JSTXaqEVUdxzGC6tK7777bZK3yIoGoBHTF3JMgzt2AnE9EJNAWAZ9vL++W2pNzSIkEOkugfsPWmu1rNwf+9kn0RZE10YRpnwRIYHcQUNH7B++77eZo7xvtDn+4JgmQAAmQAAmQAAmQQOcIpJXIahBFihYK1EL1DrXtJxYufK3Fm9emf6ZK3UQRzAYwqBmxfitqjXa7qz8LR76LuKJ40ILvtnBBLD9/WLaDzFtFcH1I+InMjItFZB0zZsyAjKyGP4X6epoYLJUbtm7VP4eXMjWC7rvvvpIDyy4PCpk7RDExvDxpvEXWSN8AfKYWplYt8L4eJu7K+Ik5w8QJCMU/CHJ8cv/96i4P/wPDiMOZNjwKmB6EIfZXDR06YlFJSYkT4m/KL69ak30hBI8KMBDAGlHX+W73yx+aMYF9dG19RFSa+48J7vZUeI3Y3uWrMyJrwKeWYpwR2xcJcG1k2SAj4LsyMu5U4BfBM+PpnYWfPvecd1vI+V054XXbchU9v+Dlz0NjAmfhg5qJUH0cwN7NX5cWWdDJLrI272VuASw1T/yaUry2APNsv//X4feuEUYHDMAVKnpnUOyEitxVVVH9m8iM7/ZE1uY1Rw6FFSj/G+QGj9oZvwrPVo/OF8/W1WJKZHnhyIcyTNlvUb1q0KBtFaHzb+y9917NGBXnseC9G9zK6CLr+IIReQK5DdA6C65bKisX/yvi/rhJBD8D9N1MlzN9/vxXV4deb2tul2+QNDZw8803H+L3+0825X6NqBoUUw9tBYnpk7qzd6qIfDhr1qwWP2PSGCVDj5GArpxbBKipHhH6XhXjTA5LUwKbNmwaZqvTe580jZ9hd5FAY+0279YVG7tFqKfI2sXN4nQSIIEkJqCvqIWbqxbU/DuJnaRrJEACJEACJEACJEACbRBIO5HVsBg/MedscfSZluKFeUXXARISWo2Ic2BQ2AogDIqZl0QrMRwow7oHrlOFeYPTZM6ZGfWA/EcFb4viWEB/GBJ9APgAud5TWf2HcOEnFpHVWI4irAX8E9F3FfIfgR4PxXGA7Bva/2gZtvEWWc1a43507mGW318JmPV3Xiuh8goEOwA1b8iEiQ36lt8lP4qWfRklizi0T2+qYBlUhwJybFBcNYvZEJ3mqaj53xDXKCWWr/NUVj8cj+8MnRVZo2RaNvsOfA3Iq8HzcyaAwwFkBv/fajZvQcHIsxzYz4VlW39nS9Eb4owKPwsA/uFv6lMUnj2bCiJrs/jovUYF94Xdmz5A31eRtwR6jKqcEnYeDLpdYg3tfSwia2Cv8nLzYTl/Drt/bUA/E8grChwQvLd33mtA62farB3tXAfuXyDQd1iBQWExmB6w5vtR1HLBgQzfJtfinfeb6GJ/Y9+Job0dPyF3lKgakTj4fQk7M/HbmxuPeyQdbNx4442B3qlhpX6NqDogSuxOeKlfy7JMhurHs2fPXpcOnBhjYgjomnv7wc6eBchViVmBVnsqgYaGg1/dtv2Ibin32lMZpnNcTdsbamq/WcdM1nQ+BIydBEggTgS0HoKbPRU1j8TJIM2QAAmQAAmQAAmQAAl0I4G0FFmbRY7zBqv4TInVS74Tsdogr6ixXa7Lw7MDI0cHSwEXQ+TeCJEncugaFeuyqorFpj+shr8Yq8hq5kycOHpf22m6X4GLwsXgKFH4RHDLoH3rHo4sRZMIkdWsX1Aw/CAbVpkA57ZB1QiBf3QJplVUeLe0Nm7ChJGH245TGirH3Nq4QFYycEVVpfdv4VyTVGQ1YQTFu0B2aTBTupXoRN9Tv17UVmnrsRNyTnIpngbQVo81I0jeVVcrd0VmWKaCyGroBLJG36+5SKGPtXOftRpriHKMImvzXk3MHQ7HeXrXhzNa7FlMZ7r5e5DpEa3/aMOeraJPiVrLAL2teZVdM1kjv2dA8HZTZq8LXnjuhU1mRlsia3tzu/FnUUosNWPGjEGO4wSyU8ME1aNbcd4Ip4Fyv6bsr8vlWrJ58+alc+fO3aWMfEoETyeTkoAu/8PpsCzz0MnZSekgnUpqAqqZSzZsHG4eCuFFAh0m4GtofH3LV2uaq8Qk+GIma4IB0zwJkEBSEBDo0y4r44YFC17emBQO0QkSIAESIAESIAESIIGYCKStyBqiEyjHmpk5WeH8pGXmZyAL1WQVvghH/nTKKcM/CC9R2xbdQDnQjMyLAb0UJqM00J+xOasVgnmws//i8Xjqo9noiMganC9jJ4460uU4VwKaF8wQbe71qPIFBM+Jup5wu19eG229RImsZq3mcsXVp6gLV4oG+sMdEPRhpYq+4NKM+yorX/40UmiO5mdrtpqFVf1YYD0j2vTHiH6lAVORIqsDuWBhZbXJ7Ovy1YVM1p1rm3LGIlvHqYUrI7IwV0L0TXHw+NChuS/Hcv5M6eSVaweMtMS5HGredA9kMgezWlGhdsYj4WVuwwGkisgafu/uep+ZDHEsBfCs2taTVVWLV7a1yR0QWQNmWtmrUNawx7asx59f8PIXsZxpY8+UEFcrw/RYvhIQUzrb3LvroPBCXfd4PIvfzyvIvQbQh8x4gcxzV1ZfEWE/0LNXRO8DpAGiP/dU1CwKxR0o4Z1ZPw8iP4LoEkf0ZwsXvGLuu4DJtuZ2+QZJYQPTp08/IaLUrxEiWiuraXh+EMpSzcrK+s8dd9zR5tlLYTR0PUkI6MrHCwExAuueSeIS3UhBAlu3HvdeY9N+Q1PQdbq8mwnYTf63Nn2x8vTucIMia3dQ5hokQAJJQUDxtrr0OpYPTordoBMkQAIkQAIkQAIkEBOBtBdZY6LEQSlN4PzJ5++V5Wv8JxSnmf6Xasm5VQuqTYYZLxJIegJ5BTl3A7jJOCrA4+5K7y+T3ukUcvDmm2/e03Ec0/f5RPM5lKEqIrv8fFTVrSEh1Xx2HGdJdnb2xyUlJVEfmkkhDHQ1xQjoyjmmV/yNKeY23U1CAn5/9iubt5w+PAldo0tJTkBte8mGpSu6JROaImuSHwa6RwIkEG8CW0RxvdvtfSrehmmPBEiABEiABEiABEgg/gQossafKS0mGYH8/BG5KvJ8oK9lRL/KJHOV7qQPASkpKTEfTlshB7JQe9UvgMpIM05Er3JX1Jg+zrw6QeCWW275vt/vj+ydelArpr4KlfoN9k5dMnv27K87sSynkEDcCOjqx4+Byn1QXBA3ozSU7gR2bNp85nrb7tva98J058P4WyGgtn6xYem3R3YHIIqs3UGZa5AACSQfAb3TU1nzm+Tzix6RAAmQAAmQAAmQAAmEE6DIyvPQowmY8rmr12bPBTDFlM0V1Yvd7prnenTQDC7pCeTnDz9ZLfltpuX8av78V1e35nBeXm4BLP1r4AEBwDzRfJ7b7X0n6QPczQ5OmzatT1ZW1smO45gMm/CPPlFcazRiaihD1QiqjY2NHz344IOt9onezeFx+TQloKvnTIaN+yE4ME0RMOwEEWhsHFyzte7oEQkyT7M9lYDqyvWffBtqBZLQKCmyJhQvjZMACSQxAQH+DvVd53a/viqJ3aRrJEACJEACJEACJJDWBCiypvX29/zgCwpyznWglc19cfFsXS2meL3eHT0/ckaYrATy8nKPheU8D8gQAGtE5eqhQ0dUhGe1mocDVq3JvhCCRwUY2ByLPFJXqzd4vV5/ssa2O/y68cYbD3a5XKbU784MVRE5ohVfVqlqQFA1PVQzMjKW3HXXXaaHLy8SSGoCunJOCYBbk9pJOpeyBFStpRs25h6VsgHQ8d1DQLV2/SffBn9HSawLFFkTy5fWSYAEkpyAYIkC11dVeL1J7indIwESIAESIAESIIG0JECRNS23PX2CLikpsd79oGYiHOfCDFevaxYseHFd+kTPSJORQHMJ4IaHobgs5J8CtSL6rkL+I9DjVeWU78RVM0rf8rvkR4vme1ckY0zd4ZOqysyZM08O9UwFcJKqGmF1j1bW/9AIqqFSv5mZmUZQXd8dvnINEogXAV05Zwg0kL36o3jZpB0SiEagbtsP3t6x40DTu54XCcRKwFn/8TIr1sFdGUeRtSv0OJcESKCHEGgQlevd7mpTpYsXCZAACZAACZAACZBAEhGgyJpEm0FXSIAE0oNATk5O7+w99Beq8vuWYuqu8Svw10wr67p0ekDg17/+9X4+ny+yd+pxrZyOjabcb3jJ3379+n1UUlLCjN/0uJ16bJS6/PGxsOQ+AMww7LG7nDyB2Xbf1zZtPvPs5PGInqQCgXWfLKsVDVXcSJzHFFkTx5aWSYAEUouAKu6rcnunp5bX9JYESIAESIAESIAEejYBiqw9e38ZHQmQQBITGDfu7D3FlTFWLC0Ky161AaxQ0ZfFdj3q8Sx+36SyJnEYXXLtpptuOta27fBSv6aH6qBWjH4W3jvVZKrOmjUrbbN7uwSek5OagK6cMwPArGRyctlaC2s2N//auP9eiiH7OsnkHn2JA4Ha2tP+2+Qb0Fq59TisQBM9jcCGpcuXq+0clOi4KLImmjDtkwAJpBIBgbjVsa/3eF75OpX8pq8kQAIkQAIkQAIk0FMJUGTtqTvLuEiABEggiQhcf/31e2RmZp4YLPG78zOAjChubg/1TjWfTf9U27Y/fOCBBxqSKCS6QgJxJ6BaYmH14EehemXcjXfB4EvvZWD5+pa/MhqRddTJ5pkQXj2FQGPTvt6tW4/P6SnxMI7EE9j85epP/Tuajk70ShRZE02Y9kmABFKQwFIHcv3CyuoXUtB3ukwCJEACJEACJEACPYoARdYetZ0MhgRIgAR2P4EZM2YcHtY7NZSlekgrni0LL/Xr9/uXPPDAA//d/VHQAxLoXgK6Zt6hcJxHoRjTvSu3vdp7X7iw5KvobRdPPsLGSYczozWZ9qsrvijkm00bR+znqKtPV+xwbvoQ2Lps3XuN2xqGJjpiiqyJJkz7JEACqUlAHIhzvaei5pHU9J9ekwAJkAAJkAAJkEDPIJA2IuuMGTN6bLnNnnEUGQUJkEAPJ+APlfoNffb5fEsefPDBLT08boZHAu0S0BVzciF4FEDCM8LadSZiwN9fyUBdQ/RfFwf2U0w6m+2PO8o0mcfXNxzx7+3bDz4zmX2kb8lDYOuKDW801m4/I9EeUWRNNGHaJwESSGkCigc9bu+0lI6BzpMACZAACZAACZBAChOgyJrCm0fXSYAESCBJCawJCamm3K/L5Vpyzz33fJykvtItEtitBHTF3CkQNQJr393qSMTitqP4euUOvPrJgFbdclnApef5kslt+tJFArbT641Nm85OuGjWRTc5PUkIbFuz5dWGjbXnJNodiqyJJkz7JEACqU5AgAUZLvvq+fNfXZ3qsdB/EiABEiABEiABEkg1AmkjsqbaxtBfEiABEiABEiCBnk1Al/+hBJZ1a7JE2dDo4JtVDfhm5Q58bT6v2oFDDz0UvXv3jurivnsoxv2QmazJsn/x8qO29sRPm3x7J11Wdbzio534EajfuLVm+5rNI+JnMboliqyJJkz7JEACPYTA+3BwlcfjfaOHxMMwSIAESIAESIAESCAlCFBkTYltopMkQAIkQAIkQAI9hYCumtMXarJXZcrujql2mz8gpn69sllUXbW+cadLB+7XC98/dF+sru0f1c1zjrNxxAHsybq79zDe6/t8e3m31J6cE2+7tNfzCDTW1nu3rlif8LNCkbXnnR1GRAIkkBgCCt2kKlcvdHv/mpgVaJUESIAESIAESIAESCCSAEVWngkSIAESIAESIAES6CYCumre0YDzKBS53bTkLsus39wUKAVsRFWTubphy3clf79/cF+cfuwAnPD974TVD7608P5/XS3sDD3SxomHUWDdXXuY2HVl7aZNw9aXDh8AACAASURBVLJsp9eeiV2H1lOdQOO2hle2Lls3PNFxUGRNNGHaJwES6IEEbvZUeu/pgXExJBIgARIgARIgARJIOgIUWZNuS+gQCZAACZAACZBATySgy+eOgRXov3pod8e3Yl0jvglmqxpxdev278r8nvyDbJx23AAccVCfVt1q9AFrN1uB1wft6SArs7sj4HrdSaChYchr27YfeXZ3rsm1Uo+Ar6Hx9S1frRmWaM8psiaaMO2TAAn0SAIqf/C4q68GoD0yPgZFAiRAAiRAAiRAAklCgCJrkmwE3SABEiABEiABEui5BHTF41dCxAiszUplgi9HsbO/qslW/XrVDjQ2NWeeZmVaOO3YbJx27AAM3qdXgj2h+VQkoJr57oaNw09JRd/pc/cRsJv8b236YuXpiV6RImuiCdM+CZBAzyWgz7tErq6o8H7Tc2NkZCRAAiRAAiRAAiSwewmkrchaWlo6WkTmA+jXgS1Ya1nWsClTpnzZgTmBoaoq5eXlZwKYCeAMAPsE32g173iuB/AGgLuKiorebM92eXn5Uao6CwiUGjT1/HYA+ADAjUVFRf9qbz5fJwESIAESIAES6D4CumrOHVD8OtEr7mhy8E2gDHBzf9WvVjbsXHJgdkagDLARVvfIzki0K7TfAwjU1R23ZEfjfif2gFAYQoIIOH77w42frTghQeZ3mqXImmjCtE8CJNDDCXwMS672LKiu6eFxMjwSIAESIAESIAES2C0E0lZkLS8vv0BV/wGgbwfId0pkLS0tHSwizwAwPYvaymAxgmtFr169pl5yySWbo/lVVlZ2PoC/AIjWJ8unqtOKi4tNpgwvEiABEiABEiCB3UhA9W8urNo8F0BRotwwZX+bhdUd+HpVA1aua9y51P779AoKq9mB7FVeJNARAn57QM3mzaeN6Mgcjk0vAuroFxs+/fbIREdNkTXRhGmfBEggDQhsF8XVbrf3qTSIlSGSAAmQAAmQAAmQQLcSSFuRtaysbCqAeR2k3WGR9emnn97X7/f/E8DJYWuZzNOVAL4CcKxpbxYuvorIi47j/Li4uLgu3L/y8vJDVLUawCEA1qnqDJfL9bpt24dLcwnCIwBstiwrb8qUKa93MDYOJwESIAESIAESiBMBXf6HAyCuuRAdGyeTO81s2OIL9Fc1JYCNuLp+c9PO10xfVZOtevJR2fFelvbSjYCgbtOmM7fZdt/90y10xhsbAXWwesOnyxJ+PiiyxrYfHEUCJEAC7ROQWz2V1f/T/jiOIAESIAESIAESIAESiJVA2oqspaWlJSJyaxDUC0VFRRfECi3WcQ8//HCvfv36/VVEJgTnGHH1DhGZXVhYaP4duILi6dMAzgl+yWS03l5UVBTyL/DlsrKyaQBmA2gUkZ8VFhaacseh14YCeAHA3qo6r7i4+PJIP42wrKoXWZb1q8LCwqWxxsFxJEACJEACJEACsRPQVXOGQuVZQM3DT3G5TIaqEVRD/VW3bvPvtHvCkf0DwuoPDulIcY64uEUjPZzAjsbBNXV1RzObtYfvcxfC27b+42WmdUlCL4qsCcVL4yRAAmlGQEXLBu+77cq5c9/1pVnoDJcESIAESIAESIAEEkIgbUXWsrKyBwFcF6T6UFFR0fXxJlxWVjYewN8A9AHgF5HphYWFD0VbJ5jx+hKA44Ovf5qRkZFz6aWXrguNLysrM7YmA/jI5XLlXHbZZRtDrwV7vhqR9TwAbzY0NJx79dVXbwu9Hp4Fq6oV27dvv+jaa6/9rqZgvIOnPRIgARIgARJIQwK6+vGxcGRhV0NXIJCt2iys7sB/l9fD5zdfBTIzBKccbfqrZuOgQb27uhTnk0CrBNRxfbRh04jjgLT9k4Gnox0C6z5eZgvgSiQoiqyJpEvbJEACaUlAsEj91i+qqhabCmu8SIAESIAESIAESIAEukAgbd8xKSsrMyV8TX9Tc80oKioyGaJxvcrLy8tVdUrQ6NuqOiqyBHD4guXl5b9Q1ceDpYO3qOrY4uLif4fGhPm8xHGckVOnTt0UPr+114MC7BPBnnCrROSCwsLC/8Q1WBojARIgARIggTQnoCvnFgFa2lkMjT4n2F+1WVz9ckXDTlMD+mXg1GOycdpxA/C9gZmdXYLzSKDDBLbVHfVuQ+MBp3R4IiekBYENn3y7UVW/l8hgKbImki5tkwAJpCsBBd51BFOfr/B+kK4MGDcJkAAJkAAJkAAJxINAWoqspoxvdnb2i6o6PAjxF0VFRUaEjNv16KOP9u/Tp4/JTP2hMWp6phYWFv6qrQVKS0vPFJHnAewBYLuqTiouLn4xNKezImt5eflYVQ1k1KrqzcXFxffGLVAaIgESIAESIAESgK6cM8s8tNVRFHXb7UAJ4FAp4OVrvysysd9eWQFR1ZQC7tPL6qhpjieBuBDw+/u+tnnLmWfHxRiN9DgCGz9bsczx2wcnMjCKrImkS9skQALpTUC/FcVUt7vm/9KbA6MnARIgARIgARIggc4TSEuR9YknntjLsqzFAE6MJmZ2Hud3M+fMmTMwMzPT9Ew9LvjVmUVFRU+1ZfvJJ5883HGc1wHs14rIGmu54Pd9Pl/uFVdcURuM1Qi1JgPh36p6flvZtPGInTZIgARIgARIIJ0I6Mo55qGqUbHGvHGLLyCqfh0UV9dtato59dDBfXDacdk49ZgBsZrjOBJINAHdUnvaMp9vwCGJXoj2U4/A5i9Xf+Lf0XRMRzwXwAbgU4gPUNMTsPlD1QcxX9v57ybz/+076vvdXjG7ToFMATIVmgmISekPfmgmVDIhYf9vfj0t/9btyF5wLAmQAAkAaABkqqey+s+kQQIkQAIkQAIkQAIk0HECafmHZ1lZ2UEAXgVgnro2Ja5MGd8lHccX3xnl5eUXqOo/APQFsMblco247LLLPg+tUlZWNg2AKWvcKCI/KywsNCJu4CorKxsKwPRk3VtEniwsLCwMfv02AL8FUGtZVt6UKVOMiMuLBEiABEiABEigiwT0yzkD0RtfA9izPVOr1zfi62B/1S+X16Ou3mgMzdexh/cLZKsec1i/9szwdRLYLQQam/b1bt16fM5uWZyLJh0BgWxW1Y0isnHLN2szm+rrl6uiVsTaInBqm//t2qKwa0VRqyq1lku3+B3Ubmh01eYW5u7ojqBGjx7dr3dvHWi7GgdafmugZclARzBQHGegigwUwUBVGSho/j8UAwN/SwGm/PHeRtTtDj+5BgmQAAkkBQHBNE+F98Gk8IVOkAAJkAAJkAAJkEAKEUhLkTUiY3Stql4rIj8FcBaa/6g2Nfm2AfhURB5ftmzZ0yUlJf5E72tpaekdIvJrs46qvrx9+/Zx11577c66geXl5YeoajUAk0mwTlVnuFyu123bPtyUIwZwBIDNITE1THjdC8ADRUVF0xMdA+2TAAmQAAmQQDoQ0JVzzwK0zQeXQiWAzefPl9XDb2sATUaG4OQfZAeE1UMG904HXIwx1QmofLFh0/BDVTMyUj0U+h+VwHoRrFdgPVTWC7DeUd0gLqwXlU0K3eSos8nKsDb2Qq9NA489aFM6cDx38rkDezn4ntjO3lC/eZD1e1DsDUhAhA1+fA8iQ6A6xHx7TwcujJEESKAnE9A7PZU1v+nJETI2EiABEiABEiABEog3gbQUWUtLS0eLiMkCNSkjJpXEcGir2dn7AH5cVFT0Vbw3IGRv3rx5R7tcLtMH44BA+SzVwuLi4mci1ysrKzsfwF9ayZox86YVFxc/Wl5e3ltVTYxjAPwnIyPj3EsvvXRdovynXRIgARIgARJIFwK6as4EKBZExtvk0xb9Vf+7vGHnkOx+Lgw9qllY3XevrHRBxTh7EIFt2w97o6Hh0DN6UEjpFMoKQL4W6DeO4hux5Gvb0W9693J9vefRh36TTiASGWt+/nmDVX1D4AqJrjIEokOgMAKs+TDiLC8SIAESSGoCApnnrqy+PKmdpHMkQAIkQAIkQAIkkEQE0lVknSgiRqjs1YG9eD8jI+OCRAiVQUH0WQD5QX+8IjKmsLAwaimt8vLyo1R1FoBcAP0BmHEfALixqKjoX8ZGeXn5dapqSgv7IksLdyBmDiUBEiABEiABEggjoCvnFgFaGvrStno70F/1m1UNgXLAy9d896N7nz2zcOoxzcJq/74uciSBlCZgO73/vWnTsDNTOoie6/waCL5WI6A6+o245GvHdr6RLOvrfdYt/0ZycxNekafnoo1fZKZ8cWa/HUMslUMEcripQqQaqEQU+DczYePHmpZIgAS6TKDCU+md2GUrNEACJEACJEACJEACaUAgLUXWsrKyqQDmBffXATDftu2Zv/jFL0xfNSNQmtp9pj/qvcE/eENH4dnCwsKLRaS53l+crrKyslDfVJNNu9WyrElTpkx5ubPmS0tLfyAiLwafmE6Iz531jfNIgARIgARIIFUJ6Mo5MwDM2lTrCwqrO/Df5fXYsMW3M6Qhg3oHRFXzYbVVIyNVIdDvtCZQW3vS502+730/rSHsvuAdAT5V6FJAl4q4PvX5dCm076eDTx1cv/vc4srxIjBhQs4hPsUR1nei6xECHK7NAmyfeK1DOyRAAiQQCwGF/quqsmZYLGM5hgRIgARIgARIgATSmUBaiqxmw5944om9RGQ8gO1FRUXzowmnTz/99L5+v/+fAE4OHpItqjq2uLj43/E6NOXl5UWq+nCwdLGjqjcXFxcbcbdTl6pKeXm5ydL9CYBvVXV0cXHxZ50yxkkkQAIkQAIkQAIBAktfu/+JzXX+YpOtavqrbm8w3Qaar6MO6RsQVY8/0hSX4EUCPZeAz7eXd0vtyTk9N8IkiEyxVUQCYqol8qkfzlJXpvXpPkcf/nkSeEcXdhOBcT869zDL9p8AlRMAPQGCE6A4cje5w2VJgATShYDiC4/by4er0mW/GScJkAAJkAAJkECnCKStyBorrdLS0rNFZCGAAWaOqt5WXFxcEuv8tsaVlpaOEZG/hmwDcIvIT1orExzLmuXl5ZNU9U8AMkVkemFh4UMlJSUZQ4YMuQrA9GDPV2PK9GctV9W7iouL62KxzTEkQAIkQAIkkE4EZs6ceYaqnn3w/r2vXr628RDHaS5kkeESnHBkf5x23AAcfiCTi9LpTDBWWbFx09kDHScrmyziQEB1iYi8pWItcVSXunplfrrPUUNWxcEyTaQBgcmTz+zT1NT7BFudEwA5QUTN5+MB7JkG4TNEEiCB7iOwxVPp5feV7uPNlUiABEiABEiABFKMAEXWdjbs4Ycf7pWdnf2iqg4PDq0qKirK6+o+P/HEE8dZlrUIwIFBWzUZGRkXdqXnazDz9iUA5o/rQF9Xx3GM2PpnACZrN9r1dkZGxviurNtVFpxPAiRAAiRAAslAoKSkpPe2bdvOBjBMRM4BMCrkl+mpetIPmvur7r93VjK4Sx9IYLcQaGgY8tq27Uea+4RXxwh8CeDtgKjq+N/eJ9P/lhx7bFPHTHA0CbRPoKBg+EF+dZ0swBkiegYA88EngtpHxxEkQAJtEOidheznnvNuIyQSIAESIAESIAESIIGWBCiyxnAiysvL/1dVrw4OfbOhoeHcq6++utO/XEYRWN/PyMi4oKtCZ1lZ2WwA0wDUWpaVN2XKlNfDvmbcr3Qc53fmH5ZlXQOg0GS8AmDf1hjOAYeQAAmQAAn0PAI33njj3iJiRFVTuSJXVU8JRblHdmb96cdl9zXC6sD+GT0veEZEAp0goE7mOxs2DT+1E1PTacpaQJsFVcXbTTt8bx/4w6M3phMAxppcBMZPzD1RnJ2CqxFdj0ouD+kNCZBAKhDIdOGg+fO9K1LBV/pIAiRAAiRAAiRAAt1FgCJrDKTLysoeBHBdcOgSx3FGTp06dVMMU3cZEtnnVVVNf6X8rvZNffLJJ4c5juMBMBDA7UVFRbeWlZUdBOBVAAcDWCQik0KliIO9W58AUARgjcvlGnHZZZex11NnNpVzSIAESIAEUorAjTfeeLDL5TpbVYcBGA3g8LAA3gLw9O2/OuzKrAzruJQKjM6SQDcRqN163H+amvYzlVN4GQICrxFTBdZbfhtvDx562DKCIYFkJjBu3Nl7WpmuM6CBLNfghwTa4/AiARIggbYIOBaOX7jA+xEpkQAJkAAJkAAJkAAJNBOgyBrDSYgQWTudyfrMM8/s2djY+CyA84LLrnAcZ8zUqVO79AtqeXl5b1U1pYdzALzrOM5oIwKXlpbmikglANM36xdFRUVGVN15lZaWThSRv5gvqOrFxcXFC2LAwSEkQAIkQAIkkHIEbrrppmONqOo4jslYHQdgr7AgXgTw5L333tv8M3HlnOVh5fxTLlY6TAKJJuD3Zddsrj19RKLXSWL77wuwWIGX9tl0+EuSK/4k9pWukUBMBPLzR53giH2OAOcApmS+Do5pIgeRAAmkHQG1cE7VAu9raRc4AyYBEiABEiABEiCBKATSTmQNExZ7mSxSy7JGFBYWrmntdAQzPhcCGBMc06merEEh1Ais+UE76wBcXFRUtLirJ7O0tHSGiNwNoEFELiwsLHze2CwtLR0tIvMDbxirTiouLjZvIu+8wl7vF02E7apfnE8CJEACJEACu5PAzJkzTw+KqqZ/ZIGplh/0x/RBNA8Wld17770tfjbqysfrAWHvut25cVw7FQhs2rj5DNux++2TCs521UcRfKKKfwlksd92Xtp/6JHru2qT80kg2QkUFIw6xhH7TKgMA9T0KT8i2X2mfyRAAt1IwEKeZ4G3qhtX5FIkQAIkQAIkQAIkkJQE0k5kfeqpp75v23YNgEFGlARwYVFRUau/GM6bN+9Ql8vlBTDE7KCq3lZcXFzSkd00Qu2TTz55v6peG3yDd6uqXlRcXGyyT7t0lZeXH6+q/wRgnjQuKywsnCoiaoxSZO0SWk4mARIgARJIMQIlJSVZ27ZtM4Kq6bGaC8B8hC4jivzd5XKV3n333e9GhqYf/y0Le2xuTLGQ6S4J7DYCOxoH19TVHd0zs1kFX4riX47Kvyxg8T4nHc6WGrvtpHHhZCGwU3R1cCYkUGL42GTxjX6QAAnsJgKil3oqav64m1bnsiRAAiRAAiRAAiSQFATSTmR9+OGHe/Xr12+hiIwK7kCLXqXhu2LE0bKysodE5Jrg100f1rFFRUVvxrp7wUzYewFMCwmsIvLLwsLCP8dqo7VxwVj+KiITAHxj3lAuLCz8JjSe5YK7SpjzSYAESIAEkp3AtGnT9nK5XEZUNeKq6a96UpjPXwB4VlXLZs+e/XVrsei6R/vDl1GX7LHSPxJIJgKqrg83bBxxQg/pPrIWghqo/Mt28K/9Tz787WRiTV9IIBkJjJ2Qc5LLtKtRmIctTNuaPZLRT/pEAiSQYAKi13oqah5J8Co0TwIkQAIkQAIkQAJJSyDtRFazE+Xl5WNV9W8ATJlcB8D/Afh5UVHRztJfpaWl2SJyO4BfAsgM7uCzhYWFF4cyRc3XysrKbgNwZfD1j3w+36QrrriiNrTjpaWlV4vIA0EbPlWdVlxc/Gg8TkRpaeklIlJubInI1YWFhfPC7ZaVlR0E4FUABwNoISYHxV/To7UIwHqXy3XuZZdd9mE8/KINEiABEiABEkgkgRtuuOEgl8sVyFgFYPqrHhK23tsi8uc+ffqU3XbbbVvb80OXP7EXLHtje+P4OgmQwK4Etm876p36HQecmpJsVD8Qy1psO3a14++/ePCpg+tTMg46TQJJQGDChJw9bCO0Ohghghxt+cBTEnhIF0iABBJJQER/566o+X0i16BtEiABEiABEiABEkhWAmkpskYp32v2x4it34rIx6pqSu8eDaB32Ma9n5GRccGll15qeqnuvMrKyh4EcF3wC0scxxk5depUk/GKJ598cpTjOKYn6oDg62auyYINlPON8Xqotb6twT6vdxoRVUQuKSws3BFps6ysbHYwi9a8VOk4zu9ExAfAiL9GHDYC8i7icYy+cRgJkAAJkAAJdAuBmTNnHq2qgYxVVTUVHAaGLfwSgD/ee++9T3fEGV336CD4MlZ3ZA7HkgAJfEfA7+/72uYtZ5oHHpL+UmCHCBarotqCLt7nxCPfS3qn6SAJpCgBZrmm6MbRbRLoAgERvd9dUXNjF0xwKgmQAAmQAAmQAAmkJIG0FFnNTgWF1pmqavqrhoupkRtpxNdXVPWS4uLiVZEvtiWylpWVTQXQIru0E6fkF0VFRSbjtFNXUIh9FkB+KwbezsjIGB8pHndqMU4iARIgARIggTgSmDlz5qlGWAUwMuLnmF9VK1wu15P33HPPws4sqSvnmF7ryzozl3NIgASCBBRNW7aeusbnG2jup2S8vgK0WsRajKbG6n1OPYYPVSTjLtGnHk1gZ5arykhAxwA4okcHzOBIII0JqGhZVUVNcRojYOgkQAIkQAIkQAJpSCBtRdbQXpeVle0D4CYRmaSqBwYzO42wakoH/ktVHysqKvq/8BLB4eckQmR9oaio6IIw27tdZDW+lJSUZAwZMuSqYEZr6E0wk1Vbrqp3FRcXsw9dGt78DJkESIAEko2A+Xm1bdu2QBlgy7JGq+rwMB83AKgI9lf9d1d81+VPHAHLNv1aeZEACXSRQGPTPt6tW08w/RiT41K8LhYW+x1U73/SEdXJ4RS9IAESCBHImzBiDNQaQ8GVZ4IEeigB0fmeipof9dDoGBYJkAAJkAAJkAAJ7EIg7UXWrp6JsrIy09t1ctCOKe17fVdtcj4JkAAJkAAJpAuB66+/fo+MjAwjqg5T1fEAjg/FLiL/BfAPv99fdv/9938eDya6+vFj4MjH8bBFGyRAAqY6jHy+cdPw76tm7E4ci2BhkTjWi/uceNhnu9MRrk0CJBA7AQqusbPiSBJIKQKiiz0VNaNSymc6SwIkQAIkQAIkQAKdJECRtZPgzLR58+Yd6nK5vABMdmgDgAuLioqqumCSU0mABEiABEigxxOYNm3aAVlZWcNs2z5HRAoAHBQKWlXfFZG/OY5Tdt9995ns1bhdumLuSRB9P24GaYgESCBAYNv2w95oaDj0jG7GERBWzce+xx5hHsjgRQIkkMIEKLim8ObRdRKIQkCBl6oqvecRDgmQAAmQAAmQAAn0dAIUWbuww6WlpTNE5G4AFgCviIwpLCzc0QWTnEoCJEACJEACPZLALbfc8n2/329KAeeq6gQR6R8W6Msi8pdZs2aVmbbpiQCgy/9wOizrzUTYpk0SSHcC6vT+94ZNw87sBg4UVrsBMpcggd1NwAiuChkrKvmAJmvP592NieuTQAoQ0Oc9lTXjUsBRukgCJEACJEACJEACnSZAkbWT6MrLy49U1f8DcDCAzZZl5U2ZMuX1TprjNBIgARIgARLocQRmzJgx1PRXVdXzRST8DRY72F/1mdmzZy9IdOC6co4Rd19N9Dq0TwLpTKB260mfNzV97/sJYEBhNQFQaZIEUoHA5Mln9mlo6pUvkHyoFkDQLxX8po8kQAJhBBSVHrd3ApmQAAmQAAmQAAmQQE8lQJG1CztbVlZ2FoBHROS+wsLCP3fBFKeSAAmQAAmQQMoTKCkpsbZv325E1bODouqwsKA2ikiFbdtP33fffa90V7C6at45UKfb1uuuuLgOCSQbAZ9vL++W2pNz4uQXhdU4gaQZEugpBMZMyjkww5Z8heYLcH5PiYtxkEBaEBB5zlNRfWFaxMogSYAESIAESIAE0o4ARda023IGTAIkQAIkQALxIzBz5sxs27bPtizLZIua/qrHhln/ygirIlJ2zz33fBy/VWOzpGvm/BA23ohtNEeRAAl0jYB8u3HTsH0cp1efztgRyJuA/l0zUMEeq50hyDkkkD4E8vNHneDAzhcL+VCclj6RM1ISSGUC+mdPZc0lqRwBfScBEiABEiABEiCBaAQosvJckAAJkAAJkAAJdIjA9ddfv39WVpbJUg30VwUwOMzAeyIyv6mpqezBBx9c3SHDcRysK/9wMmC9F0eTNEUCJNAOgYaGIa9t236keeAipksV60W0UhV/3++kI1+IaRIHkQAJkEAYgfETcnKCvVvN7yOHEg4JkEASE1A85XF7pySxh3SNBEiABEiABEiABDpMgCJrh5FxAgmQAAmQAAmkH4Gbb775CJOxCmC0iBSoat8wCosB/L1fv36lJSUlTbubjq6eeywc/Wh3+8H1SSDdCKiT+c6GTcNPbS9uARarokKyMv6+zzGH7LaHMdrzk6+TAAmkDoGcnJze2QNlEqCTAJgPvteROttHT9OIgEDmuSurL0+jkBkqCZAACZAACZBADyfAPzx6+AYzPBIgARIgARLoLIEZM2acBGCY6a+qqmPC7DimDLDjOM/Onj37b521n4h5uvzxI2HJ54mwTZskQALtE6irO/7DHY37nhBl5JcAFtqOLtj/5CO97VviCBIgARLoHIG8vJyjYMkkgU5S4JTOWeEsEiCBxBHQxzyVNVcnzj4tkwAJkAAJkAAJkED3EaDI2n2s02al/PxR+6nY5s2zo0zQDuSChZXVLAGXNieAgZIACaQygRkzZhhR9exgGeAzwmLZpKqVlmU9M2vWrJeTMUZd9b8HQzO/SUbf6BMJpAsBvz2gZvPm00YE4lX1iyVVUF2YldF7/sBjD9qULhwYJwmQQHIQyM/PucCRZsEVwPeSwyt6QQIkoIqHqtze60mCBEiABEiABEiABFKdQNqLrOPHjzwALufnAkwA9HhAguUPdR0EH4mDx1UHLPR4PPWputkTJ47e1+80zQD0BAe4fWFlzauJjCVBIquMnTjqSJdjFwIYFxRwM4NxrITom45acw/Yb+viuXPf9SUyvpDtvLy8vuLa9iuFc76qzK2q9JpsLu2OtbkGCZAACcSLwPTp0/up6tkikmvKAIcekAna/xpAhW3bf7z//vvfj9eaibCj38zZH5lYlQjbtEkCJNAhAhs2b/nhOr+v/3xHdOGgE498o0OzOZgESIAEEkBg4sSzE/8INQAAIABJREFU9vXZWZPElBIWnJeAJWiSBEiggwQEcq+7snpmB6dxOAmQAAmQAAmQAAkkFYG0FVnz84dlQzLvUsD0ggiJdVE3R4FaS/HbQYPq5nSXgBfPU5I/Ief3qvitsSnQzx0787yqqpe+jeca4bbiLbLm5583WMX3KIA8AK52/F4DR670eKrdiRY8x+fnXCKCp4I+bRHFeW63951EcaVdEiABEogXgeuuu26/Xr16DVPV0Qg8ZIT9QrZF5H1VrbAs68l77rknYT8r4hWLsaO1T+yFbfbGeNqkLRIggU4ReAmC8rXrCyoHnThoe6cscBIJkAAJJJjA+AnnnC6acRGgPw3/HSjBy9I8CZBA9Hfc7vRU1vyGcEiABEiABEiABEggVQmkpcg6ZlLOgRm2/gOQ0yM2biWAbc1f0z0B2bfF66pzoQOmpVpWa15B7sOAXhOMZS0cGeXxVH+cqEMbT5F1/MTcE8Vx3IAMCfPXBrACwI7ATgGDBBgY8fpv9t+v7v5EiuL5E0b8UlUeC65rq8j5VRXVSVlCM1F7TbskQAKpQ+Dmm28+zLZtUwZ4XDBjtVeY99VGWK2vry977LHHgj8HUyM2Xfdof/gy6lLDW3pJAj2UgMrTcNnlsv8v2Wu1h24xwyKBnkhgzORz9nE1un4qgosB/LAnxsiYSCAVCKiipMrtvS0VfKWPJEACJEACJEACJBBJIO1E1tGjR/fr1bfpGShMSUQj0dWLWLfZPt+8hQtf2xwOaPz4c4dYLv+dClwUyqBUkbuqKqrNU3YpUxa2WajUvwM4WBV3DB5Ud2dCxcc49WSdNOmc/X2OVQWVocF92QDRG2AP+EeE0C0FBaOOdtR+DILmHmCADcFUT4X3yUTd9gGx3o+/QHCmij5lN/adtmjRoq2JWo92SYAESKCjBKZPn36CKQVsWZb5mWeyVkOX+RlWKSJ/nzVr1jMdtZss41X/loVVmxuTxR/6QQJpRsCU534aKuVy4OWfp1nsDJcESKCHEcibmFsA2/kpRC7sYaExHBJIEQJytaeyOvQQe4r4TDdJgARIgARIgARIwFSPTbMrP39Eroo8D6B3IBPSkYs8nurK1jCUlJRY773nvUYF97EsbGyHJV6ZrHkTcoqheCK46gY41vkez+L3WvMiJyend/ZAmRXK2u2O0sixEeEoEiABEug+AtOnTz/T9FcNlgE+LWzlLaa/quM4f7vvvvsWdZ9HiVtJV85JmQeeEkeBlkmg2wm8A0efRi+7XPa9OqUy37udFBckARJIOQITJuSc5Kj8FNCLFTgw5QKgwySQwgRE9UK3u+a5FA6BrpMACZAACZAACaQhgbQTWVuWztXnGxt6Xfjiiy+22TNq3Liz97RcGQvCsiTv8VR6b07D8xJTyPEQWfPy8vrCqvtrsA+rSRx+zFNZ86v2MognTMg5xFa8BOBw46woprjdXtM3lRcJkAAJ9EgC06ZN65OZmWnKAJtMVZOxemRYoN+ISAWAv8yaNeutngRAV84xP7v79qSYGAsJJDkBN0SfksFXzk9yP+keCZAACXSZQOA9gIzMi4N9W4d12SANkAAJxERABblVFV62H4iJFgeRAAmQAAmQAAkkA4G0ElkjhTsBHndXen8Zy0aMz8/5rQh+3zw2NnE2Frs9cUw8RFbTHyejybUYwHHNjOQ6T2X1w+3xysnJyRgwUEsVcmlgVgf2uD3bfJ0ESIAEkoXANddcs0+fPn2Gmf6qwYzVvcN8+0BEKn0+358eeOCB/yaLz/H0Q1fOWQYgvFd3PM3TFgmQwHcE6iD4ExzraTnwF28QDAmQAAmkI4G8vJzxsDAFwI/SMX7GTALdTcCC69jKypc/6e51uR4JkAAJkAAJkAAJdIZAWomsY8aM6ZXRa8cfoTrZwBLIPHdl9RXtZUeasXkTcqZAEcxe1WVw5BKPx7shGvRA2do9ZBz+P3t3Hh9ldf0P/HOembBvLiwCbrWtSzcJ1i4qTFiEQGYS0KDWBZIgoFVbq7i1/RVt64JSq9bdJJSq1VIlMxNAqZAJSiugVltbtf22tbZYly4KKmSZ5/xedzKDk8kkmUlmklk+zz+tmbuc835uEHNy74V9oapMFmBk6I5Q4G+A+IOWdc+GdZv/nMi8ZnxzZPHzzzdMVgeWicosABPa5tV3oAhAccvkyUXPr1ixwo4Xj7u06BJAbwv36Xb3rtkN2gpZIm1OR7Ydk6wfQeXPsLTabgk+GHt/bfS8qSiyziqfdeCAlqYnoAgfdanf8nsbb01kkbtLXT8AcHpISHSbBEdcHHOH6/5hSkqmTRCHbf6D+QwAxwAoCOUK+b0ofqw63NdZ37mlRbMs6BPhwV4Vdbh8vs1vdxGjuN3TJqkj+HVRlAAyJnpdiOpdPl+g04KIp9R1twLLzPg2ZPZ6b8OT5jesxelcKtBzATk6/K7C68Jxk9+/5beJrLMlSyYX7Hp7xDRL7CVQnByOzUy1C1Bv0HLeluia3b/+Vb8O6JcAGRIxBWSNaPPPfL5te7p7l518H4ViUtEnJYh7ulr33Y3PzymQbQJXXXXVEa2trSeLSFl4x6ozKodGVa1zOp0/vfHGG9vdL55teXYXr+665wVAJnXXjp9TgAK9EdDXINaDUF0jE5a+0ZuR2JcCFKBArgh4PNOmqNgVQKjgyocCFEijQOuA4JiNa59+N41TcGgKUIACFKAABSiQEoG8KrIasZgdqW+IWqf6fA2vpUQTEPe8oimw7TWAdLXDxhRcf+YQXFpXFzB35HX6lJZOOTQIq0aAGd3E6HdaAxavW7fpndh2iRZZwzt9/x+Ab7UVG+M/CrwPYGm9N/CLeAW8VBRZY3ekAroDtsztrLCd7Ptru79Vrwbk6q5yBfQNteTs+nWBZ2LnSKbIOm/eqWNa7WZzv6y7i1hbVPHD8eP2XH/ffc+3xLaLLrIC8nVR/asKfgYgegdbdLcWQL7p9zbc3VWhdU6Z63iHYg2Az3URWxDQe2GPWN5Z0Tn0/TXPdbLY+lA36/8tFTmnvq5hc2fzJRiT6d7puk92TbA9BTJR4PLLL/9s+H5Vcwzw9JgYzX3idTfffPPqTIw9HTHprns2ATIzHWNzTApQIPS3hQaIPIjxb64RWdFKEwpQgAIU6Chg7m0NqlYA1iJAR9CIAhRIj4DfG8i7n1mmR5KjUoACFKAABSiQToG8+wuLx+M6QQW/AjAqBCv6gqXOc1NxFIl7nqsEtj7atnMv9ER2rz4NsQ+P2tUa/li3FjjsMx9//Ol/xXvJJSVTPiUOy9x7FT4yN9RqF4AXoPIBRKd8vKs1dDTuiy0OuDc+Hvhn9HiJFFmLi4tHOAfsfTCmCGh23gZU9ENRPTG8cyhcfNWPYMkZ/nWB+tjYU1FkNWOWlE6dJ5C1bbszQ49ftGCZz/erN3vzTREqJsvuWyGyJDJOW+FY/2DB+oNCv/zxrlbTIn6uiRZZi+e7JhYE4Vfg+Ki4Q7Zx1kVQID/a/b5eEwgE2v1ws32RFdsB/Vx4rZmCrNll0groAVG7UEOxi8ppPl8gsuO2HV3bb2MHfw7I+Kg1+0+o/Bqiw8I7Uc2O28jjb20efM7GjRt3x76DOOu/BdDfCqyXYk2Nt0LOMLtxO66fKZNUpD4qJpPfXwD5TfzvI3QaU2/WCftSoL8ELr/88i8BONWyrFJVnRwVx/vh+1UfX7lypa+/4uuveXXXfQ8DelZ/zc95KZDTAuZIYOhDMn5Z3L8v5HTuTI4CFKBADwXmnjbjE45gawUUixSY2MNh2I0CFOhc4EO/NzCMQBSgAAUoQAEKUCCTBfKuyGrKqu5S1xUAfhhVvDNFnJqg5fhRokeidl8Y0q2wdZHfv/VvkbbmSNY33xq+AII7w0cIm48e3fM+FgUCgX3RY8Yper6mFhbXrwtsi9qVKB7PVJeGfjC2v0i2+pCxe5ZE74RMoMgqJWVFPxQ1OztDz78VsvCESVOfiD6CuLR0+nE2go/uL/qKbmltGjIvtuCWqiKr8frX28PvArA4YmOKcwL8RIPW3fX1W0zBOdlH3GVTL4KKOXo4dAyyqFyzezfujX4HHs/M8Sot1QBmhyf4i0Mwo64u8HpkwkSKrPHeoy1y9vq6hhci79Hsqh02Et8UwBxz3HY0s2XN8a9raIxOLqbIaj5qEZHvaHDYT6J2l3ZcEyJrW5sGnbtx48amdmusY/F3W9ByVG5Yt/lPkXbmqOrnXgicJaL3ffzLA/Jtv7fhhujdsR5PTGFU8SAUl0bvPO5o2nF3ctsRwfoQVOa3xaBbLeg5Xu/Wf0RiMm1GjMBSFb0+6hcarvJ7AzcluxjYngKZIHDxxRcPHDx48MkA5qiqOQr4E1Fx/V1Vvaq6dtWqVR121GdC/H0Rg+6673ZAL+6LuTgHBfJMoBZBuVsOW7Izz/JmuhSgAAVSJlBcfMpoR4G1SETMUcLHpmxgDkQBChiB1/3egLnGig8FKEABClCAAhTISIF8LLIiVLx7a8R3IXpNVKE1/IL0TcB61BY8NGHM7t/FO7Y19k22HT0Lc1yjudfTPF3urIvZ8RdUaHm9t3Fd9Ljtd3Hqm6Ja4vNtNfdrdnjcbteXYWFjeHfue6KY6fMFnos07K7IWlIy4zDL0fIrhXza7L4V1bN8vkazg7S7ufZYkJleb8P26IapKrKaMUNFyoF7b4diYZxw/k9NMc+2Hz7hhGl/6exO2nauMblC9FJ/XeNP4h2na+47tRzOdRBMDY/RrpCXSJE1fJevOSbYFE87fY+hAvw7w28WxTdCc4k+vuc9Obtd4TfqTtZQIda2vub3N5jdbBpr4/G4zlTBz0NDQf/kdNiu2B3T7lLXlQBubGsTfxd0ZFyPZ2q5ipjxHGY8O1gws77+qdAdbcms/w67egWL/XUBU8wOPeHd2+YY4UMBxF1f4abiLi26GlDzyxImgZ3NBQNnP7n2yf/GW7f8GgUyTeDqq68+KBgMnmTbdpmImKOAD4yK8XfmGGAReWTlypWvZFrsfR2P7rr3e+Z68r6el/NRIMcFHgZwt0xYmre/vJHj75fpUYAC/SBQXFw80Dlg76LQiUmqhf0QAqekQG4KCHb66wIn5mZyzIoCFKAABShAgWwXyMsia6RIUzLPdZLYMDsl495F2bZrUn+qwYJVkYJSvBcecwTxe7BR7PcHnu1scZj7RoePlB/t35UTU1DruJuv487B6LFD443APRBUma+L6IW+ukZzD2fo6a7IOnfelGMt26oNF2nfbHXgvNgjhyNjlZfPGLmvucUHiDmq2FT3yuu9gV9Gx5PKIqsZ1+ymfOGFxjIVvRPAuPiu+qaq3KfB1tvXr3/mf53Zu8tcVVCYoqcJvtEOts7rqn3MkcV+2MPPjOwa7a7I2lYg/mgdVKa1xSPf8Hsbbu80NrfrGFi6Obwr+R8atKfX12/9c6R9+52setchYz/4Zme/BBBTrPy3WjKjfl3DS5GxistPGe1ssZ6AivmP/y4L66ZPTC5BFZkVuVM1Zv13mCs233bvIGaXbcm8oi+IrU+F7plV/WvQ6Zi24fEtf49nFr631bQ9qLu22f4HNePPDYErr7zyMFUtUlVzDLApru7/d7CIbFXVOlV96JZbbulwt3ZuCCSfhe669+sAzC/C8KEABVIhoHgcInfLhCXm3598KEABClAgDQLmv1+f/23jMkCXdfazhjRMyyEpkOMCusHvbZyb40kyPQpQgAIUoAAFslAgn4usodcV+g+g5xsmwxKzq88DIHznaLu32aKqt1po/YHPt21P7Hsu8bi+I4Lvt31dNzTtHbhg06ZNH3a1HkpLi75kQ83dsMMBtCuozZk/7XBHa3ALRMyRkV3t5ts/RXjH5FXhL/zS7w18J/Jhd0XWZNbtqaeeOnTg4KZfADKnrV/HwmGqi6yR+Mxuz11vj5hmmWONBeZozchdrftTCBXGRb+75z25P/YIZlOMHjFSqxVyXuhNKb5b7wuYI3o7fdoXoPXvsOXsyBG43RVZ2xUMoW/Clul+f+DVziYrL3cN29esjwFyqmljQ2ZH31navsjadcE25h10WEPt1l83xcyP15HLWJ3e9tpxo78uYHZvty/ix9mBG5tvu+Io8Kqow+XzbX7btItZ+0FRXFZY6LojkV3KyaxjtqVAXwlcdtllx1mWNROAOQbYFTOv2YnuHTp06JoVK1a0u4O5r+LL5Hl01z1nAPJIJsfI2CiQNQKqGwC9WyZeUJ81MTNQClCAAlkuYHa2Ogr2LhPBUh4jnOUvk+FnisBqvzdgjuXmQwEKUIACFKAABTJGIO+LrNFvwvxHUEHBR19Vsc4FbPPD3SHt35TucIicEX0vZ+hIoIH7fgbVctM2kcKdaRdTBIvZGThtior9JIBBiClC9WTl5EqRNeZdjSgo2Oeyxa4SSHGc4nidQ1BRVxd4L9JvVvmsAwe0ND0BxRfN12KLmMnadltkLXWdLkD42GXdOmhAgWft2qfe72qergqpvSiydizYelwLVUJHXCf8iwHx4u5J4Tpm7cfufI29H9hM+3uI3u+A+I8/3vUGC67JrlS272uByy677IsOh2Ou2bEK4Pio+Xeb+1Uty6pbuXLl430dVzbNp/+8ZzpEfhFzjHI2pcBYKZApAptDO1fHL3ksUwJiHBSgAAXyTcD8ovKgIc3LVGF2tn4y3/JnvhRIpYBAbvZ5G65I5ZgciwIUoAAFKEABCvRGgEXWTvRC97a+M3wuFDcAOGZ/s5gjZmN3dsYe1dvZy4ntF33sbvviXWLFua4WQTJF1vDdoCeJLQsgWgTgqE5294an7LudrJ3l6Ha7h4jjg3NU9dqY44RXHzJ2z5LIkbrd7e5M9hupuyJre/dkRzft29umssgaHZtA1+x+X6oCgUDSO+k67mxOOs+ORxkXF49wDPzoVlEx9/DG7FbWjwDZropqDbZu6Oqo56QjYQcK9FBgyZIlBaNGjTo5XFQ1O1YPjxrqH+H7VdetXLmyoYdT5FW31j8tK3EMnbQKgLknnA8FKNAjAdkGgSmuPtSj7uxEAQpQgAIpFygrc41qVSwThHa2HpHyCTggBfJFQPQSf13jHfmSLvOkAAUoQAEKUCCzBVhk7eb9mPtRh43ENwUwR6W2FXwEi/11gWrzf2OLTInujuzq2N2YImtCxw93lUaCRVYpKZs2U9T+aef3nsabpf+LrJGoPJ6ThkMGrFLo+eGv7RPVOT5fY6iw0c0OyqS/U9NfZMVNfm8gcgQ00ldkxT0+b+CCpAHirP8ejLFP1Jrl823ZGtNXSuZN/bIE5YbOjoYG0ALo/U5r4LXr1m3iHZY9wGeXngusWLFi1AcffFAkIqaoanasjowa7fciUmfb9i9vueWW3/V8lvzrqc9NHtJi6zMyaML7zoNKYo9Xzj8QZkyB5AWeDx0LPGFZ6O+pfChAAQpQIPME3G7XwSowxwibna0TMi9CRkSBzBdI9GdvmZ8JI6QABShAAQpQINsFWGRN4A2aQuvwUfoQVOaHm/thDz/T7/d/1GEnq2KRzxcwhcoun9j7N/t5J6u4S4suAPTHUbtW/w7FOhVsA7TJAcd/VOUvlhUcHFQ8AGB6W4KZU2Q10RSXnzLa2WI9AZXCcHx3+L0Nl5j/3887Wf+ggqe6WxftPrexs94X2L8DJX1F1hTuZBV4FXg9mTxV8MD6dYGXO+tTXFw8whqw7yuW6myIngrI0TE7XF+zLZze1RjJxMO2FOhM4IorrpioatZgqKhq7vCOfp4WES+AR1euXPlPKvZMoGlHoU8Ad+jfLs4Dn3aOmX8KpMP12z0bnL0okMsCgpfNscAYd/7dIqK5nCpzowAFKJArArPmn3LIgKDj64BcDOiIXMmLeVCgzwScONb/WODVPpuPE1GAAhSgAAUoQIE4AnlVZHWXui4HsNg4qOg2CY642BRKE1kZnrKpF6jKXeG2r4o6XD7f5rdj76QE9Ft+b+Ot3Y05f/4ph7QGrYBCzHGI/Xonq8dTdLSKvQmQw0wsorissNB1R7y7L7vagRvJOaaYmfTdp+Xl5QP2try7ShQzw2P+0u8NfKc708jn7tKi2wG9uO2fdf9O4L6+k7XdmhFZ29o06NyNGzc2JZpHbLtUFlk9KbqT1RzVDGvPI4gURRL8JYOeGph+c+eefIA4HIsh8m3Zv3vw4/fcm7HZlwKxAldcccXRtm3PDe9YPSXm83pVrQsGgw/feuute6nXO4HmHZPuAqT9rnpr6PaCsWXHwRo2vHejszcFclbg/6B6N/Sju+XQb/HPoZx9zUyMAhTIZYG586Yca6njYqj26HShXLZhbhToTkDUMc78bK67dvycAhSgAAUoQAEKpEsgr4qs7Yte2NlcMHD2k2uf/G8iuB5P0VwVrQ+33V9kNf9c4nF9RwTfD30m+vie9+TsQCCwr6txPZ5pU1TsJwEMAvAPDdrT6+u3/tn0mTN/2uGO1uAWiHwCwB4LMtPrbdje1XjF810THUGdFArBduzy+7e8EGnf3XHB7Qpu3cTfF0VWE3e7QmmSBUp36dRLAflRW/4fF99iC+Kq+G69L2COge70Cd33KrtPsgWDINZHH7yn2yLvtrvjgtu/Y/1jsEWmb9gQeCuR9RavTSqLrKWlRV+yob8CMByqfw06HdM2PL7l713FZv7jX2z5ZKhNUF+NrFd3qetGAFeGve/yexsvMvA9yFNmlc86YGBTa4Hp29Iy4L2uitJud1EpLDUFXvM99DZsme73N/yhB/OyCwXaCVx22WWTLcuKHAP8uciHqvqBOQbY3LF68803P0a21Ak0bS/8tkjoWP6Oj1XwkvMg94EyYPShqZuRI1Eg6wX+CcXdCAbvlsMv/F/WZ8MEKEABClAAHk/RSSqhXxY+gxwUoEDCAm8PGjD6sLVr1zYn3IMNKUABClCAAhSgQAoF8qvI6nGdoAJTWBoFYJ+onO7zNaxPxDOmkLR10IACz9q1T71v+rYrWAHvwUax3x94trNxTbFv+EhTBAzvtowpbMY5nvgqvzdwU1dxRhd6Y4uH3RVZo3MTdH0/Z+wxx+k6LrikdOo8gawNHwv7b7VkRv26hpe6e1fFxcUDnQP3/Qyq5aatoP1RuO4yVxXajjs2BfEtrU1D5m3cuHF3Z+O2f7fa7r13V2SdM8c1zlGgmwE5rm2HsJ7l8zWanHr0pLLIGnOsclCh5fXexnVdrdkRI7VaIeeZNtHHW3s8rtkqML+AYM70/ItDMKOuLpDUkcFmzNhdsd3tCo/ZMd1uN3iPgNkpbwXKy8sdhx9+eJFlWaWqaoqrE6Mw/hkprK5cuXJz3iKlMfHW5yYvtG1d3dUUCusvBQfNapJBh5k/T/lQIH8FBK1QXYWCgT+WMRU9/sWt/AVk5hSgAAUyX6CkdKobkEsEmJH50TJCCmSAgOIZvy8Qe+pQBgTGEChAAQpQgAIUyAeBvCqyhoqXI2F+kBv5zdCXNWjPj+zI6+yFezxTJqlIPSDjw21u8nsDV0Xax7uztbV58DmdFe/c81wlsPVRQIaE9gTGKXB5PFPLVeTnbYUrfVNUS3y+rb+NF6PbXfQZWPaG8HG/75ljdn2+wHORtt0XWaN2fioa7WDrvPXrn4m3K0LcZVMvgoo5Djl8SV567mR1u10Hw9L1gJwYzuMJpzVg4bp1m97p6hszxhYSc3xtWZnriKCG7kY9ythD9FJ/XeNP4u28DO3aHdJSGynYAmhX7O6uyGrKuCVlRT8U1avbYu76PZoWJfOKviC2fb0F53Kvd/Mfo3NNZZHVxOYuLboa0B+aOQR4scUB98bHA3HvknS7p02DFfSbNSvQP9nBgpn19U+9YfrGeVf+rtZ/yMXjWmoJPgttudrn27Ynkme7XeFdr0Uz7zGwQkVs832ZcCE+H/5gZ47dC3zve98bsXfv3lNNUVVETHF1WFQvc0dwnbljdeXKlfv/LO1+VLZIVqBlR+FsBTYm0k8E78qoKX93DDn2hETasw0Fck9AfwFbV8mhF+zIvdyYEQUoQAEKxAq4y1yLYOvFECmkDgUo0LWAitbU1zVW0YkCFKAABShAAQr0tUBeFVkNbmzBVIH3ofpDDQYfiC0smp11KnvmieAWAOPaXo6+IWqd6vM1vBb9stzuaYWwQsf/Hhz+ul+DzosihSjztRUrVljPv9g4D6r3RLV7dM/7WBR7vHBxcfEI54C9D0buugTwmlpYXL8usC2qICgl81wniR3amXl0eN7Vh4zds+S++55vicTXXZHV45lapCIbwseuml2Kj1hacJnP96s3w2PInHnTP2XZwWsFMDtEwwVW82l6iqxm5NiCKYC3VHG56PB1sXfpdnJP5w7YMtfvD/w76l3FFIr1I1G5Zvdu3Bv9DjyemeNtaVklwJnhvh12aCZQZIU5xrkgCL8Cx0etnwsLC6dujL7zdsmSyQVvvjV8AQR3hu8ZfUvUMcvn2/y7SOwpLrLGiQ3bgpajcsO6zX+KzBl/zcq3/d6GG6IL0x3elWKjAJf4fIH/i/4+Me/J4XRer8D54XXkHzQAX1u7NvBB2/dnu/uBzZf8ogXLotZiaLiSkhmHiaP1XgCzQ19IYFdyX//hyvkyT+CKK64Yb+5XDe9YnRsTofmztU5VH7vlllv+lnnR515EzTtPmCSqTyn0wCSyC1ojCp91DP/iSUn0YVMKZLeAYKfZvSoTlj2a3YkwegpQgAIUSFZg8uTJBYdMGHGxtB0jfESy/dmeAnkloPJ9v6/h/+VVzkyWAhSgAAUoQIF+F8i7IqsRL5nnOllsfSi88zPqJeg7gER2cJp7Hs2RkfsLiqYga6mc3ckRw+J2F3lg2Q+Hd6iacYOAviaQrQpMAPRLgIz5eELd0eqQ0zrbPTj3tBmfsFpbvQA+GxXkLqhshWAfoC4AR3Y3XndF1jg7fCND7gLwgQLjwoU/83VTvG0FMLitkX7L7200O1v3PzHHuMKGzF7vbTAF6GQ5bOGtAAAgAElEQVQfKSl1LQBwb9T87WIL/4PZgTah/eD6hlqWJ94RwybfESNxqwLLIn3MuxXR5xXyR1E9ERBzv23obtDO3nsiRVbTP85OaDOqWWvbVfB3qBYC8pmoHOPusE11kdXEVlo67as2gmujdmkHAfwNkKeh5h5ae3r7NYvHWpsHV8bZpR1nl7NZ/+Gx2tbKV8I7iEOune3sjVNcjx3HHANk1n34ezNUKD/N5ws8kewCY/vcF/jWt771aafTWWrbttmx+tXojEVkvarWDRky5BfXXnttp8eG575S32eoL0wa39wqTwiw/87bZKKwhh7d6BjlmppMH7alQPYJ6H8AuQXjsUpk6f5fnsu+PBgxBShAAQr0VsD8NzbEvkyhy3s7FvtTILcFOv6MKrfzZXYUoAAFKEABCvS3QF4WWQ262amo0mKOSj07Ukzr8mUoGoMOx5LoXX5x2ot7XtEU2PaajgXcdq1N0ehnDsGldXWB97qat7R0yqFBWDXd3MfS5XjdFVnN/GVlrlFBG3dAcE5n8YR2/QJLBSgy/2vaxd552mY7faxKMADgGPPPvSiyhkKZM2/6px128C4ApqgctYs2bqRBAR6BFlwRu/sxunVbYdkc4yvmKN9w0S/ueL8PCs7bUBd4MfbTRIusbb7TjgradjUEXRYFIsb13sAvYo8wTkeRNeRb5jreoViDrosdLYDesOd9uSF213WUS/gXDUI7tcM7vztZTaIvaKue2clR3VJSNm2mqP3TbseBKabL2fXrAs/09x+mnD9zBK644ooTVbXUfOsBiL7D88PwMcB1K1eu/GXmRJxfkaiWO5p3/sUvQHFvMpdBhwacB80x/17gQ4EcFND7McC6RUYv2X+6RA4myZQoQAEKUCBJgdAvjAdxJQQlSXZlcwrkj4Cgwl8XMFeF8aEABShAAQpQgAJpF8jbImtENnR8aUFBucI+A2p2jEZ2mupHgJgdfZtgy4OTJ095Mfp4167ejDlmWGT3XLWwTFUmh3coRnbj+YOWdc+GdZv/HO8e0Hjjho5sfb5hsjqwTFRmRe3a3KWiTzrUucrr3fxKZ+MlUmQ185p5XnihYXo47ukfx62vKeRn2tp6rzlS2VM29QJVMUVPU2Rtdz+n+Vqqi6wRk5KSaRPgsM8F1B298zO0CxX4qyq8Tst6sK5uy18TtTVjisNeFL6n1xSFC/bvalX8ePzYD56IPno5+v0kU2SN+MZ7j22FVf2DwHpItPln0XeURs+XriKrmcMcV7zr7RHTLLGXQHFy+PsgvGZRp0HnHdFHX/dg/ZsuuyC6XWzcU1hYtLm776dOvo/adgELXjbjqI5YH3t0dNr/1OQEmSggy5cvnxkuqpriauT+7LZ19/H9qr/KxODzLabmHYU1ACpSkbcUHLzVOea0KakYi2NQIEMEnmq7d3UZT2fIkBfCMChAAQpkooDHM/V8FbkyfFJQJobImCjQrwKiUurzNfj6NQhOTgEKUIACFKBAXgjkfZE1L94yk6QABSiQYwIrVqwY9uGHH5p7VSM7VsNHmIcS/aMprNq2Xbdq1aqdOZZ6VqfTtGPSDQK5KpVJiGPYbxyj5x8vjsHRayCVU3AsCqRfQPAX2FglE5fenf7JOAMFKEABCuSCwJw5rnGOArkC0EtzIR/mQIEUC3xgQ+es9zY+neJxORwFKEABClCAAhRoJ8AiKxcEBShAAQpkhcDy5cvHmWOARcQcAzw7OmhV/bVlWXXmjtWbb77ZnBTAJ8MEmncWfhOKdnd4pyxEa+BvnQd7xkrBgdG7mFM2PAeiQBoFFMAtcFqrZOz5b6dxHg5NAQpQgAI5KuDxTC1SMcXW9n8/ztF0mRYFkhH4i22hbP26wMvJdGJbClCAAhSgAAUokIwAi6zJaLEtBShAAQr0qcDVV199TGtrqymqmh2rX46ZfIMprLa2tq5btWrVv/s0ME6WlEDT9klnicjDSXVKtrE4/uQ8cJbKoEOPTrYr21OgXwQUj8Fp3SLjzn+2X+bnpBSgAAUokFMC7tKiCwE1xdbDcyoxJkOBXgno1qa9A+ds2rTpw14Nw84UoAAFKEABClCgEwEWWbk0KEABClAgowQuv/zyr1iWVaqqpri6v2AmIh+Znaqq6r355pvXiojZAcYnwwVadp5wEmDXq2JUukMVyFuOA6a+KUOOLkz3XByfAr0QeAGCVTJ+aXp/8aAXAbIrBShAAQpkp8D8+a6Jza24UgQXZWcGjJoC6RCQWr+3oTIdI3NMClCAAhSgAAUowCIr1wAFKEABCvS7wJVXXlls23aZiJji6thIQKr6LxGpM3es3nzzzZv6PVAGkJTAR89+fqLTctYD+EJSHXvTWNBkDT/hecfwyV/tzTDsS4E0CPwPilVoGbBKjqzYl4bxOSQFKEABClAgJOAum1oMW66B4GSSUIACgCq+W+8L/IAWFKAABShAAQpQINUCLLKmWpTjUYACFKBAtwIrVqwY8sEHH5RF7VgdENXplUhhdeXKlTu6HYwNMlagaUehVwBPfwRoDT12q2PUlCn9MTfnpEBHAVkNkZUy/vxXqEMBClCAAhToIwFxl7quAfQaQIb00ZychgIZLCBn+70NPEkkg98QQ6MABShAAQpkowCLrNn41hgzBShAgSwUuPTSSycUFBREjgGeGZPCb8xuVRHxrly58rUsTI8hxwg0b598O0Qv7k8YGXx4wHngbFd/xsC581xA8FeIda0ccv6aPJdg+hSgAAUo0E8Cc8uKJlu2fQ1E5vdTCJyWAhkioP+FLXP9/sCzGRIQw6AABShAAQpQIAcEWGTNgZfIFChAAQpkqsCVV175mWAwGDoGGMAXo+MUkY22bXsHDBhQd/3117+dqTkwruQFWp6b9C21ZVXyPVPfQwaOaXQePG9q6kfmiBToVqAGwLUyYekb3bZkAwpQgAIUoECaBdylrsUArgFwZJqn4vAUyGSB51oHBOdsXPv0u5kcJGOjAAUoQAEKUCB7BFhkzZ53xUgpQAEKZIXAZZdddnLkGGAR+WRU0PvMMcCqWrdv3766O+64oykrEmKQSQm07px0mq3yy6Q6pbuxY/ivC8aefgJkQPSx1OmelePnq4Di/2DptTJ+2YP5SsC8KUABClAgMwXmz3dNbGk1d7XqBZkZIaOiQB8IqP7C72s8ow9m4hQUoAAFKEABCuSBQN4UWZcvX6558D6ZIgUoQIFME3jLHANsWVbdTTfd9GSmBcd4UivQvH3SCSJWvULHpnbkFIxmDXreeXDpoVIwakwKRuMQFOhEQO+HrdfKoRfsIhEFKEABClAgUwU8niKPirmrFV/K1BgZFwXSKSAiN/jqGsz3AB8KUIACFKAABSjQKwEWWXvFx84UoAAFKBBH4NWo+1V5302eLJE9WyeNHjgI9YCcmLEpi+NV50FzHDJw/KcyNkYGlq0CrwHWtTLh/J9nawKMmwIUoAAF8kugvPwzA/Y2jb5GBN/Lr8yZLQX2C5zv9wYeoAcFKEABClCAAhTojUDeFFl7g8S+FKAABShAAQp0LdCys/AXqijPdCeB7LIOKHrXGvKp4zM9VsaXJQIi96BZr5Mjlv4rSyJmmBSgAAUoQIH9AiVlRdOh9nUC+SpZKJBnAvtgW3P9/i1b8ixvpksBClCAAhSgQAoFWGRNISaHogAFKEABCuSjQNOOwpsFuDxbchfBhzLiS793DDv+y9kSM+PMSIFXAL1WJix7NCOjY1AUoAAFKECBBAWKi4sHOgo+uk5ErkiwC5tRIEcE9I8Okbl1dYHXcyQhpkEBClCAAhSgQB8LsMjax+CcjgIUoAAFKJBLAvu2F15kCe7IxpysYZ/d6hh50pRsjJ0x97eA3gWHXivjLninvyPh/BSgAAUoQIFUCbjnuUpg4zoAk1I1JsehQMYLKOr9voA74+NkgBSgAAUoQAEKZKQAi6wZ+VoYFAUoQAEKUCDzBVq3F5bYAn/mR9p5hDL4yIDzwFNd2ZwDY+9DAcXLoeLqIct+2YezcioKUIACFKBAnwmUlblGBVWuA/TiPpuUE1Gg3wX0dr+38Rv9HgYDoAAFKEABClAg6wRYZM26V8aAKUABClCAAv0v0PTc5M/B1vUCHNr/0fQuAhk4ttF5cNnU3o3C3rkvIHdAB14rExf+J/dzZYYUoAAFKJDvAu6yogVQNbtaj853C+afHwIieqGvrvHu/MiWWVKAAhSgAAUokCqBvCqy1tTUPAFgVi/xnqysrJyd7BiqKrW1tV8BYO44MXfAjQZgAbABvAvgWQA3VFZWbu9u7Nra2mNUdSWAIgDDAOwD8CKAyyorK3/dXX9+TgEKUIACFOitQNP2widFcGpvx8mY/s6R2wrGlH8V4sirvxtljH9mB/ISbL1ODl32eGaHyegoQAEKUIACqRWYP/+UQ1qCDlNoXZzakTkaBTJSYK8NnbXe2/h0RkbHoChAAQpQgAIUyEiBvPpBYn8VWaurq8eLyEMAzL1vprDa2WMKrnUDBw5cfPbZZ/8vXqOamhpTJP45gAPifN6iqpdWVVXdmZGrjUFRgAIUoEBOCDRtL1wpguU5kUx0Eo7BzxWMnn8EHMMOzrncmFDPBFRvQ9C+Vg6/MO7fy3o2KHtRgAIUoAAFskvA43EtVMENAA7JrsgZLQWSFdAdDpFZdXWB95LtyfYUoAAFKEABCuSnQL4VWb8D4ItJvuqC8M5TU9Q0RdDLKysrb010jDVr1oxpbW01O2gnRfUxO093AfgrgM8AGBddfBWRTbZtn15VVbUnep7a2tojVLUBwBEA3lHV5Q6HY1swGDxKRExh9ZMA/mdZlnvRokXbEo2R7ShAAQpQgAKJCrQ+N/lrtq3mF4dy87EK/ug8uGSgFIw5KjcTZFaJCehbECyX8cseTKw9W1GAAhSgAAVyW8DtLvoMLL0JwNzczpTZ5buAitbU1zVW5bsD86cABShAAQpQIDGBvCqyJkbSvlV1dfWpImKOhxsK4HURKaqoqHg9kbFuv/32gUOHDn1ERMrC7U1x9YcicktFRYX5/6EnXDxdA+CU8JdMMfcHlZWV34uep6am5lIAtwBoEpFzKioq9h9bV1NTUwjgSQAHq+r9VVVVS2JjrKmpWayqZ1qWdVFFRcWrieTANhSgAAUoQIGIQNOOL3wGcGwSYHwuqyisfzgPnPE/a/CRn8/lPJlbZwL6JByyXMYt/T2NKEABClCAAhRoL+D2FF0H0e/ShQI5LSC41F8X+HFO58jkKEABClCAAhRIiQCLrF0wmntUV69evVZVTzPNVPX6qqqqbycqX1NTUwLgFwAGA2gVkcsrKipui9c/vOP1KQCfC3/+itPpdJ133nnvRNrX1NSYscoBvOxwOFwLFy78T+Sz8J2vpsg6E8D2vXv3zvj617/+QeTz6F2wqlr34YcfnnnJJZc0JZoL21GAAhSgAAWadhRuEKA4TyR2W6O++opj6Oe+lCf5Ms02gZUyYemVxKAABShAAQpQoHMBd5mrDIobARxNJwrkqEDQBmav9wbMz+n4UIACFKAABShAgU4FWGTtYnFE7w4F8K7D4ZixcOHC3yW6nmpra2tVdVG4/U5VnR57BHD0WLW1teer6j3ho4PfU9U5VVVVv4m0ibpT9iXbtqctXrz4v9H9O/s8XIB9AEAlgDdFZHZFRQV3ZyT6ItmOAhSgAAXQsmPS9Qq5Ot8orGGff9ox8iuRkybyLf18yncXbFwhhy59OJ+SZq4UoAAFKECBngqUlJx0mFgDboToWT0dg/0okNECipcEjlk+3+a3MzpOBkcBClCAAhSgQL8KsMjaBX91dfV9InK+aSIijy1atKhcRDSRN3bnnXcOGzx4sPmNt9AOGHNnakVFxUVd9a2urv6KiGwAMArAh6o6v6qqalOkT0+LrLW1tXNUNbSjVlWvqqqqujmRHNiGAhSgAAUoYASadhSeIcAj+aohg45qdB40Y2q+5p/zeZu/e4m9XA5Z9secz5UJUoACFKAABVIs4C51XQ6Yu1rFSvHQHI4C/S8geNBfFzi3/wNhBBSgAAUoQAEKZKoAi6ydvJn777//SIfDEQBwWLyCZ3cv9N577x1ZUFBg7kz9bLjtFZWVlT/tqt/q1auPsm17G4CxnRRZEz0u+LctLS1FS5cuff+BBx440LIsU6idDOA3qjqrq9203eXFzylAAQpQIL8Emn49+Rgp0CehoX8f5u1jDRofcBzkduUtQK4mrnqDTFx2Ta6mx7woQAEKUIACfSHgdk+bBsu+CcAJfTEf56BAHwtc5fcGzPrmQwEKUIACFKAABToIsMjayaKorq7+oYiEfuimqps//PDDuem+w7S2tna2qj4GYAiAtxwOx9SFCxf+KRJiTU3NpQBuMZuKROSciooKU8QNPdFHG4vI6oqKiorw168F8B0A71uW5V60aJEp4vKhAAUoQAEKJCTQsqPQp4A7ocY53kgKDnjGOWbByTmeZp6kp/8AsFwmLHs0TxJmmhSgAAUoQIG0CpSVuUYFbb0JIkvSOhEHp0A/CChkbr23wZw8x4cCFKAABShAAQq0E2CRNc6CWLNmzZjW1lazi/VYAK2qWlVVVbUm3Wunu8JubW3tEaraAOAIAO+o6nKHw7EtGAweZY4jBvBJAP+LFFOjCq8HAri1srLy8nTnwPEpQAEKUCB3BJp2TP6+QM0v6vCJCDiG7iwYffqn4Bhkjvbnk50CfgiukPFLX83O8Bk1BShAAQpQIHMFSkpdXxfIjwAdkLlRMjIKJC3wqgads+rrn3oj6Z7sQAEKUIACFKBATguwyBrn9UbtGDV3irzidDpd55133jvpXAn333//sQ6H41cAJgBoUdWKqqqqh2LnrKmpmQXg5wAOiBOP6XdpVVXVnbW1tYNU1ex0LQbwe6fTOSPdOaTTh2NTgAIUoEDfCjQ9O+l0sWRt386aJbPJgJedoz3DpOAg80tPfLJJQOQHMn7Jd7MpZMZKAQpQgAIUyDYBj2dqkUJuheAL2RY746VApwIia/11DQsoRAEKUIACFKAABaIFWGSNWQ/V1dXDRWQzgC8CsFX1qqqqqpvTuWzCBVFzXJ0nPE9ARIorKir2xZu3trb2GFVdCaAIwDAApt2LAC6rrKz8telTW1v7DVU1Rwu3xB4tnM5cODYFKEABCmS/gD5f+MmWoGwC9MjszyZdGThedx40a48MOvRz6ZqB46ZU4HVY1nI55PxfpnRUDkYBClCAAhSgQFyBOXNc46wC3CrAmSSiQO4IyPf83obrcicfZkIBClCAAhSgQG8FWGSNEaytrZ2vqg8CGAzgjWAw6Dr//PP/1lvorvrX1NRE7k01O2d3W5Y1f9GiRabQ26Onurr6aBHzw3EcBuDRioqKs0REezQYO1GAAhSgQN4JNG0vXCeCsrxLPMmEBfJfx6hT/k+GHntikl3ZvE8FxAvbXi6HLvtzn07LyShAAQpQgAIUgKds6ndVhUUproWcEVDo/Hpv47qcSYiJUIACFKAABSjQKwEWWaP4br/99oFDhw5dLyLTzZdV9f6qqqolvRLupnNtbW2lqt4OYGgqds6qqtTW1prjhM8wRWJVPbWqquq1dObAsSlAAQpQIHcEmrYXrhDB93Ino/RnYg2b9Ixj5Iknp38mzpC8gF4nE5ZxPScPxx4UoAAFKECBlAmUlLpOF+BHAA5N2aAciAL9J/CqBq0Z9fVbdvVfCJyZAhSgAAUoQIFMEWCRNepNVFdXnywi6wGMMDtKVXVuVVXVM+l6WdXV1cUi8kh4PjONT0TO6OyY4ETiiNqJWyAil1dUVNy2YsUK52GHHXYhgMvDd76aocwds7WqekNVVdWeRMZmGwpQgAIUyG2BfTsnFVsqG3I7y/RkJ4M/3eg8sGhqekbnqEkLCP6CoF4hhy4z99PzoQAFKEABClCgnwVKS6cfZ6P1VkBO7edQOD0Fei0g0DU+b+PCXg/EAShAAQpQgAIUyHoBFlnDr9DsAF29evVaVT3NfElEHlu0aFF5uo7ZfeCBBz5rWdZGABPDITQ6nc4F5513nil+9uhZs2bNmNbW1qcAmPvhQve62rZtiq0PAyjpZNCdTqezpDfz9ihYdqIABShAgYwS0F9/5cAWZ5P5d8ikjAosi4KRgRMbnQfPZaG1v9+ZoAG2LJOJS/7U36FwfgpQgAIUoAAF2glIicd1qwi+QRcKZLuAAhfVewN3ZnsejJ8CFKAABShAgd4JsMga9vvpT3/6+WAwaH64PBrAXgALKisr63vHG793nALrb51O5+zeFjprampuAXApgPcty3IvWrRoW9TXTDBe27b/n/k/lmVdDKACQAHvbU3HW+aYFKAABbJLoHnn5Luhuiy7os68aKXgoGecY07n0cH99mr0ITiGLJVx533YbyFwYgpQgAIUoAAFuhTwlBUtCV+bNJBUFMhigT0qwRn1dU/vyOIcGDoFKEABClCAAr0UYJE1DFhdXX2fiJwf/sedqjo9HcfohnebPhHZKaSqZpeFp7f3pq5evfok27b9AEYC+EFlZeX3ampqzH0nTwM4HMBGEZkfOYo4fHfrAwAqAbzlcDimLly4kDs+evkNxe4UoAAFslGgeUeh+aWbmmyMPSNjdg7b4RxdfpxYA4ZlZHy5G9RKmbD0ytxNj5lRgAIUoAAFckegtNQ1wwbuAXBU7mTFTPJQYLPfG5iRh3kzZQpQgAIUoAAFwgIssgK4//77j3Q4HAEAhwGwzd2llZWVt6Z6lTz00EMHNDU1PQpgZnjsf9q2Xbx48eKXezNXbW3tIFU1Rw+7ADxv2/apixcv/m91dXWRiHgBDAdwfmVlpSmq7n+qq6vnicjPzRdU9ayqqqp1vYmDfSlAAQpQIPsEmp6ddJxlyVMKHJJ90WduxGIN/J1zzLxRcIw0f7fgk24BwTdk/NLb0z0Nx6cABShAAQpQIHUCbrfrGFi4O/yzjNQNzJEo0IcCInKDr67hmj6cklNRgAIUoAAFKJBBAiyyAqiurl4uIjeaU3QBvOJ0Ol29Pbo39h2HC6GmwOoJf2buXj2rsrJyS2/XQ1T8e0VkQUVFxQYzZnV19aki8rj5/6o6v6qqalP0XFGfD41XhO1tXOxPAQpQgAKZL9Cys3CdKsoyP9Lsi1DF8deCg4v3yoAJn8m+6LMoYpHTZfySx7IoYoZKAQpQgAIUoEBYoLzcNWxfE+6G4ByiUCBbBRQ6v97byI0L2foCGTcFKEABClCgFwJ5X2QNH99rdrEeaxxV9fqqqqpv98K0Q1dzNO/q1at/pKqXhAu5u1X1zKqqKrP7tFdPbW3t51TVHD883hz1WFFRsVhE1AzKImuvaNmZAhSgQM4LNO2YfLVAr8/5RPsxQRF5Vw5wve4Y/Okv9mMYuTm14n1Ai2Xist/kZoLMigIUoAAFKJA/Au5S1w0ArsqfjJlpjgm8qkFrRn39ll05lhfToQAFKEABClCgG4G8L7JWV1efJyLVAJwA3nU4HDMWLlz4u1StnPDdpzcDuDRSYBWRCyoqKh7u7Ry33377wKFDhz4iImYH0usiUlRRUfF6ZFweF9xbYfanAAUokLsCLdsLp6ngKQB5/3eBPnjLrc6RJ/5Ghk06pQ/mypcpXgRQKhOWvpEvCTNPClCAAhSgQK4LuEuLLgT0zlzPk/nlpoBA1/i8jQtzMztmRQEKUIACFKBAZwJ5/YPV6urq4SKyGUBkd0m7naCJLJuampprASwLt325paVl/tKlS9+PKnR+XUTM/a4FAFpU9dKqqqqU/EdDdXX12SJSa+YSka9XVFTcHx1zTU3NoQCeBnA4gI0iMr+iomKfaRMu/po7WivTUVxOxI5tKEABClCgfwT0pc8PbWlymgLrl/sngvyc1Rp2XMAx8hRzfzqf3gnUYfwBp4ssCPZuGPamAAUoQAEKUCDTBDyeIo+KfTcg5rQuPhTIKgEFLqr3BlLyM7+sSpzBUoACFKAABfJYIK+LrDU1NSUAfgFgMABzhO/cqqqqZ5JZDzU1NT8G8I1wn5ds2562ePHi/5p/Xr169XTbts2dqCPCn5t7WLebGmcSc9zW2b2t4XtezTGPh4vI2ZECavTYNTU1t4R30Zove23b/n8i0gLAFH9NcdgUfx+tqKg4K3LMcBKxsSkFKEABCmShQPOOSbcBYo6w59PHAjLo8EbnQbOn9vG0uTOd4scycak5HYQPBShAAQpQgAI5KuB2n1IIyzKF1hNzNEWmlbsCe1SCM+rrnt6RuykyMwpQgAIUoAAFogXytsgaPmp3vYhMNyCquvnDDz+ce8kllzQls0S6KrLW1NQsBtBud2kyY4fbnl9ZWWl2nPboCRdiHwXg6WSAnU6ns+S8884zBWA+FKAABSiQ4wJN2yd/TUQfyvE0Mzo9GTDmGefoeSdndJCZGJzgGzJ+6e2ZGBpjogAFKEABClAgtQLF5aeMdjY77gZwWmpH5mgUSLvAZr83MCPts3ACClCAAhSgAAUyQiBvi6zV1dUni8j68C7TVlWtqqqqWpPsW4kpsj5ZWVk5OzJGJhRZTSwrVqxwHnbYYReGd7QeFo7PFFVrVfWGqqqqPcnmzfYUoAAFKJB9Avuem3yUZas5JviI7Is+tyIWx4jtznFnfB6wzGkafLoVkFKZsMTXbTM2oAAFKEABClAgpwQ8ZVOrVcVcc8SHAlkjICI3+OoarsmagBkoBShAAQpQgAI9FsjbImuPxWI61tTUmOOGy8NfNkf7fjNVY3McClCAAhSgQCoFmnYUPirAglSOybF6IeAY/JJz9LzR4hjOO8e6ZLQLZcIFv+2FNLtSgAIUoAAFKJDFAiUe149F9l/TlMWZMPS8ErCkzL+uwZtXOTNZClCAAhSgQB4KsMjai5d+//33H+lwOAIAzO7QvQAWVFZW1vdiSHalAAUoQAEKpEWgecfkbwBq7hHnk0kClvPPzoPcrTJgzLGZFFaGxBKEwx4v46YBGyMAACAASURBVC7glQYZ8kIYBgUoQAEKUKC/BNyeousg+t3+mp/zUiBpAZEXxG52+XzbeHpc0njsQAEKUIACFMgeARZZe/Guqqurl4vIjQAsAAERKa6oqNjXiyHZlQIUoAAFKJBygabnCz8vrQhAcEDKB+eAvRYQsd6SA6b/0zH4Eyf0erBcGUDxF5m49JO5kg7zoAAFKEABClCg9wLuUtflAG7u/UgcgQJ9JnCL3xtY3mezcSIKUIACFKAABfpcgEXWHpLX1tZ+SlV/BeBwAP+zLMu9aNGibT0cjt0oQAEKUIACaRNo2lH4mADz0zYBB06BgOyzRn75Ocewz5+cgsGyfAjZIhOWTM/yJBg+BShAAQpQgAJpECgpdZ0uwNo0DM0hKZAeAdE5/rrGjekZnKNSgAIUoAAFKNDfAiyy9uIN1NTUfBXAHSKyqqKi4uFeDMWuFKAABShAgbQING8vvAiCO9IyOAdNuYA17LONjpEnTU35wNkyoOJxmbj0tGwJl3FSgAIUoAAFKND3AmVlruODKtsBHdD3s3NGCiQt8Gxr82DXxo0bm5LuyQ4UoAAFKEABCmS8AIusGf+KGCAFKEABClCgZwJNO77wGUscDaoY3bMR2Ks/BKzBnwg4Dpzp6o+5+3nOGpmwtKqfY+D0FKAABShAAQpkgYDHc9JwlYK/Ajg4C8JliBT4od8b+A4ZKEABClCAAhTIPQEWWXPvnTIjClCAAhSgQEigeUfhowAWkCP7BGTAIU87R3tOyb7Iexix6o9k4rLLetib3ShAAQpQgAIUyFMBd6nrjwCOzdP0mXY2CVjWdP+6LVuyKWTGSgEKUCATBdylRZcAeltbbLqhae/ABZs2bfowE2NlTPkhwCJrfrxnZkkBClCAAnkm0PzcpGWw5e48Szun0hXnAc86xy44AYAzpxKLTUbkuzJ+yQ9yOkcmRwEKUIACFKBA2gTcpS5z3+XstE3AgSmQCgFBo78ukI+n1aRCL6PH8Himj1UJBgAc08NAXxV1uHy+zW/3sH+fdJs379QxrXbzckA/bwM/WO9tfLpPJuYkFIgRSEeR1e12DxHZPVdFzgX0S4CMaZtWP4LKnyFYq0FrdX39ll199UJKyqadKAheCRv/LnDaKx5//Ol/9dXcnCc5ARZZk/NiawpQgAIUoEDGC+jOE45uVTugwLiMD5YBdi1gDX7ROW7BISKDxuYo1cUyYelPcjQ3pkUBClCAAhSgQB8JuEuL1gB6bh9Nx2ko0EMB+Z7f23BdDzuzW4YK5EuR1VPm+r4qQsdeC/RPdrBgZn39U29k6GthWDkskMoi64oVK6wXXggsUIH5ucRB3bAFBXjEYQ341rp1m95JJ/HcuScfYDmdGwB8OTSPonrPbiwLBAKt6ZyXY/dMgEXWnrmxFwUoQAEKUCBjBZq3T34YomdlbIAMLDkBq+A150GlIgMO+nRyHTO8tei5Mn7ZgxkeJcOjAAUoQAEKUCBLBEo8rltEwOsHsuR95WmYQQ3CVV8feCZP88/JtOMUWc1Otw8ST1b/DlvO9vsD/068T9+3dJcW3Q7oxeGZ34Yt0/3+hj/0fSScMRMEYtb9v9WSGfXrGl7qi9hSVWRdsmRywVvvDLtRVb4BwBGJXYH3BXgr/M+DAEyM/hzAyxq059fXb/1zuvItLj9ltLPZYY6Y/2x4Dj/s4Wf6/f6P0jUnx+25AIusPbdjTwpQgAIUoEDGCTTvKDwfwH0ZFxgD6pWAivVmwYGz/iWDDpvcq4EypbOKWyYuqc+UcBgHBShAAQpQgAK5IeAudV0J4MbcyIZZ5KaAbPJ7G2blZm75mVVskdWGzF7vbXgy1zRK5hV9QWz9JYDDVfHD8eP2XH/ffc+35FqezCcxgVwosrpLiy4E9Pb9BVSRtUGxvrNh3WZTPNWIRNtRwnvOtwXXCjCy7eu6A7bMTeMvR0iJx7VURFcBsltFzqmva9ic2Nthq74WYJG1r8U5HwUoQAEKUCBNAvt+XfhJcSAggglpmoLD9q/Ah9bIU15yDDvuq/0bRq9nP0UmLOVv7/eakQNQgAIUoAAFKBBPoKR0aoVAaqhDgQwWuMrvDdyUwfExtCQE8qXImgQJm+aBQLYXWUM7RVusJ6BS2Pa69K5Dxn7wza5+ccDtnvpFWKgDZHz4FfPP8jxY64mkyCJrIkpsQwEKUIACFMgCgaYdhT8T4JwsCJUh9kLAGl7Y6Bjxxam9GKL/ugbtz8lhF7zcfwFwZgpQgAIUoAAF8kHA4ymaq6I8NSMfXnZW5igfwbZdfn/jzqwMn0G3E2CRlQsiHwWyvchaUlY0XVTNjnNzTHCixx2Lu7ToakB/GHrngp3NBQNnP7n2yf/m4xpgzh8LsMjK1UABClCAAhTIAYHmZydVwpLqHEiFKSQgYA35dMBxQJErgaaZ02SgPVEOvsDcT8SHAhSgAAUoQAEKpF2gpGzaiaL29rRPxAko0BMBRb3fF3D3pCv7ZJYAi6yZ9T4YTd8IZHuR1VM29QJVuSus9aqow+XzbX67O73S0qIv2dBfARieRHG2u2H5eZYLsMia5S+Q4VOAAhSgAAX2bv/8kQ7L2QDF4dTIHwEZOHGr8+C5U7IiY8fgYTLuvA+zIlYGSQEKUIACFKBAzgiUlbmOCCr+ljMJMZEcE9Bv+b2Nt+ZYUnmXTqqLrDHjRYo/75SWTj82KK2XiaIEkDEAggD+JoJHYDt+ElsgWrJkcsG/3h62GpCvmZeiiu/W+wI/6OoFeTyuE1RgCkijAH0Ttkz3+wOvmj7u0qJLAL2trb9uaNo7cMGmTZv2/zdevKKbFWz+q42Cb4lgIYAjAfzdtuzi9eu2vhIbh8vlGjR8lMwF7AtVZXL47stQjoD4g5Z1T+xdmbFjtI9RvuH3Ntxu7tOEY89ZUF0CyCQABQq8L9DtorilsLBo84oVK+x4Lp5S190KLDOfRe7a9Xhcn1QRc5dnWTgn4/GOCuptcd60Yd3mP0XG2p+T6tcB/RIgQwCYe2xfVeBhS1vu9Pm27Unkm8bjOWm4yoBzAXthuzxEnwesu/a8p+sDgcC+uHl4po9VCQYAHGPmDhcUk15T7X07j1qAe3zewAXxWhiTYSN1pgAXKeRLH99xil1Q3QbFLZMnFz3f2TtJZC0m5ulaqILVpq1A/+R02K7HH3/6X931nTtvyrGWbdW2fY8AotYSn2/L1nj9zPfgrrdHTLPEXgLFyeHvW9N0F6DeoOW8rbM1feqppw4dOLjpF4DMaRu7bT13/f3b8zXSXd78vGsBFlm5QihAAQpQgAJZLtC8vbAagsosT4Ph90BACg76tXPM6Zl8R+sembB0RA9SYxcKUIACFKAABSiQEoG2H1Q2f5CSwTgIBVIr8B/bsk+JV3BK7TQcLZ0CaS6yvm2KqiowBb2rwkebxklH31DL8tSva3gp+sOS0qnzBLK2rZ9uHTSgwLN27VPvd+bhLnVdCeBG87lA1+x+X6oCgUCr+eeki6zQSgtynQLHR80X71hWcc8rmgLbXgPIYV28K1Nw/ZlDcGldXeC9eO1iiqx3BEVrHIpHABzdybhBEb1t3JgProp3F2d0kRXA+aqYIIJvm0Jt/PH0I4hc4q8L1JSUTPmkOOWRj+/8jNcj/nuLaSklpa4FAO6NKkjGG+z3toWvrV8X6HA9T8wa7fGa6m2RtbR02ldt2PcA+Fw335N+pzVg8bp1m97p/j13LPgn8v0esyM1CMFif10gVHRNxTOnzHW8Q7Gmm1yDgN4Le8Ryv9//UfS8SRZZe71GUpFzPo/BIms+v33mTgEKUIACWS/QuvOEUlvtuqxPhAn0WEAcQ593jj3jCEjBQT0eJC0d9R8yYVlX/5Gcllk5KAUoQAEKUIACFIgVKC8vd+xrfjdUKOBDgYwSEPzUXxdYlFExMZikBNJcZN0jwJ8UmGyCatuBibcEKgpMDO+MbItX9IUCyy6J3o1XUjLjMMvR8iuFfBrAHgsy0+ttiHuMenFx8QjnwI/WQWWa2SWr0PJ6b+O6CEaSRdZ9gO6O2rkXGaZDkdU9z1UCWx+NyiWye/VpiH141K7W8Bi6tcBhnxlv12FMjH9s220o48O7fv8JwOz0HAZgQtRLDgJyid/bEDk6dv9HMUVW03dQ24f6DiD/C7+Tce2Ln/qRwrrAgl76cYG5rX2i7y0qNnGXTb0IKmbHu7k71Mz9ESDbAXkd0FPCu2kjn70B25rj9zf8IXoRx6zRHq8pc48poKFjzi2VIWaNhHd0mvf9uIq8G5rXxs56X+Ch6Bg6vue2PFTwO7FlDMSeHrNe/K3Ng8/ZuHHj7thvyO7WYiLfwDHrPfy9JRdOnjT1ka520SYytsczbYpK8OfhtWe6mDX9T6j8GqLDwruazW70yNMh1ySKrClZI4nkxTadC7DIytVBAQpQgAIUyFIBXQGrZU7hMwC+kqUpMOxUCVgDXnGOnlcgzlGfTNWQvRtHficTlnyhd2OwNwUoQAEKUIACFEidQOjISGsPry9IHSlHSpGAAuX13sAvUzQch+ljgTQXWcPZ6BuwHRWTJ08JRApAbceu4psCmCOAQ0U2USzy+QI/jSIQT2nRTQpdbr7W1ZHBJfOKviC2PgXgYED/GGyR6Rs2BN6KjNVdYSvWIdzvLQhush1On6NFP2wZ2GwfesBH70V2jXo8UyapSP3HxSjdClsX+f1b9x/zbo5cffOt4QsguDOqmPnonvexKPZ43Dg7LYMC3B9sbb1m/fpnQkVR85SWTj/ORvBRAJ8NfUGws7lg4Own1z753+jlE1NkNR+9phYW168LbGureQMrVqywnv9t45kKvavDTlPRF2yRhevXBUzRM9Q+3nsL76Ksjl26MYXJoIqslOCwH0TveuyQC9DBJv676fGaCoWZzJ2sHk/R0Sr2pv07lRUPQnGp3x/4dyTnOC4dCv2JrsVE/wgI72atb1vz+59tNuT7E8bu3hJvd3N3YxfPd00sCMIftYN7W9ByVEYfI23WzHMvBM4S0fs+/uUC+bbf23BDZJ0kWmRN1RrpLi9+3rUAi6xcIRSgAAUoQIEsFWjZMfkqhZq/hPGhACCOfzgPmvMfGTg++jimvpcRbJXxS6f2/cSckQIUoAAFKEABCnQtMHfuyQdYTme7H6LTjAIZIPBca/Pgkzdu3NiUAbEwhCQFOikuJjhKx3sWY8cT4EVLMK+uLvB67KCx964K5H6ft2FppFBj2ns8U4tUZEPbLszOjwyOLlAK5Gaft8EcHRwqDJon2SJrV3Gb8UL3lY4M3Yl5RniKTncuhuZvv+M1bgEupsgaFMVlhYWuO+LtTPR4ik5S0Y0AhgP4T1AwY0Nd4MVo45gi618cghnx3kNHn9AoL1uw53i9W/8R/70Nvw9AaBd77NHMofHcroNh6XpATjT/rILbxo/Zszzuscbti9X7RHWOz9fYEJk31WuqbV21u+c13jHQ+9OOPoYaikY72Dovuugdadi2nrt2SWQtJvjNF2rm8UydqSIPxxRaIzuGN4lKbUvLoEC8HbXx5ml/5DZebHHAvfHxgNlF3eHxeKaWq8jPzS9JmHth7WDBzPr6p94wDRMpsqZyjSRjxrYdBVhk5aqgAAUoQAEKZKFA07OTjhOHPAPFAVkYPkNOk4CIvO8Y5XpFhnz6y2maorthX5AJS0NHWfGhAAUoQAEKUIACmSgwp9w1ztGMf2VibIwpfwVUsaLeF7g2fwWyN/M0F1n3wZYz/f4Gb2dCHo9roUqoWGkKQxua9g5csGnTpv279meVzzpwQEvTE1B8sbMjg2MKOh2KdGbkJIusne5CjOTh8bhOUMGvwsfNvgcbxX5/4NnO8nS5XM7hI+VHgF4caiP6+J735Ozo3awxRdYnWpsHn9FZcSzGBTZk9npvw5PR80cXWbvaBRzycRd9BpZuBjA2PMZVfm/gps7yKSl1nS6AuS/XvLcO9+W2u09X8ZLa1tz6+i27Ohmv3Y5lADf5vQFzh2/oiVmjvV5Tccbsrshqdluf3haN3OX3NtzeU5dE1mKyf5p4PDPHQ1pWKnBmJ/cetwDYqhZWnPAF1687O064uPyU0c4W64nwPbxBUT3L52sMv+OOUXU4oltkVn1dg1lDCRVZU7lGkjVj+/YCLLJyRVCAAhSgAAWyUKB5x6TVgCzMwtAZch8IWCNOfNoxfJK5n6XvHsFfZfzSo/puQs5EAQpQgAIUoAAFeiYwZ/60wx1Bu8OusJ6Nxl4USInAXlvklPV1Dc+nZDQO0mcCcYqsphD2QUIBCG701wXCBdK2HsnsEDTt55YWzbKgT7T1jr9TtcTj+o4Ivh9qofhuvS9gil77n3ZHBXdydG6SRdYui25m4uiY4hWH4/mFj3c1hVmz+/QfGrSn19dv/XOkbfvduLjH5w1c0Nl7iN0pGO/Y7vY7WTvuOo4eO9ljo9u/N7wq6nD5fJvfDo8p7tKpPwHkQvPP8XYWx+bl8RTNVVFz9G2HYns61lSyYyb0/dBhPXdwCQ3T3VpMdK7YdiUl0yZYTnuZKsy6OSjuOIrGoMOxJPr430i7dutT9a9Bp2Pahse3/L2reNylro8L0FF/HiSwkzWla6SnZuzXJsAiK1cCBShAAQpQIMsEmnZOOk1UeGdPlr23vg7XGnZcwDHyFFcfzbtLJiyd2EdzcRoKUIACFKAABSjQa4F586Z/utUOvtbrgTgABVIlILLWX9ewIFXDcZy+EUi2uNZdVMkWr7op1oWma79rtGMh1l3mqoLiAdO2sx2b3RW2kom7uLh4oHPgvp9BtbyrOWOtYuYwd5Tu3/ln2vamyArEObq51HW3Asva4ui7Imt5+YyR+5pbfIBMCfkkcG9z+zt12xcnk3k3Zr7E1lTixwV3t+ajP09k7u7WYjLzxWsbujP1uS1HwbK+JoIKAIdHt1PgfUvlPJ+vwd/+aO6ud5UnE1d3RdZUr5FkYmPbjgIssnJVUIACFKAABbJIQJ+bXNBi289E7uXIotAZaj8IyKDDG50HzU73/ajvyoSlY/ohPU5JAQpQgAIUoAAFeiVQWjrlczas3/VqEHamQAoFFPbCeu/WNSkckkOlWSAbiqwxBZs9FmSm19uw3dCE7kYdpQ9BZT6A90Qx0+cLPBfL1l1hK5lCXmwBSUQv9NU13t3dq+pu92muFFl7dwR1SLHdzthk3o3pnEihM9kxI+/W7BYVh5ZC7NOg+CwgXf0sIXaHb2iY7tZid+soyc+ltHT6sbYEr4eiJOo44Q5HXLdff7pm9/tSFQgEWpOcL9S8uyJrqtdIT2Jkn48FWGTlaqAABShAAQpkkUDLzsJvq6Ld0T5ZFD5D7QcBGTDmGefoeSenZ2p5D++NGiufWdCcnvE5KgUoQAEKUIACFEivQHiH1870zsLRKZCogP7Rbg2evH79M/9LtAfb9a9ANhRZjVBnu1VLSqZ8ShyWuQfyUIhuaW0aMi/ePabdFbaSKbrFFpDi3Yca7612V3hikXW/WrujlJN5N2aEdBRZy8pco4KKWwGc28m9p/FeeSYUWSNxiccz1aWCBwEZH/pizL3Ayay/7v7U6m6tp6DI2uG47e5i4uedC7DIytVBAQpQgAIUyBKBpmcLP29ZeFqBEVkSMsPMEAFxjtzhHHvGpwEZlcKQPoLDPlLGXfBOCsfkUBSgAAUoQAEKUKDPBTyeopNU9Jk+n5gTUiCOgKqurPc1Xkmc7BDImiKr23UMLN0cKhBFFVM9nugjTjs/EjedRVZRLPL5Aj/t7o2Xl7uG7WvWxwA51bSNPUY3mSJXd0UsM35/3ckas6b2Afq4irzbnU/kc1HstWDf5fVu/UcoD09yR/umushaPN810RkMvbcT/z97ZwIedXnt/+/5TRZQFq1rXVBrb1tbqRoEqlUzAVyQzASouBRLMjOg3FqxuPRq1/Teem2rrZXWvwvMTKS1LtwCyURQFDJg8QoIarV16a0LVavWVoGyZJnf+T/vZAYnk0kySWaSzMz3fZ4+D83vfc97zud9J8J8f+ecmI+tgD4OwaOqeEMEbbaj+BVHq+62JeIU4MHYvKEkskZdSnxZAcB7sGVyKNT0x+izqooFgN5h/iwY0EzWft+RdO8W56UmQJGVN4MESIAESIAEcoRAy+ay3wCYnSPu0s2hRkCGvVh8+EUjUHTg8f13Tdug1hfkmCte7b8tWiABEiABEiABEiCBwSfgdjsvUMHqwfeEHpAAoBbOblwRpvCfA5chV0TWpD6o0bLAra3DX/i4N6q+0y4YhV9OhT2TIqvT6SwaNVr9CpnTvpdeG6pfb7Icux0zZ579ybaIFVbIZwDkbU/WqbPOPqyoxbEOMOV0sU/UOr+hYd2Gnvh09XyQRVapnF5xs6jeZPwT4DlLMGPlyvAbqfxNR+Dt6S72xMnlKh8PkcUQDDMlsm3L9jyyYsNLPa0zz12uii+0v6yAI8z/T8zC7vjCgq5q3lt68Zo1a3anYzd5Tk8vAWT6jvTFR675mABFVt4GEiABEiABEsgBAs2byy4W4KEccJUuDmECiqI3So5w70LRYWP75aZtT5Rj/31zv2xwMQmQAAmQAAmQAAkMMQKu6eVfgwr7YQ6xcylQdx4J1YdN/z+OIU4gV0RWg7GyqnyGQJbFyrXeqBF7eUKp4OW7PpLZ4XB4XyrkPQlbvRXyKt3O74rgv6J7JZVd7erI3e5J56jYjwFRcaxTudN8yWRNEsQNoGtC9U2L+vpR6O3ZpCN0pmvz/Fnnf6KktflRKMa3C8Z6YUPD+qauYkln757uYk+ckoTSXonYSUJ/B5G1qqpiom0ydIGRUH0tUuSYtGr5uje782fajHNOEls+HZ0T0ZcbGzf82fyxR5F16tTSj1+QiH6I+nVHemLG590ToMjKG0ICJEACJEACQ5yAvu4c1vrBzt9DMW6Iu0r3coCAwPqn45Bz/0+GHR8v1dNbr8+Xo69c09tFnE8CJEACJEACJEACuUDAPd15nSpuywVf6WPeE5gfqg/fk/dR5niAOSWyVk4ZYzlaH49mgoquA+S3UCyJSjQ9lOztSdhKV3SLH3cHQQr4CDamhkLhp7u6Dib7deRo+TmgV0fnpBBm80VkNeF14K1Yb0faZvS1V3NvzyYdoTNdmx16/gIfqCVTGlc0Pd/VObvdFdNUtDH2PCvlgqdOnTqqqHTPCqhMat9Hfrlrh14bDofbevp1lCT077Ig59bXN20y66LZpa3Wo1Api0qm0FmN9etXdHenEzO6E8tf9ySyZvqO9BQ3n3dPgCIrbwgJkAAJkAAJDHECzZvKfiCC2iHuJt3LJQIC2xr15accI04+q1duq32JHPPvD/dqDSeTAAmQAAmQAAmQQI4RcFU5fwyAPTFz7Nzy0N03NGKd1di47u08jC1vQsolkdWoSa6q8l8B8nVTJhXADgDHpZN1l2mR1el0Dht5kN4PlZmxyxBqaxl++erVq3emuhyuGc5K2PoQIAd0JWDlk8jqdld8VsVeA8gYw0MFdxx1+K4b7r13a2sqPldcMa743fdG3QzR93Z+hDsTM5LTFUTjdvsgsv4jIpiyamX4uWTfkks8i+plDQ3rTTZ1p2F6txZHEFLg1NjDrIisxrZrurMm9oKBA9A9ouJraAib6nHa1S+nqDhbste08XJF5wi2tBSXXvDYssf+GVsjrqqKmwC9uf0xnmt1wLV6efitlHfaNWkSrEjI3GmBvmpHis9tbHxiu5mbjsiayTuSN7+QBykQiqyDBJ7bkgAJkAAJkEA6BFq2nH4a1Da9eMw/JDhIIKMErBFfXO8YfUZ5ekbFJ0dfEUhvLmeRAAmQAAmQAAmQQG4TcFVVBAD15HYU9D7XCajiV40N4fbMPY4hSSDHRFa43eUVKrIqVnK3nanCv2sn5neXyZdpkdVs63JNKoMVLf97aOxwQxop+kZcaDI/q62ttbY+t34GVO9OmPfQrh2oSS5tnE8ia1QQn17+DaiYXrUOIywDCIo6vtvQsPa9xA9DZeWUMeJo+9V+8Q+6aFjJ4dcuW7bMrEE2RNakMsAQ0e+XnVpxc21trZ3oWwox/QOIzB93avmK+FyXy3WAyq4ZItEqEkcmrM+ayNpJMI1mnmKZbTl+sGrFWlOyd7/YGr2DW5vGQeRWCOLfn0QgmBtaGa5LjDeFULwxYjm8q1asfTU+L/Wdlu+E6ptuie+bjsiayTtifKusKncJ5IeA7rLguKm+ft1TcZ+NiP/OuyP/QwSXA7q12GFfv3z5k3+LP+9u7ZD8xZ1hpyiyZhgozZEACZAACZBAJgk0by77jQCzM2mTtkggkYB1wIlhx8FTnN1SEcyXo65kqTJeHRIgARIgARIggYIi4KpympKF0woqaAY79AjY4gyFmtYPPcfokSGQLLICMJnH/+oFnY9sy/Y8smLDSyns9VheNZ2sw0RfksWxdMqamvXZEFmjIpGrwg3L/m0sQ9VsFQH0FYFsUOBoQCcCcvjHMejmNod8JVV2YJ6JrIgKW++PvFUU1yScoclkfVmAjaoyGqJnAjgmJsSmzJ7Mhshqzs5dVfEThd6Q4Fv07gvwwr69JTVr1qzZHb07MyrKYdurEs7YaIl7BHhLIaWJ/sc+O8NNPCa7s8hhOxPFvHTuYrqfvRkzzju8zW4x5bLbM1P3j/2+qUBFo3yjGdTxERHRO448/F83psosrqqadKaNyDJAjootMGL364A8CcUwiD25453G79pahnsTs7jTFFkzdkeipY5bHOsAnBz1WXRdW/MBM+I+VU6vmCyq5oUII/ib8ZNQffhG84ee1qZ7Hrk8jyJrLp8efScBEiABEshrAs2bxk0X0S77N+R18AxuQAlIySefLDrMfXbqTXWBHD3/lwPqEDcjARIgARIgARIggSFCwFVVvgmQvvayHyJR0I2cJqCoDzWEp+d0DHnsfAqRtbfRdhBSsySIdfCp0u38rgj+q/2H+qdIq0xetSr8bneO9v8cAwAAIABJREFUZ0lkNVuKa0bFObDtpfHSuF34YYSqXzsEC1euDJtSx51GvomsJsBoGeB3R15pC34kwOgeLleoyCqZu2LFmvcT52XrTlVVnTPWhjyaICbGttVVzXtLL46LrFFB1u08XwW/TshGThVKSMX6lah9f2xeh56n8QU93cXefABNpu2oUZir7S26Dklj7buiclVZWfnK5KzdxLUXTnee6lAsBTC2G5utgN6ya4fckpyVna7ImqU70qkUcncia6ffgZ3LKKeBNbenUGTN7fOj9yRAAiRAAnlMoGVT2QYIuhC+8jhwhjY4BIoOfrr4iEvGAnrgfgcU18sxV/5scBziriRAAiRAAiRAAiQwNAi4qpyvAzh+aHhDLwqSgOhXQyvXP1CQsQ/xoHNRZHW7naer4HEABwnk1ob6JtODustelOYIehK2eivkJR+rKRkrsnOaWpivKuNigmI8AzAUsay7k8u4drJRVbEA0DvMzwW4u6E+/O9dXZ90RCx3lfMuBea325BrQvVNi7qy19uy0b3NQJ427ayDraLiywCdA+jYeG9amGxQ0bUScdwZCq17NtU59vZseuPb9OmTToxAb4Ha04xPCuwQld+2tQ5buHr16uZEXjE/5gL6VUA+a7Iio/NF16rI7aef4nxq0x/XHtIhoxK4MVQf/kminZ7uYl9+ZRgx++33Rk1ywP6qQkxJ4Hh2sLmDb0F0q9jWfaojngiFQnvS2SNu0xL7CijOimWvxu40Vmqk6JeJpbETbaZzP5N96M8dMRe80u28UkR/BsheiH4ttHL96vge0fLKxXsWQ+QrEH3eFr08nn3f09p0WOX6HIqsuX6C9J8ESIAESCAvCbRsHrf/Hwd5GSCDGpoErAOeKz5i1mGwhh0N4CY5+sofD01H6RUJkAAJkAAJkAAJDCwBV5XTlP/8+GW0gd2euxU6AcGWYcWHnRHvsVjoOBg/CZAACZAACQwVAhRZh8pJ0A8SIAESIAESiBHYve20o4pb5SkIjiMUEhhwAlbxnx2fuGC141M/TOz7MuBucEMSIAESIAESIAESGGoEXFXObjO9hpq/9CfvCNwQqg/flndRMSASIAESIAESyGECBSeyZqCEw8uiDmdDw9r3cvjc6XqMQOX0SRMEkf+AjQ+Ki+za5Eba+QqqckbFKWLrEz3Uwe8m/E619fMVFeMigUEh0LL5tNsAuW5QNuemJADcUTJh2zcJggRIgARIgARIgARIoCOBmTOdx7RG8FdyIYHBIaDvaKTtjMbGjdsHZ3/uSgIkQAIkQAIkkEyAImvv7wRF1t4zG5Ir2uuUF60C8KWogwr/rp2YHw6H24akwxl0iiJrBmHSFAlkmEDL1rIvIYKn2luIcJDAwBJQ4MHSCdsuG9hduRsJkAAJkAAJkAAJ5A6ByhnlZ4gt5u/rHCQwCATk9lB907WDsDG3JAESIAESIAESSEGg4L7ATZHJ+jYA01cjzaFvwpbZoVD4gzQXcNoQJTB11tmHJTXSDsEeeWm6zauHaFhpuZUksrY38Ab2pbXY6NGiGyUy6upCYJUuE84jgUwRaN1S9rAqZmXKHu2QQC8IrNvT3HrRQWe/8GEv1nAqCZAACZAACZAACRQcAbe7fJaKPFxwgTPgoUHAxhmhUPjpoeEMvSABEiABEiCBwiZQ8CKrDbngkfqmxwr7GhRs9FLpdl4poj8DZKeKXN64smltIdBIElk/UEumNK5oer4QYmeMJDCUCbRtLrvYBh4ayj7St7wl8KIt1kXDxj/zSt5GyMBIgARIgARIgARIIIMEXFXlCwH5eQZN0hQJpEdA9eFQw/pL0pvMWSRAAiRAAiRAAtkkQJGVIms27xdtD1ECFFmH6MHQrYIm8PDDcMw4oWyjKiYWNAgGPxgE/i6KrxRP3PbkYGzOPUmABEiABEiABEggVwm4qip+DujCXPWffvePQHFxMU763Gk46qgxKC0dhn/+43385fVX8M47b/bPcDqrRS4KrWz6XTpTOYcESIAESIAESCB7BCiyUmTN3u2i5SFLgCLrkD0aOlbABPZtKrvBEvy0gBEw9EEiYIleVDT+WX5BM0j8uS0JkAAJkAAJkEBuE3BNr3gYqmz3kdvH2CfvK8qn4aCDDum09tnn/hdvvPnnPtlMe5Hg96GV4bPTns+JJEACJEACJEACWSFAkZUia1YuFo0ObQIUWYf2+dC7wiOwd9MXT7Ck6CkBjiy86Bnx4BKQr5dM2HrX4PrA3UmABEiABEiABEggdwnMmDH5kDY7EgJwRu5GQc97S+DTJ56EsSePT7ls797deHRN9t9htCy55rRTyn/VW985nwRIgARIgAQGgkBtba09EPsM9h4UWTMsslZWTjpaHHYNANMb4XMAigHdA8gLoviF6siGUCi0J52Dd7udn1aRrwPqAnACAIcCO0R0q9i4W3XUI93ZcrsnH6ESCcf8eFnU4WxoWPt+VdXkkyLSdp0oKgE5HEAEwOsieBC241cNDWvfS8c/p9M5bORBMg2wv64q4wQYHbcFSChiWXevWrHWvLqnXdlzVVUsAPSO9udyTai+aVHM77mAfhWQzybEvVYFtzWuWP903GZtba21bVvTZLUwX1Umd/QBK0WLb29oePydVPufd955B5YOb34YkAsT9+8u9kydr9v95ZEqJV8DdA6gYwE5oLfs0jmjruZkU2S94opxxW+/N2qSJfYVUJwVu2PGlbcBrY9YRXf0dC8S/BaXa9Jp6ohcJSrnAzi6/Zm+D8HvbbXuPfqInevuvXdra3qx6qrmvaUXn3nmmXufeT58pqguTLg3xsbLEF0sdltdQ8PGXekw7u/nNJ09OCf/CbRsKvslBN/I/0gZ4VAiIILa4vHbfjiUfKIvJEACJEACJEACJJCLBMy/sWFrowDH5KL/9Ln3BL40cRI+eWTXx/36669j3759vTfMFSRAAiRAAiSQJwRUde5tt93mz5NwugyDImuGRNao4DhabwLkpnZhtauh29WS2Y0rwr/vaoYR4CDFP1VgnhEYu7mE76pY1Y0r1z2eSshMElnfM6KqCqYDuLFru8Y/y924oun5bvYV14yKc2DbSwEZ0808I97+2iFYuHJl+KNU8xJFVlX9qQXrFVv05zGxNNWSCFT++5NH7vyvv//9kIPb7JYlAIwInXIYUdpSmd3Q0PRI8oTeiKwZPF+pnD7pXFH7PnSfsRYB9B7Yo25IV5TvzS+rbImsF053nupQLAUwtvt70XNsbve5R6m03t3d+cb2eCEimLNqZfi5VHsmxfpixHJ8xRGJfA+Cy7v5nG5uc8hXVi8Pv5Xtz2lvzo1z85NA6+bTyhViXojhIIEBJKB3lUx49usDuCG3IgESIAESIAESIIG8JuByOSthwWS0chQAgS9NrMAnjzy2y0hfe+01NDc3FwCJvAmxILKt8ua0GEghEbAKKdh8i5Uia76daCyeJOERdgZEVpfLdQBk5+0QuSKOzYh7gP7RgvVHhX7p46xWM0P3wJJLQivCjcmYp06dOqqoZO9vEoWlePYq1HoTUNNvIZrV2r5W90BkQWhlOJAstCbFukuAVxUYF11lMmKBdwUqGn3TMppJ2T5EtxVbduXy5U/+LdU1cM1wVsLWhxLWRDNhAXkSYh+XkNUaW64bih32pansdcxk1RZATFztGbvAu7EYD07IhjQ/ikBwPRST4pwS5ytwZEeRVt+xoBfU1294ITGedEXWTJ5vZ3a6Byp/FpHNCv1iQlZr++kK7jjq8F03dJep2ZePajZEVrd70jkqkQcAOSrmk7kXb0HlKYiOAHRi0jmG2lqGX7569eqdnT4HM53HFEcQUuDUj5/p+4Bsgsq/IHrOx1mt0RkfiOpXGxrWmxcOOozkWAGYex0TgaM2PwRQBMC8MPDxCxKC+uY9JbPXrFmzO5uf076cH9fkF4HWzWX1CrjzKypGM5QJCLC8eMK2rwxlH+kbCZAACZAACZAACeQiAVdVhalGdmcu+k6fe0fgxE+dhC+OTV0ueM+e3Xjs8eyXC4553Aw7cmYo9OS23kXA2SRAAiRAAiRAApkgwEzW/ous4ppe/g2o3N4ufOoeUfn2zp24JxwO768LEsvKM6nRF8QO7i8OwZSVK8NvxA/SlFl95/2Rt4rimvaf6R5Vue6oI3f5E0W2ysopY8TRZnouxDI4jWhrXRha0bQ+8VIkC8oxm9thOzzjxp0TjtfENlmaI0bjmwL8KC7eiqKmoSFssi07DLf7nNNUpPFjIU03wNaaUGjD6x3ieHfkxRDcmSB2PrRrB2oSmZj5HUXWqIUPIDJ/3KnlKxJqdneTOaud4jElhJ/ZFr5MRO+NC8ECubWhvuk/EoXoNEXWjJ3v1FlnH1bUaj0KlbL248VvHBauTszyNVnMNop/IIJvxs4iotBZjfXrV2TiAx+3kWmRdWpnUXRjxHJ4V61Y+2p8z1TnAsh3QvVNtySeS4oXDT5QSPXpp5U/mngnps1wfsFSvW8/T+h2Ueu8hoamVxJZJcXa/kh0my1S/ciK8B/je7dnkJf8TKEmg9yMfaLW+Q0N6zYk2sv05zST50pbuUegbXPZTBsYsH995x4hepxxAoI/FBdHLpRTn38747ZpkARIgARIgARIgARIAO6qip8q9AaiyH8CznMuxMEHH9op0G3PPoU3t//fwAFQ+EMN4bkDtyF3IgESIAESIAESiBMoeJG1d1ehvWdo4hojeFqO1scV8pn2DEtdGFq53gignfqQTpt21sGWo2gFBOUxGzeG6sM/idtzzagoh22vahcGu852NfM7CVGi69qaD5iRmBWYLLIK8JwlmJEo7Mb3NsLR394bUQfIV83PBLK4ob7pysQ42kvmoi7Wb9ZM6zIT0TxMytpMKRYmiawfwcbUUChseq52Gm53xTQV/R8Aw2IPP4BtnR8KrUv1tp64qipuAvTm9rm6YVhJsXvZsid2xA2nI7Jm8nzbMz3tx6L+q74WKXJMWrV83ZvJgbafxch7AZjevoDIsrbmYV9bvXp1xurMpBQe0/wwpMr+dlU5jYD94/a7g+daHXB1VWrX7S6fpSIPGBFZoK/akeJzGxuf2L7/czDdWQOFKQNtXlp4R1QrGxo2PJvKvU7irsK/ayfmh8Phtvj8TrEqGh0WvpaqhPX5s87/RElzcz3E9JKN3ptrQ/XrzQsU+0emP6dpYue0PCXQurnsCQUm52l4DGvoEdgbidgXDj/jOZanHnpnQ49IgARIgARIgATyiIDLXf4QRC7Oo5AYSgoCRUVFOOlzp+KoTx6H0tJh+Mc/38drr7+Mv/3trwPOSy2c3V1rsgF3iBuSAAmQAAmQQIEQoMjaq4PuLLK6pjt9MUHIyKrr7UjbjEce+b0pP5pyVFaVzxDIsliWYgj2yEtNz02n01k0chTuhsAXW1j3ySN2XdFdmdgk8WifqF7Y0LC+Kb5xksi6D7ZcGgo11Xflm9vtrFaJiqhGXFrVvLf04sRSqW6383QVmHKsBwHoVhA1FqIxjZafA3p11KTo8l0fyezEbNZEkVWgS3fuEF+iQJboazQTtMWxDsDJ7S52FtQS51dVVUy0ocbfkalEzXRE1kydr/FrWlXF+Rb00RjfTqJvou8xQTlWTrqzQNyra5ticiZF1qQM3YioXtbQsN7c8ZQj+oJA6Z4VUDHlniMqcn7jyqa1ZnLSM3NpOmW6JhvtKL7rO7BlcigUfjk+r1O54K6F+egSV5XTiMVGNDaC8d0N9eF/j9vKxue0v2fJ9blLoG1z2eU28OvcjYCe5xwBlXklE7eal1g4SIAESIAESIAESIAEskjA5XIeCksfAWRCFrehaRL4mIDIA6GVTdHECQ4SIAESIAESIIGBI0CRFTDl8v6VFnLBj0MrwzERsl1EHDVa/QqZY9ar4nuNDWFTcrfLMW3GOSdZthVsFyr1TdgyOxQKf3DhzEnHOdoi6yDyKSM8iaKyoSEcE+RSm0veH8BPQvXhG+Ozk0TWD9SSKY0rmp7vyrmeRMBKt/O7Iviv9vWdRdhUdjsIncBfNWJPbmzc8Of43I4ia0dBK9leOqJo4pqeSuL2ZC+T52v86shC98C2vhoKNTWkynpO6z72Y1ISm/beqcD+8tbdmRa1rkgsoduTmJ3KlqvKaT4nF0WfJXyuku5Lj3fWLJ81a8rofS2tDYCYPq1ILnWdFOvLog5nQ8Pa97qKsTvhPxuf034cI5fmOIGWTWX/C4Hp2c1BAlknoIqflk7cFn2BhIMESIAESIAESIAESCD7BGIvqpuXp4/I/m7cgQQAFev8xpXr1pAFCZAACZAACZDAwBEoeJE1VenTdPFHS4u2Nj8KRbTTfX9spVtKNtm3pHK7+zNjzbz+iazoIEZNnTq1tKh036+hOsvYTkdQTuFDh6xF83woi6yZPF8Ta4pyy0bcfFoVd1lwPNHQsPb9gRJcexKg0/0MtJ9x9xnQ/bDVbbZvol13lfMuBea3/0x+GapvWhB/3h+RNfllgmx8TnvDh3Pzh0DLprIrIbg7fyJiJEOZgADLiyds+8pQ9pG+kQAJkAAJkAAJkEA+EnBNr/gKNNr2iIMEsk9AUB9aGZ6e/Y24AwmQAAnkPoHa2tqiMWPGTANgvkceB2B0LCqTiGQS81aapDav1/v3dKJVVQkGg2cA+BaAMwEcAsAC0ArAfO+/xrKsm2tqav6Sjr2e5gSDwWGqejmAawB8OqHFokkofElE7n7zzTeX1tbW7m+rl8pmjMPXASwEMCY2x/gbVNVbfD7frp58KfTnFFkhFzxS32T6ZPZ6JImYuyzIufX1TZt6bahTKVm82FYSmbR62ZM9foC7yz7NpMianPUpol9vWLn+rp5iTV6nwKzG+vD+f2AMZZE1k+cb5zRz5tmfbIk4lgowJZmdAjtEdK3Y1n2qI54wZaR74tvX55kUWXtT8rknf7t7aaC7td35kEmRtePnLTOf056Y8Hn+EdBVny5tPWTUZgi+mH/RMaIhR0Dwh+LiyIVy6vPmHwgcJEACJEACJEACJEACA0zAPd15nSpuG+BtuV2hEhDMCK0MG2GAgwRIgARIoAsCwWBwrKo+CODzPUDararf9Xq9d4iIdjXX7/cfJSL3AzCVFo2w2tVoFZE7Adzk8XjSqiqZypDf7z9DRIz/cVG0q/3+pKozfT7fK6kmGKHWtu0HRMTdhd/PFhUVXTBnzhwjunJ0QYAia+ZE1rRKm3Z1E5PE0k79UNNb1zH7NJsia7pZuz2V5M0hkbVf55t4frW1tdbWretdsNSUXh6b6myN4ArF7aIjb82G2Jo9kbX7ks89/SbuzX1ItNVRnO1Yyjp7Imt6JbONn0nibI8li3vixOe5TaBlU9lCCH6e21HQ+xwhsDcSsS8cfsZz4Rzxl26SAAmQAAmQAAmQQF4SqHQ7fymCb+RlcAxqaBEQPB5aGT5vaDlFb0iABEhg6BBYsmTJyZZlrQZwTIJXOwC8BuCjmPB6WILo2KqqC30+nxFHO42lS5ce3tbWZto+npbw0GST/hXAdgAnAzgcQHHsuS0ii2pqaq7tTrjtilhX/qvqiyJyAIB/AzAiYf3/ici5Ho/njWSbgUDghwC+G/t5vW3b3xcRk3l7lYiYqpHG54c8Hs9lffF16Jx6dj2hyJo5kTVzmayCLS3FpRc8tuyxf/Z0/G53xTQVNT0+TKXZDuVVsymyJve97MrPWbOcI/a16O8Aif4Fr9AzWZM5TZ119mHFzZYTYp2rUJPdekLHObqh2GFfunz5k3/r6S705nn2RFZdunOH+MLhcLdlCLrytYNYKrKsrXnY11avXt3cU2yuqvKFgERFK0FHH7Imsmboc9pTbHyeXwT0D2MPbm0u3gyNlvHgIIHsElCZVzJx65LsbkLrJEACJEACJEACJEAC6RBwVTkbTNekdOZyDgn0j4DMDtU3/bZ/NriaBEiABPKPwJIlSz5hWZbpXW3KA5vxoape7fV6f5soIgaDwc+pqj9W9tfM+wDA+V6vd1silUWLFpUeeOCBD4pIvFS7yU790fbt23+SWKY3EAgY0fYeAFUx8XaviFzu8XiW94ay2W/EiBGmSmhlbN1OEflGTU3Nb+L+m/K/xx577DUiYgTUA2PzAh6PZ25ijDFx2LyUfxKAsIhMjWfXxkofm++TvAD+7nA4plRXV/8h0dcYy/8RkcY333xzUU9liXsTZ67NpcjaD5E1kz07q6oqJtrQxwGMFOirRQ7bmY6wliguAchaT1an01k0arT6FTKn/ZLrtaH69bf3dOFNedy2iBVWyGcAFHRP1p5YmeeVlZOOtooi16rK1R+/3SK/3LVDr+2rcJlq30yKrJnsyVpZ5bxIgGWxO7ZmWIl8ZdmysHnzp7sh7qqKexQ6r31S9nqyZuNzms694Jz8IdC6pew7qvhR/kTESIYqAVX8tHTitv8Yqv7RLxIgARIgARIgARIoNAJVVecca8N6pKuKVoXGg/FmlcDGUH34rKzuQOMkQAIkkIME/H7/HBEx4mkRgN0icrHH41mVKpTFixef4HA4jAgZLcmrqv/t8/m+kzjX7/efJSLmv+2jALSJyPUej+eOVPb8fv9IEVkLYHz0G2yR39XU1MzqTYZo0n6m9PBVHo9ncar9ErJUTfniTkJprOSwif2gmJ3/l2gnGAxeoGqS51AiItUej6fDyzsJ9v9lWdbMmpoaE1tBDoqs/RBZk4VHVXyvsSHc7ZfnLpfrAJGdX7YFwyDWnn99pBvD4fC+C2dOOs7RFlkHkU8B2CeqFzY0rG/q7lZOnTq1tKh036+hOis27yeh+vCN8TWZzGQ1Nivdzu+KwJS4BUSX7/pIZhvfu/PR7Z50joptet4OMynyGrEnNzZu+HN8TW/Kw/ZUejjZj56ExJ7sZfJ820sEhz8h4nC0lrbYxx6856N7791qUu9TDXG7nQtU8IvYw7R79Kb7W6wnNunaMfMShUeovhYpckxatXzdm93ZmDbjnJPElvZMvoi+HL8THWxB34Etk0Oh8Mvd2Up+2SE5yzqTmazZ+Jz2hjXn5jYBfe6Uo9taHZtVcVRuR0LvhzoBBVaUTtg2c6j7Sf9IgARIgARIgARIoNAIuN3l56qI+Y6k4L6PK7SzHgLxzgvVh1nVZggcBF0gARIYOgQCgUAongUqIht27dp13oIFC7qsohgMBoOqWhOL4HGPx3N+oigaCARuBXC9ea6qr1qWVe7xeN7tKuJAIGDmmjVmvOhwOJzV1dX/SJdQIBAwesE1sflbVHWyz+fblWp9kkhsShTPTxRk/X7/eSJiMmlNtus8r9fb4b8Z3T0PBAJlAMzfZw5V1V96vV6TOdtlz9p048vVeQX3l7ok4RHp9hbt6oBd050+KNovoOi6tuYDZqxevXpnV/OTRKT95X07Z4qi7pNH7LqiGyEOSeJRJ2E20yJrR9/xEWxMDYXCT3cVq4lp5GhTwlVNVmZKYXYoi6zG5UydrykLXNTiWBerwQ5RqWxoaDJvuaQcSWf7XrvY2PTHTP2iyaTIGo2t1XoUKuaXa0Shsxrr16/o7l4kZkUnlpCeNWvK6H0trQ2AmCbh5tJ8J1TfdEt7penUI1Yy25RJGIYUwmwmRdZsfE4zdaa0M/QJtG4pu1kV3x76ntLDHCfwF9uS84edvvUvOR4H3ScBEiABEiABEiCBvCRQ6a64VkR/lpfBMaihRODZXTswIZNV0YZScPSFBEiABHpL4J577hldXFxsktrivVPv8Hq93+zOTpKo+bxt25Pmzp27v8VjomhrREev13tBD/bmAohnnr5nWdaXa2pq0vr+xpQKHjly5BpVjX5vLiJ3ejyebvu9J/m3zOv1Xhz3r68iazAYHKaqRpydCuAVh8Mxubq6+u3enkc+zafI2o9MVnMRpk93Hh9RPAHgRCMwQXRhaOX6X6UShaKZkwe0BhMyT28M1Yd/Er9Qbnd5hYqYFG0jFu2BJZeEVoRj/VY7XrupU6eOKirZ+5v9/TxSCLyZFlmdTuewkQfp/VCJZ8eE2lqGX96VqOya4ayErQ8B0YbLKcW3oS6yZup8eyvOdbwLeFnU4WxoWPtepn75ZFJkNb/TXVUVNwF6c/QXPPBcqwOu1cvDb6Xy1+WaNAlWJGTuhSmNbUeKz21sfMI0AY+ODsI29B1RrWxo2PBsKltTZzqPKY4gpMCp0ecK/66dmJ/4j4hMiqxmi0x/TjN1prQztAns23TKZyxxbAYwemh7Su9ynYClmFk0cVuXL7rkenz0nwRIgARIgARIgATygYCryhkEEM+MyYeQGMOQJCDXhOqbFg1J1+gUCZAACeQAgSSR9dnW1taKK6+8ckdfXQ8EAoki6zuRSOSsefPmvZ6OvUAgcCyAJwEcF5vfKfs02Y7f768VkR/Efr5p7969U6666qpoa75elAs2oqrP5/PVmXXBYHCeqt5p/qyqHp/Pd386/ufzHIqs/RRZowLT9PJvQMX0J3UYcVRUvr1zJ+5JLKXrdp97lC2tPxPg0tiF+otDMGXlyvAb8Qt2xRXjiv/23ohfAPL16CUFdkBx1VFH7no4MaO1sy0jyFoXhlY0rU+8rJkWWY1tl2tSGaxo+d9DY3uFNFL0jUSRLFoa97n1M6B6d8K8h3btQE1yeeGhLrJm8nxdMyrKYdur4qKzmLdWtPVbDQ0bE1P6ZdoM5xcsGw/Es16ThUOXy3koLL0fkOgvVFHrioaGdRt684sqwyIrOomdwMaI5fCuWrH21bhfqe9F50zV2AsEDwGIvfmj22E7POPGnROura214/YunDH5Mw47EgDw5faf6XZR67yGhqZXEllkWmTN9Oe0/XNVPh4WbgNkJGz5YSjU1JDwooZUVpXXCORak6lroWhhff3aP8Vj7GFtb64F52aRQMvmssRyHlnciaYLmYAqflg6cVttITNg7CRAAiRAAiRAAiSQCwRmzJh8SMSOPKbAuFzwlz7mLIGgnzH5AAAgAElEQVRX2lqGT+iu4l7ORkbHSYAESCDLBGIZm48DiPa4VtXFPp/vir5uq6oSCATuE5Gvxeyt3b1797TuyhUn7lVXV3eibdsbARxh+smq6kyfz7emO3+SRN0O5YmXLl16eFtbm+k5exKAsIhM9Xg80daQxtdgMGiqt3oB/CNWlvj5YDB4vKqabODjATzk8XguK+QywXH2BS+yAjCpzFH1Ps3xkW3ZnkdWbHgpPt9keI4ajdsVmB//mRFIRXSrQv4kqhMAMWnoxdFLCuywVGanKhc7fbrzoIiNX0NQ2cEWsEGAt7VdUPpc3BaAVkC+Gapvuis5ezYbImtUdHRVuGHZv42JhcbNCKCvCGSDAkcDOhGQwz/mqZvbHPKVVJmNOSCyIoPnmyTIRwmZvqwvC7BRVUZDoun+Ryewe8eCXlBfv+GF+M8yUfI6SXiMADBZp9321+34+dA3YcvsUCj8QfznVVWTzrQRWQZIvN+ksfs6IE9CTQ9ie3LHe4HftbUM96b6y77JILYVK/ZnqEY30feh1lqI8VPPBnBC+4sN3X+mMi2ymv0y+Tk1fZph7XownpWenN3rclV8AZaaxuHmP6CmFsSytuZhX1u9enVzT2vT/J3GaVkm0LL51FMBy2SxRv8bwEEC2SDAPqzZoEqbJEACJEACJEACJJA9ApXTnU5R059VS7K3Cy0XOgEFbmqsD/+40DkwfhIgARLoDQEjMtbV1S1QVdM/1XyfZ74DP9/r9W7rjZ3EucFg0KWqpjLpKAB7ReRyj8djyu6mNZLK+/ZFZO1UnjgQCPwQwHdjDtTbtv19ETF6xVWmh2ss9qiYauYkCK/bVfU8n8/XIdkprUDycBJF1t4f6gdqyZTGFU3PJy6NltIdrTcBclMPX6S/EBHMWbUy/FxXW7vdXx4JKf6pAvPiIlIXc99VsaobV64zb1R06lmZJZHVuCKuGRXnwLaXAjKmG4RGZPu1Q7Bw5crwR6nm5YLIavzO1PmabM5ntjX5IHKr9FQ2VHSbtumljY0b/pzILgsia+8/BUYYTlHC+MLpzlMdiqUAxnZjtBXQW3btkFuSM5s7xnnuUSqtJhva1YOD3X6msiGyGn8y9TmNlhEf3vwwIBfG4vyrRuzJ8XPvTmTtaW1fDpZrMk+gZXPZPQD6/KZb5j2ixTwkwD6seXioDIkESIAESIAESCD/Cbiml18NFZZzzf+jHswI/xppxYRVq8LvDqYT3JsESIAEcoGAyV4F8CUAN6nqFACWSZJS1YU+ny9aIrc3o7a2tuiYY44Za1nWDQBmtLeJhC0ii2pqaq7tTRZoX0TWpDWdRFYTr23bD4iIOxZrcnjPFhUVXTBnzpz3g8Hghar6MIBSEbne4/Hc0RsW+TyXImvvTzelyBo3U1k56Whx2KavxiXxjNP9Wa2KXxx1xL8eTSz92832cuGMyf/msO35gBqRKZq1F7clNu5WHfVIKBTa05WNLIqs0S1NFp3IzmlqYb6qjIuJhvHsxVDEsu5etWKtEQg7CcBxn3NFZM30+U6bdtbBVlHxZYDOAXRsQlbw2xDdZKt179FH7FyX6q709lxT3Y8k4bH3n4IuRFZjyJTTffu9UZMssa+AmnIK0azm2L3ASo0U/TKxvHR3m0dLDG9tGqcOzBeV8z/O8tX3Ifh9d5z2n9mMilPEVtM32ZS47rG/beKdBHRV897Si9esWbO7Cz/7/TmNfpaml0+Fyq8BHa4q1zU2hI0oF/3cGJ7vvjfqZoWaRuzvwJLqxNLg3a3ty8FyTWYJtGw5/TTAfgYa/UsZBwlkhQD7sGYFK42SAAmQAAmQAAmQwIAQcFU5FwMwPdo4SCArBFRR29gQNtlKHCRAAiRAAgkElixZ8gnLstYBOKULMO8AuMbr9f5PuuACgcCjJuu1i/m7ROR7NTU1i3ojsBpb2RBZjV0jBI8ZM8a0r1wIIJ5Q975JXFXVW3w+365YaWHz/bpJrOpQWjhdLvk8r+BE1nw+TMZWGAQqK8/5N3FYpnzssYD+KdIqk/lGYmGcPaPMPQItm8vMW27RPtscJJANAuzDmg2qtEkCJEACJEACJEACA0dgyqwpo4e3tD0GYOLA7cqdComAmBZR6ji9oWHte4UUN2MlARIggZ4I9CCyNovIXSUlJf85e/bsD3uyFX/ejchqkpCWOxyOhdXV1aaFZa9GtkTWdJwIBAK3xUTYHZZluWpqakxvWI4YAYqsvAokkGMEXNOdPihM42mT6+jftRPzw+FwW46FQXdJIO8JND8zbqzYupW9WPP+qActQPZhHTT03JgESIAESIAESIAEMkqgcobzLLH1sYQqVxm1T2MkYHruherDN5MECZAACZDAxwTuvPPOEcOHD/9PACfGfnosgE+hY5s/k836Na/XazJeexyBQMD0OB0f/epe9RAR+XzMXrzK3S5VXeDz+ep6NJYwYbBE1rq6ui/bth2KxXC71+u9vjd+F8JciqyFcMqMMW8IRMsMO4pWQFAO4CPYmBoKhZ/OmwAZCAnkEYGWLeMWQfXqPAqJoQwtAuzDOrTOg96QAAmQAAmQAAmQQL8IuKeX/7uq/L9+GeFiEuiawJtFlmPcihVr/0FIJEACJEACXRNQVQkGg+cA0SSnT8dmvmXb9tS5c+e+2Bd299133xcjkchdAM6Mrd+pqpf6fL7V6dobDJHV9GxVVeOjE8ALRUVFU2L9WT+nqj8FcG6sz+w+AM8BuM7r9T6Vbkz5Mo8ia76cJOMoCAKV7vJ5pkxBtD+vyC2NK5u+013P24KAwiBJYAgSaH76tM+LyFZItKE9BwlknAD7sGYcKQ2SAAmQAAmQAAmQwKATqJxe7hcV76A7QgfykoACNzXWh3+cl8ExKBIgARLIMIH77rvv6EgkYlr2fdaYFpHf1dTUzOptL9W4W0mCpfnxFlWdbHqepuP6IIms16iqKRXcKiKXezye5cFg0KWqvwEwKoXf+0TkOo/HU1AvjVFkTecGcw4JDBECTqdz2KhRuFJFToQ94sZQKLRniLhGN0iABBIItGwuux3ANwmFBLJBQKC3FE949tvZsE2bJEACJEACJEACJEACg0fA7T73KJVWU44w+oUuBwlklIDqaw5Lxq1cGf4oo3ZpjARIgATylEAgEFgIwIiMptTvO5FI5Kx58+a93tdwA4FAJYCHAQwHYMoGV/l8vqZ07PVFZA0EAnMBLI7Zf8+yrC/X1NT8Jc39PisiawCMAfCQx+O5LBAIfCbhZ++r6g0Oh2Ojqp6iqj+JZf5+WGh9WymypnOjOIcESIAESIAE0iSwb8vpn7VgPwPFiDSXcBoJ9IbA2pIJ26b0ZgHnkgAJkAAJkAAJkAAJ5A4Bt7t8loqYL2A5SCDjBFT1W40N62/NuGEaJAESIIE8JOD3+88QkVUADgKwW1Vn+nw+Izz2aQQCAdPz9UkAx8UMzPN6vaYscY+jrq7uRNu2NwI4AsAeEfmKx+N5tLuFSSLriw6Hw1ldXd1j2fhYyeQHAFwC4A0RqfB4PG/4/f5aEfmBYSEiF3s8HsMmOgKBQBmAxwAcCuAOr9dbMMknFFl7vL6cQAIkQAIkQALpE2jdXHarAlltAr+z+SD8+cOT8fc9R2JY0V4cM/J1fPrgP6XvJGfmJgHFLljWlJLxz2zOzQDoNQmQAAmQAAmQAAmQQDoEXG7n7RBWxkmHFef0joBAXoW2nN7QsDGt8pS9s87ZJEACJDB0CdTW1hYdd9xxx4iIw3i5e/fu96666qp/dedxkrDZQWQ1QuSSJUuOLi4uLjU22traPpw7d+4/u7O3ZMmST1iWZSpWnBKbl7bIGgwGj7Rte72IfCbdtYFAwLxUE/+OctPevXun9BSzsR0MBmfGSgIXichVHo8nmg0bCARCAEw27vO2bU9KjHfRokWlI0eOXKOq54jIhl27dp23YMGC5qF7IzLnGUXWzLGkJRIgARIggQInoM+MO7HV1q0ARmcLxbu7j8G6N1ywNfp3wv3juNF/xtnHmhfGOPKWgOAbJeO33Zm38TEwEiABEiABEiABEiCBKIFZs5wj9rViHRTjiYQEMk9Arw3VrzctbjhIgARIoGAIJAmmJu4eBU6/318hIvUARiZnsqYQTHvM3ly8ePEJDofj9wCOioHv0Yf4ASWKmOZnIlLn8Xg8XR1gLBv1EQBTY3OWeb3ei3s68KRetKtFZKbH49ln1gUCAZM5e77JWPV6vRck20p43kmE7WnfXH5OkTWXT4++kwAJkAAJDCkCzVvG/VhU/yObTq3+y8X4x97DU25x5jFP4FMHvZzN7Wl7sAiILC0Zv7V6sLbnviRAAiRAAiRAAiRAAgNLYFpVxfkWtNsygAPrEXfLIwIvDStpHrds2f/uzaOYGAoJkAAJdEvgvvvuOyQSiYQBnByb2KMoGgwG56nq3al6ssZETJPtcG7M3mqPxzNNRLQrR5L6qvaqJ6uxmVCu1/zfl4qKipxz5sx5P9V+MUHXxGt6qtoiMj+ekdqVfyamQCBwh4hcDeADI6h6vd5t8fkUWVOTKxiR9YYbbng74Q2BQv+Vs/+DUeggGD8JkEDOEjB1/gtulJSU4MQTT+wy7uNG/x/OPpbfw+ThxXi5rS0y5YAznzd/l+EgARIgARIgARIgARIoEAIud8V/QvR7BRIuwxxQAnJNqL5p0YBuyc1IgARIYJAJ+P3+e0VkXsyNd0TkAo/H80Iqt5YuXXp4W1vbEwDGmuci8ruamppZiSJqIBBYCOC2mAjbqU9pot1gMDhMVZcnZJZuUdXJPp8v7fLtfr//LBEx2amjjHCqqjf6fL6UfbYDgYDxy/hnAXjX4XCUV1dXv9rdEdTV1U22bdv4OALAj7xer+m/un+wXHBqehRZB/mDze1JgARIgARIIF0Cw4YNwwknnNDl9E+O+CsmH2+qmHDkEwFVzCyduG1FPsXEWEiABEiABEiABEiABNIj4Kpymi94J6c3m7NIIG0CLw4r+fu4Zcv+2JL2Ck4kARIggRwnEAgETNKGyT49NBbKdgCm6m5TongaDAY/p6p+AGfG5u20LGtmTU3N2kQESaV1zaMPjbC5ffv2+2tra9vicwOBwGEA7gFQFRM9WxN7ncbnBYPB41XV9D2NlrATkYUej+e38eex7NkHAFwS+5kRdhfW1NQsiftves+OGTPmRgDfB1Bs5qnqYp/Pd0V3x+f3+0eKiGFzBoCttm2fl9xjNiGTtpOgnMg2nf1y/Cp1cL+QRNaCzHrKp8vKWEiABEhgqBL43FH/OGLS51//jcD+RLZ9XP/OVxHR6N+ROo0vHr4Z5n8c+UNAoLcUT3j22/kTESMhARIgARIgARIgARLoDYFpVeecacEyX+oO6806ziWBnggo8I3G+vCdPc3jcxIgARLIJwJ+v/8qETF9qRO/XNuhqi+KyL9imatHxsRQE3qrqi70+Xwpf1/6/f6pIvJgLLs0jsrY+bOIvAPg86p6TMJ+pnTvopqammuTSwun0zd2yZIlJ1uWtRqAsRkfUf/N/xGRU2KZqPFnzxYVFV3QVVnhxLMNBoPjVfUuEfm+x+NZlXzufr//syKyJlaC+H1VvcHhcGyMRCIniojh82kjNFuW5aqpqdmYT/emu1gKRmQtlANlnCRAAiRAAgNPoHXzaT9UiHlDLOvjhffH4/n3J3bap9SxD5X/9gCGF+3Oug/cYMAIrC2ZsG3KgO3GjUiABEiABEiABEiABIYkAVeV83oAKcsBDkmH6VROEBDgudKSw05ftmxZJCccppMkQAIkkCECgUDgIgB3pNFe0vRNXej1egPd9VqNiZO/BvDZHlzcJyK/ePPNN7+XmOkaX5OOyGrmBoPBsapqhN3P97DfswAu8nq9r2UInekLm0pUjps38V3n8Xj+X6b2ywU7FFlz4ZToIwmQAAmQwJAl8K+nTz6i2Cp5VoBPDpSTL/79dLz0walojrS/zH7kgW/htCP/F4cMf2+gXOA+2Sag2AXLmlIy/hmmJmebNe2TAAmQAAmQAAmQQA4QcFU5TfuI6TngKl3MLQLzQ/VhU8KSgwRIgAQKikCsR+rlAEwZ3ZMSsj/3AXhdVYPDhg1bMnv2bFMCuMcRK9M7DcACAOMAjI4tMqWB3zL9WB0Ox+3V1dVvd2UsSWTdraozfT6fyRztNMx+xx133BxVnZ/kv8mifUlE7n7zzTeXphJzewymhwmxcso/BVAR42aYPQfgOq/X+1R/7efaeoqsuXZi9JcESIAESGBIEWjddNq1KvKzwXDqo32HoLRoH7NXBwN+lve0bSwc9qVtv8jyNjRPAiRAAiRAAiRAAiSQIwQqKytOkSKsg2rWW5TkCBK6mRkCz4Tqw+MzY4pWSIAESIAE+kPA7/efISKmTO9BAN51OBzl1dXVr/bHJtdmnwBF1uwz5g4kQAIkQAJ5TKBlS9lWKNj3O4/PeKBDE8HK4vHbZgz0vtyPBEiABEiABEiABEhgaBNwTS+/GiqLhraX9C7XCChwaWN9+KFc85v+kgAJkEC+EfD7/TeLyLdNXKq6dvfu3dMWLFjQnG9x5ls8BS2yxlKqL1bVq2Mp1fEU7nhKuB/AvT6fb1d/D15VJRgMngHgWwC+BOCwWPNkG8DfATwN4Bav17upp72Yjt0TIT4nARIggYEh0Ly57BIBTA8EDhLIFIGPALuiZMJzpswKBwmQAAmQAAmQAAmQAAl0IOCuci5TwPSS4yCBTBF4JFQfrsyUMdohARIgARLoPYH77rvv6EgksjbW13WviFzu8XiW994SVww0gYIVWXvRHPgdEfF5PJ5H+3o4fr//KBG5H8A5MWG1K1NGcF1ZWlo6t6ta34FA4HwADwA4OIWRVtOI2efz3dlXX7mOBEiABEggfQKtm8saFHClv4IzSaB7AiwTzBtCAiRAAiRAAiRAAiTQHYGqqsmft9HWBMjhJEUCmSKggorGleFwpuzRDgmQAAmQQO8IBIPBW1TVJOhZAB7yeDyXiYj2zgpnDwaBghRZlyxZcrJlWasBHJMA3TQE/rOq7hGRkxMaE5spO1X1Up/PZ9b0aixduvTwtrY2I9CelrDQZMqaBsevAfgCgCMTxVcRWWPb9kXJGbTBYPB4VW0CcDyA91X1BofDsTESiZwoIkZY/TSADy3LctXU1GzslaOcTAIkQAIk0CsCrU+PO0stfbJXiziZBLohwDLBvB4kQAIkQAIkQAIkQALpEKh0O+eL4K505nIOCaRFQOEPNYTnpjWXk0iABEiABDJOwO/3jxSRHwH4VGlp6ZyukvAyvjEN9ptAwYmsixYtKh0xYsT/AIiXwTCC54+2b9/+k9ra2jZD1JT2rauru1xVfwVgVIzyKw6HY3J1dbURR9MaZq8DDzzwQRGZHltg9jJ1tW/zeDzmz9ERE0+XAjg79iOT0fojr9f7g8SNAoHAQgC3AWhOThcPBAKmH+BjAA5V1cU+n++KZCcDgcBcIxZblvUNj8fzclpBcBIJkAAJkEBKAi1bxt0F1fnEQwIZIsAywRkCSTMkQAIkQAIkQAIkUAgEXNMrfgvVywohVsY4EASkxbYipz6yYsNLA7Eb9yABEiABEiCBfCFQcCKr3+8/Q0RWATgIQEoxM364fr9/togEARSbuSIy3+PxLE738AOBgBFyHwYwHECbiFzv8XjuSLU+lvH6BICxsecvFRUVOefMmfN+fH4gEDC2ZgF40eFwOKurq/8Rfxbr+WpE1nMBbNq7d++Uq666ymTnRkdiFqyqrty9e/elbJqc7klyHgmQAAl0JLB30xdPKJLi5xU6kmxIIBMEWCY4ExRpgwRIgARIgARIgAQKh8CFM876jMMuWgfg6MKJmpFml4D+d6h+/XeyuwetkwAJkAAJkEB+ESg4kdVkcwKIC6XvOhyO8urq6ldTHWssRds0Gx5vnotIncfj8aR7BYLBYFBVa2Lzt6jq5OQSwIm2gsHgPFW9O1Y6+CNVvdDn8/1vfE4gEDBlh01P1udt2540d+7cfyau7+p5TIBdAsALwPSYvcDj8byQbhycRwIkQAIk0JFA6+bTvquQ/yIXEsgEAZYJzgRF2iABEiABEiABEiCBwiPgqnImfsdVeAAYcaYJ/NVuazvlkUd+/2GmDdMeCZAACZAACeQrgUIUWW8FcH3sQFOKlYmHnSBcmh8/5vV6L0jnMtx5550jhg8fbjJTJ5r5pmeqx+P5Rndrk7Jsd6vqTJ/Ptya+pq8iazAYvFBVoxm1qnqjz+czDDhIgARIgAT6QED/+IWS1j2lz0PxuT4s5xISSCbAMsG8EyRAAiRAAiRAAiRAAn0m4KqqWAro1/psgAtJoAMBuSZU37SIUEiABEiABEiABNIjUIgiqxFY4yJjb0XWRq/X60oH7T333DO6uLh4OYCTY/O/5fV67+tubV1d3Ym2bW8EcASAVCJruuWCn21tba248sordyxZsuQTlmUZoXYcgP9V1fO7y6ZNJzbOIQESIIFCJtCyucxUNAgUMgPGnjkCLBOcOZa0RAIkQAIkQAIkQAKFSMDlOucEWFYTgOMKMX7GnHECz4Tqw9GKfhwkQAIkQAIkQAI9EyhEkTWxT+pOVZ3m8/l+nwpVMBg80rbt9SLymdjzG7xe7209Y+3bjGAweIGq/g7AAQA6lTIOBAILAZj9m0Xkco/HY0Tc6AgEAmUm0xbAoYlljQOBwA8BfBfADsuyXDU1NUbE5SABEiABEugjgdbNZU8oMLmPy7mMBPYTEJH64vFbpxMJCZAACZAACZAACZAACfSHwDT3OV5LLH9/bHAtCcQJKHBpY334IRIhARIgARIgARLomUDBiayxPqtGjDwjhqdBRC7xeDz7EnGZPqZ1dXU/V9UFsR6pb0cikXPnzZv3Us9Y+zbD7/ffLCLfNqtVde3u3bunLViwoDluLRgMHq+q5u3E4wG8r6o3OByOjZFI5ERTjhjApwF8GBdTE4TXTwC43ev1xssk981BriIBEiCBAifQ+sy489RW898QDhLoLwEV2GcVT3juqf4a4noSIAESIAESIAESIAEScE0v/x1UZpIECWSAwCOh+rBJUuEgARIgARIgARLogUDBiayGh9/vnyoiDwIYFeOzybbtb7311ltP/eAHP4jU1dWdbNv2f4qIOyawtqrqQp/PZ4TMrIzFixef5HA4HgdwNACzn8fn892fvFkgEDgfwAMADk7hyH4/g8HgMFU1ma5TAbxQVFQ0Zc6cOe9nxXkaJQESIIECIdCyZdx9UJ1TIOEyzCwSEMiPiydsvSmLW9A0CZAACZAACZAACZBAARFwucrHw5InAZQWUNgMNUsEVFDRuDIczpJ5miUBEiABEiCBvCFQkCKrOb1AIDAJwK8BHNXDae4yAqvX6w2IiGbj5GOCqCnDYURdM8IiMjU5uza+dzAY/Jyq/hRABYARAEwW7nMArvN6vdGMmGAweI2qmtLCrcmlhbMRA22SAAmQQL4TaN58yhcsFD2vUEe+x8r4sk7gT8XDWs+SL77wYdZ34gYkQAIkQAIkQAIkQAIFQ8BVVf5DQL5fMAEz0OwRUPhDDeG52duAlkmABEiABEggPwgUrMhqygEHAoGvicgdAA7q4jj3Avj+9u3bf1FbW9uWrSNP6JtqAdhpWdbMmpqatX3dz+/3f1ZE1gAYA+Ahj8dzWbYE4r76yHUkQAIkkGsEWjef9t8KYeZhrh3cEPTXEqu6aPwzS4ega3SJBEiABEiABEiABEgghwnMmnXG8OaW0icVGJfDYdD1IUFAWmwrcuojKzZkrW3akAiTTpAACZAACZBAPwkUpMga68tqslhdsXLABuMOAK+p6h4RORnA6AS264uKii7ORrndYDDoVdVFAA4EYKvqjT6f79a+nqsRj4PBoCknfAmA7ap6ns/ne6Wv9riOBEiABEgA+MfTE0eNdLT+AYrjyIME+kNAgN8VT9h2UX9scC0JkAAJkAAJkAAJkAAJdEWgssp5kQDLSIgE+k9A/ztUv/47/bdDCyRAAiRAAiSQvwQKTmRdtGhR6YEHHvigiEyPHavpU7rA4/E8nJjtGQgEygGYLBOTDWrGs0VFRRdkUmhN0Ru2QUQu6apMcDrXMBgMzlTV3wAoFpHrPR7PHbW1tUVjxoz5OoDrYz1fjSkTd1BVb/H5fLvSsc05JEACJFCoBFq2lF0BxT2FGj/jzhiBlra2yNkHnPn85oxZpCESIAESIAESIAESIAESSCLgcjvrIKgmGBLoJ4E3RVvHNjRs5PeG/QTJ5SRAAiRAAvlLoOBEVr/fP1tEgkaENKV5VfVSn8+3OtURL1my5GTLssyzY0yWKYAfeb3eH2TiOiTZNib7nS27dOnSw9va2p4AMDbe19W2bSO2/hZAZRd+bykqKqrMpHicCT60QQIkQAJDiUDrlrJ1qtE+2Bwk0GcCCvlR6YSt3+uzAS4kARIgARIgARIgARIggTQIuFzOz8HCkwAOTWM6p5BAdwTmherDS4iIBEiABEiABEggNYGCElljWayPiMhkg0NEfldTUzOru36lgUBgIYDbTFlhVX3Vsqxyj8fzbn8uVAqBNSNZsoFAwPhp/N1hWZarpqZmY8LPjMv1tm1/3/zBsqyrAXhiYjP7tvbnQLmWBEggrwm0bjltiqo8ntdBMriBIPD8jpbdZx921it8C3wgaHMPEiABEiABEiABEihwAu7pzutUo99ncZBAnwko8ERjffjcPhvgQhIgARIgARLIcwIFJbIGAoFjgeibfPGeevO8Xm+3b2P5/f4zRGQVgIMA7FLVKp/P19TXexHLNn0UwGnGhhFuAbj72ze1rq7uy7Zth2K9ZKMZt0nxrhaRmfFSxLHerSZ2L4B3HQ5HeXV1tfGFgwRIgARIIIFAy5ZxS6DqIxQS6A8BVZldOnGrqSzBQQIkQAIkQAIkQAIkQAIDQsBV5TTfXzkHZDNukr8EbHGGQk3r8zdARkYCJEACJKpWGtAAACAASURBVEACfSdQUCJrXV3dibZtbwRwBIDdqjrT5/Ot6Q5f0pq9AC72er2NfUF+//33H9zc3PwQgPgbYG/Ztj117ty5L/bFXnxNMBgcpqqmrLH5i/NW27bPmzt37j/9fn+FiNQDGAmgk6Ds9/tniMgDxo6qXubz+Vb0xw+uJQESIIF8I7Bvy/hPWRp5AcAB+RYb4xlAAoIHS8Zvu2wAd+RWJEACJEACJEACJEACJIBpVRXnW1Dzoj8HCfSdgMhdoZVNX++7Aa4kARIgARIggfwlUMgiq62qPp/PV9fd8fr9/lNEZC2AQ9IVZlPZiwmhRmB1x56/D+Ayr9e7rr/Xy+/33yAiPwawV0Qu9ng8JvMWfr//PBFZbv6cSlBOeH5gKhG2v35xPQmQAAnkOoHWLWXfVsXNuR4H/R9EAoJmtMmZJWds3TaIXnBrEiABEiABEiABEiCBAiXgrnL+SoGrCjR8hp0JAiL/FLtobEPD4+9kwhxtkAAJkAAJkEA+ESgokXXJkiWfsCzLiJqnxITHxT6f74ruDtTv988RET+AIgD/UNXJPp/v+d5cAlOat66u7uequsC0QwWwU1Uv9fl8Jvu0XyMYDI5Vjb6VeBSAgMfjmRvvMUuRtV9ouZgESIAE0LK5zGSxnkwUJNBXAgL5cfGErTf1dT3XkQAJkAAJkAAJkAAJkEB/CEz7ypRPWW1tT8WquvXHFNcWNAG9NlS//vaCRsDgSYAESIAESCAFgYISWU38fr//XhGZF2Pxjohc4PF4zJfonUZy/1QAm/bu3Tvlqquu+le6tynW+/RWAAvjAquI/LvH4+l3X7ZFixaVHnjggQ+KyHQAb4hIhcfjeSPuG8sFp3tKnEcCJEACnQm0bTntUlvbS6pzkEAfCbzWYrecOeJLL77Xx/VcRgIkQAIkQAIkQAIkQAL9JuB2V3xLRX/Sb0M0ULAEBNjUUB/+UsECYOAkQAIkQAIk0AWBghNZA4FAGYDHABwaY7IdwByv19uhgXswGPycqpoM1jNj81pV1ePz+e5PZBkIBH4IYH7sZy+2trbOvPLKK3fE5/j9/qtExLzpVQzA2Fjo8/nuzMSN9Pv9s0UkaGyJyFUej2dxkm/HAngSwHEAVovITI/Hs8/MiYm/SwB4Afzd4XBMqa6u/kMm/KINEiABEsgHAs2by+rl4xLv+RASYxhoAoKrS8Zv+9VAb8v9SIAESIAESIAESIAESCCRwKxZsxz7Wt5/CpAJJEMCfSZgwRVaEW7s83ouJAESIAESIIE8JFBwIqs5w2Aw+HVV/RmAYQlnukNVXxQRk6U6FsCRscxTM8UWkUU1NTXXxkvxxtcFAoFfALgm9v+ft2170ty5c/9p/n9dXd1k27ZNT9RRseemD+smo3H24i7d0VXf1lif1/82IqqIzI4LqIm2A4HAbbEsWvPjetu2vy8irQCM+GvEYSP+PuTxeC5Ljq0XPnIqCZAACeQVgZYtp0+A2ub3NQcJ9JXAkyUTtp3T18VcRwIkQAIkQAIkQAIkQAKZJFBZ5bxEgAczaZO2CouAAvc31ocvL6yoGS0JkAAJkAAJdE+gIEVWgyQQCFwE4I5YL9PuKO0TkdqampqfphIhuxNZA4HAXAAdskv7cCHneb1ek3HapxETYh9C19lYW4qKiirnzJljBGAOEiABEiABwPRiNRUIvkkYJNBXApZiZtHEbSv6up7rSIAESIAESIAESIAESCDTBFzTKx6G6qxM26W9giHQJionNzQ0vVIwETNQEiABEiABEuiBQMGKrIZLTIA0b2BdAeAkACNivExJ3dcBmL6p93i93r93xTFJZH3M6/VeEJ87FERW40ttbW3RmDFjvh7LaB0T88+IqkFVvcXn8+3iJ4UESIAESKCdgD4z7tA2W1/Q9ooGHCTQFwIPlkzYdllfFnINCZAACZAACZAACZAACWSLgMvl/BIsPGW6TmVrD9rNbwKqqG1sCJvWaRwkQAIkQAIkQAL8S1X/70AgEHgYQPwtQFPal5lP/cdKCyRAAiQwaARaNp12NUQWDZoD3DjXCdgQ64yS8c9szvVA6D8JkAAJkAAJkAAJkED+Eah0O28TwXX5FxkjGiACLw0rOWzssmXLIgO0H7chARIgARIggSFNgG+u9eN4Fi9efILD4QgDMNmhewFc7PV62QC+H0y5lARIgAQGm0DL5rKNAM4cbD+4f64S0J+VTHj2+lz1nn6TAAmQAAmQAAmQAAnkN4GZM8/+ZGvEYbJZj8/vSBld9gjI7FB9k6n+x0ECJEACJEACBU+AIms/roDf779BRH4MwAIQFpGpHo/HlBrmIAESIAESyEEC+54+9ULLsh7JQdfp8hAgoMBfS9oiZ8iZz789BNyhCyRAAiRAAiRAAiRAAiSQkoBrevnVUFbv4fXoGwGFNjTWr6/q22quIgESIAESIIH8IkCRtY/nGQwG/01VHwdwHIAPLcty1dTUmOwnDhIgARIggRwl0LK57F4A83LUfbo92AQU15ZM3Hb7YLvB/UmABEiABEiABEiABEigJwKu6c4wFOU9zeNzEkhJwNYJodD6LaRDAiRAAiRAAoVOgCJrP25AIBAw5SR/KSI/83g8LJPRD5ZcSgIkQAKDTUCfGXdoq60vATh0sH3h/rlIQDeXTHh2Yi56Tp9JgARIgARIgARIgAQKj4DbXeFW0frCi5wRZ4jAzaH68HczZItmSIAESIAESCBnCVBkzdmjo+MkQAIkQAKZJNCyucxksJpMVg4S6D0B1eqSic8u7f1CriABEiABEiABEiABEiCBwSFQWeVcLsCMwdmdu+Y2AflDqL7plNyOgd6TAAmQAAmQQP8JUGTtP0NaIAES+P/s3Xl8XHW5x/HnOZOkBSnNpCwuuCCICm5N24CyZMImhcxMilavC+KCiLuCeMWNXhdcABdUFL0ouHBV1GZm0laWkgmg0rRJAUFAVkFZLGSmC2nW89zXpItpm2SyTc6Zcz7z373zO7/n+b5/J/fSPDkzCCAQAIH+tQtWmNmpAYhChJkXWF1V13nizJelIgIIIIAAAggggAACkxdIJmMnuiKFr8LihcCEBVzRU1akWq+b8IVcgAACCCCAQIAEGLIG6DCJggACCCAwOYG+NfNfK6q3T+5qrgq7gJmcPuvIzuVhdyA/AggggAACCCCAQPkJxJP1vxLRt5df53TsvYBdnkm1fdj7PugAAQQQQAAB7wQYsnpnT2UEEEAAAZ8I9K6pXaYqF/qkHdooIwEVWV5Z13l6GbVMqwgggAACCCCAAAII7BRIJBqONrVbIUFgEgKPiTvnFZlMpnsS13IJAggggAACgRBgyBqIYyQEAggggMBUBPraawtPsfJ9MlNBDOm1KnZiZd361SGNT2wEEEAAAQQQQACBAAjEE7H/FZX3BSAKEWZYQE3elk5nfz3DZSmHAAIIIICAbwQYsvrmKGgEAQQQQMALgZ7bXneq4zgrvKhNzTIXUP151aKOM8s8Be0jgAACCCCAAAIIhFzgtKaGBY657SLqhJyC+BMW0GsyqdZ3TPgyLkAAAQQQQCAgAgxZA3KQxEAAAQQQmJxAX3vtj0Xk/ZO7mqtCLaDOkVWL1rWH2oDwCCCAAAIIIIAAAoEQaGyKfU9NPhKIMISYSYEtNui8oqXlpn/NZFFqIYAAAggg4BcBhqx+OQn6QAABBBCYcQFbt2C/ftfuEZH9Zrw4Bctd4AdVdZ38EqrcT5H+EUAAAQQQQAABBIYEksljD3clUvgDwudAgsBEBNTsQ+l02w8ncg1rEUAAAQQQCIoAQ9agnCQ5EEAAAQQmLNDXXlt4grXwJCsvBMYvYLLZIlo3a2HHveO/iJUIIIAAAggggAACCPhbIJFs+KaJne/vLunOdwIqqzLN2VN91xcNIYAAAgggMAMCDFlnAJkSCCCAAAL+FOhfu2CFmfGPQX8ej2+7UrGvVdat/6xvG6QxBBBAAAEEEEAAAQQmIRCPH3ewOE7haVY+6WcSfmG+xHXk1SuWZ+8KswHZEUAAAQTCKcCQNZznTmoEEEAg9AJ9a+a/VlRvDz0EABMSUJUn+vsHF+39hjv4zqEJybEYAQQQQAABBBBAoBwE4omGL4naF8qhV3r0k4B+LpNqvchPHdELAggggAACMyHAkHUmlKmBAAIIIOA7gd41tctU5ULfNUZDvhYwla/OWtT5eV83SXMIIIAAAggggAACCExSoLHx+BdoZLBTRA+Y5BZcFk6B2zKp7OvDGZ3UCCCAAAJhFmDIGubTJzsCCCAQYoG+9trCU6yvDTEB0ScooCr5QYksmL1o7UMTvJTlCCCAAAIIIIAAAgiUjUCiqeEiM7ugbBqmUV8IuGLHrUi13eKLZmgCAQQQQACBGRJgyDpD0JRBAAEEEPCPQM/a+Ysd05X+6YhOykJA9VtVizrOK4teaRIBBBBAAAEEEEAAgUkKJBKxQ02lU0TmTHILLguhgIpenE61fjqE0YmMAAIIIBBiAYasIT58oiOAAAJhFehrn/9dEf1YWPOTexICKr2VEavV2vV/m8TVXIIAAggggAACCCCAQFkJxBOxb4vKJ8qqaZr1WuC+TCr7Cq+boD4CCCCAAAIzKcCQdSa1qYUAAggg4AuBvvbae0Xk5b5ohibKRMB+WFW3/kNl0ixtIoAAAggggAACCCAwJYFk8rhXu+IUnmatmNJGXBwqATVtTKdbV4QqNGERQAABBEItwJA11MdPeAQQQCB8Av1rF55k5l4fvuQknpJARBZWLejsmNIeXIwAAggggAACCCCAQBkJxJOxH4nIB8qoZVr1WsD0h5l0K3+c6vU5UB8BBBBAYMYEGLLOGDWFEEAAAQT8INC3dsGlYnauH3qhh7IRuKqqrvM9ZdMtjSKAAAIIIIAAAgggMA0CjU3H1qlF1kzDVmwRFgGVfwz07vXyVatW9YYlMjkRQAABBMItwJA13OdPegQQQCB0An3ttXeLyOGhC07gSQuoo8dWLuy4ddIbcCECCCCAAAIIIIAAAmUqkEjWX22i7yrT9mnbAwE1903p9M1/8KA0JRFAAAEEEJhxAYasM05OQQQQQAABrwT619QebyqrvapP3fITMJHfzKrr/K/y65yOEUAAAQQQQAABBBCYukA83lAvjmWnvhM7hEbA5MpMOntWaPISFAEEEEAg1AIMWUN9/IRHAAEEwiXQu6b2m6pyfrhSk3YqAqrOyZWL1t0wlT24FgEEEEAAAQQQQACBchaINzX8VsyWlnMGep9RgScH+ra+fNWqNZtmtCrFEEAAAQQQ8ECAIasH6JREAAEEEPBGoK+99k4RebU31alabgImkp5V15kst77pFwEEEEAAAQQQQACB6RRIJGKnmMqq6dyTvYItoCZvS6ezvw52StIhgAACCCAgwpCVuwABBBBAIBQC/e3zjzPRtlCEJeS0CDimSyqO7Giels3YBAEEEEAAAQQQQACBMhaIJ2MtInJaGUeg9ZkUUPllpjl7xkyWpBYCCCCAAAJeCDBk9UKdmggggAACMy7Q3z7/IhO9YMYLU7BcBW6uquusL9fm6RsBBBBAAAEEEEAAgekUiDc1vEXMfjOde7JXoAVy4sphmUz26UCnJBwCCCCAQOgFGLKG/hYAAAEEEAiHQF97baeIzA9HWlJOWUDtfVWL1v90yvuwAQIIIIAAAggggAACARGIN8XaxWRRQOIQo8QCavLudDp7dYnLsD0CCCCAAAKeCjBk9ZSf4ggggAACMyHQv3bh0WburTNRixqBELirctEhr1O9djAQaQiBAAIIIIAAAggggMA0CMSb6j8qppdNw1ZsEQYB1Wszza1vCUNUMiKAAAIIhFeAIWt4z57kCCCAQGgEetsXfFnFPh+awASdkoCKnl9Z13HJlDbhYgQQQAABBBBAAAEEAibQ1BSrHjS5XUReHLBoxCmJgHXbYOSwlpab/lWS7dkUAQQQQAABHwgwZPXBIdACAggggEBpBfraa9eKyMLSVmH3IAioyOMVFfY6rV2/IQh5yIAAAggggAACCCCAwHQKJJpiXzYT/oB1OlEDvJeqfiDd3PrjAEckGgIIIIBAyAUYsob8BiA+AgggEHSBvttqjxJH/hL0nOSbHgEV+1pl3frPTs9u7IIAAggggAACCCCAQLAETl1yzGERt6LwNOtewUpGmlIImFi6JdWWLMXe7IkAAggggIAfBBiy+uEU6AEBBBBAoGQCvWtql6nKhSUrwMZBEuipVOd1umjdfUEKRRYEEEAAAQQQQAABBKZTIJ6ov0JUz57OPdkrsAKDbkXFYSt+f+NDgU1IMAQQQACBUAswZA318RMeAQQQCL5A/9raW8zkmOAnJeGUBVSuqFrUec6U92EDBBBAAAEEEEAAAQQCLNC4JHaMunJLgCMSbToF1D6WaW773nRuyV4IIIAAAgj4RYAhq19Ogj4QQAABBKZdwDrnH94/oHdP+8ZsGEiBAXGP3rvu9j8HMhyhEEAAAQQQQAABBBCYRoF4MrZcRJqmcUu2CqqASirTnOVeCer5kgsBBBAIuQBD1pDfAMRHAAEEgizQt27Bx8S17wY5I9mmR0BVrq1c1PmW6dmNXRBAAAEEEEAAAQQQCLZAItFwuqn9PtgpSTc9ArqpwnFeunz56memZz92QQABBBBAwD8CDFn9cxZ0ggACCCAwzQL97bVpE4lP87ZsF0AB1yQ++8jOlgBGIxICCCCAAAIIIIAAAiURSCQb/mRibyjJ5mwaKAETWdqSyv4uUKEIgwACCCCAgIgwZOU2QAABBBAIpICtW/C8AdceNJG9AhmQUNMoYO1VdeuPnMYN2QoBBBBAAAEEEEAAgcALxJMNHxKxHwQ+KAGnQcAuz6TaPjwNG7EFAggggAACvhJgyOqr46AZBBBAAIHpEhhYO/8M1/Tn07Uf+wRXQEU/VVnXcWlwE5IMAQQQQAABBBBAAIHpF4jHY/uJI3eJyIHTvzs7Bkzgnkwqe3jAMhEHAQQQQAABnmTlHkAAAQQQCKZA39oFV4vZu4KZjlTTJaAimyok8iqtW/vYdO3JPggggAACCCCAAAIIhEWgMRH7nqp8JCx5yTkFAVden8lkb5vCDlyKAAIIIICA7wR4ktV3R0JDCCCAAAJTFbCHY7MHnt70oJk8f6p7cX3ABUyvrDqy46yApyQeAggggAACCCCAAAIlETgtWX+sI3pzSTZn04AJ2OcyqbaLAhaKOAgggAACIRdgyBryG4D4CCCAQBAFBjpqG91ByQQxG5mmV0BdfWPlUR3XT++u7IYAAggggAACCCCAQHgEEsnYDSZyYngSk3QyAiZyY0sqe9JkruUaBBBAAAEE/CrAkNWvJ0NfCCCAAAKTFuhvr/2OiXx80htwYTgE1P5UtWj9MeEIS0oEEEAAAQQQQAABBEojkEjUn22qV5Rmd3YNkMCgI+7BqdTNfFVLgA6VKAgggEDYBRiyhv0OID8CCCAQQIG+9gV3idgRAYxGpGkUcEU/Mbuu47vTuCVbIYAAAggggAACCCAQOoGmplj1oMldIvKC0IUn8IQETPTMllTrzyd0EYsRQAABBBDwsQBDVh8fDq0hgAACCExcoH/twqPN3FsnfiVXhEvAuvod51XPWdjxRLhykxYBBBBAAAEEEEAAgekXiCcbviVin5z+ndkxYAJXZVLZ9wQsE3EQQAABBEIswJA1xIdPdAQQQCCIAr1rapepyoVBzEamaRRQ/VHVoo4PTuOObIUAAggggAACCCCAQGgF4vHYUeLIX0ILQPDxCvxjwfzsS5ctE3e8F7AOAQQQQAABPwswZPXz6dAbAggggMCEBfrX1t5iJnzP5oTlwnWBOnp85cKO1nClJi0CCCCAAAIIIIAAAqUTiCdjq0TklNJVYOcgCJjqiS3NrauDkIUMCCCAAAIIMGTlHkAAAQQQCIyAdc4/vH9A7w5MIIKUSqCtqq4zVqrN2RcBBBBAAAEEEEAAgTAKNCbr36OiPw1jdjJPSOCrmVT28xO6gsUIIIAAAgj4VIAhq08PhrYQQAABBCYu0LduwcfEte9O/EquCJWAykeqFnX+IFSZCYsAAggggAACCCCAQIkFTj755OfM2qvvLhF5SYlLsX0ZC5jYn1tSbUeXcQRaRwABBBBAYKcAQ1ZuBgQQQACBwAj0ttf+TkXeFJhABCmFQL7S0cN1YccTpdicPRFAAAEEEEAAAQQQCLNAoqn+UjM9N8wGZC8uoKavSKdb7yu+khUIIIAAAgj4W4Ahq7/Ph+4QQAABBMYpYCZO39raf6nIc8d5CcvCKGDy06ojO98XxuhkRgABBBBAAAEEEECg1AKNS2LHqCu3lLoO+5e3gJqdnU63/aS8U9A9AggggAACIgxZuQsQQAABBAIh0L92YczMbQ1EGEKUTMBxtLFiYceKkhVgYwQQQAABBBBAAAEEQi4QT8RuEZVjQs5A/DEEVOzn6VTbmSAhgAACCCBQ7gIMWcv9BOkfAQQQQGBIoH9t7efM5CtwIDC6gN5eVdcxHyEEEEAAAQQQQAABBBAonUBjouFcVbu0dBXYuewFzB7KpNsOKfscBEAAAQQQCL0AQ9bQ3wIAIIAAAsEQ6G+vXWkii4ORhhSlEFDRL1bWdXy5FHuzJwIIIIAAAggggAACCGwTOO20Y17qVFT8TURmYYLAaAKO6FGpVOsahBBAAAEEEChnAYas5Xx69I4AAgggMCRgdx9R1f/srA0isi8kCIwmYDL4qll1d9yNEAIIIIAAAggggAACCJRWIJ6M/VpE3lraKuxezgKq8ql0c5Ynnsv5EOkdAQQQQIDvZOUeQAABBBAof4H+dQtONteuK/8kJCiVgKo0Vy7qXFKq/dkXAQQQQAABBBBAAAEE/iPQmIy9VUUKg1ZeCIwm0JxJZfk3GvcHAggggEBZC/Aka1kfH80jgAACCBQEetvnX6SiF6CBwGgCjtq7Khat/wVCCCCAAAIIIIAAAgggUHqBxYsXz6qY1fM3MXtp6atRoUwFns6ksvuXae+0jQACCCCAwJAAQ1ZuBAQQQACBshfoa69tE5Hjyj4IAUojoPJoZdXA4fraO58tTQF2RQABBBBAAAEEEEAAgd0FEk31l5rpucggMKqAq7FMprXw73leCCCAAAIIlKUAQ9ayPDaaRgABBBDYIfD4ugV77zdom0QlggoCIwmoyncqF3V+Eh0EEEAAAQQQQAABBBCYOYHGJbFj1JVbZq4ilcpNQFX+J92cXVZufdMvAggggAACOwQYsnIvIIAAAgiUtcDA2oWnuuauKOsQNF9SAY3IcZULOvnlTkmV2RwBBBBAAAEEEEAAgT0F4onYLaJyDDYIjCigdlOmue0EdBBAAAEEEChXAYas5Xpy9I0AAgggMCTQ2157sYp8Cg4ERhaw9qq69UeigwACCCCAAAIIIIAAAjMv0JhoOFfVLp35ylQsDwHre/yfW/bp6OjoL49+6RIBBBBAAIFdBRiyckcggAACCJS1QF977VoRWVjWIWi+ZAIm9uVZdeu/WLICbIwAAggggAACCCCAAAKjCiQSsUNN5X6IEBhNwBU9ZUWq9TqEEEAAAQQQKEcBhqzleGr0jAACCCAwJGD3Hj2nf9PWTXAgMJqAint0Zd3tf0YIAQQQQAABBBBAAAEEvBGIJ2IrRWWxN9WpWgYC38iksp8pgz5pEQEEEEAAgT0EGLJyUyCAAAIIlK1Az9r5Ccc0VbYBaLzUAuur6jprS12E/RFAAAEEEEAAAQQQQGB0gXhT/UfF9DKMEBhRQGVtpjlbhw4CCCCAAALlKMCQtRxPjZ4RQAABBIYE+tprvy0in4ADgZEEVOxrlXXrP4sOAggggAACCCCAAAIIeCfARwZ7Z18uldX6902n/7S5XPqlTwQQQAABBHYIMGTlXkAAAQQQKFuBvvbaThGZX7YBaLykAoNisb3q1reVtAibI4AAAggggAACCCCAQFEBPjK4KFGoF6hpMp1uTYcagfAIIIAAAmUpwJC1LI+NphFAAAEE7OHY7P4Nm7YigcCIAip/rVrU+Rp0EEAAAQQQQAABBBBAwHsBPjLY+zPwdwf67Uyq9Vx/90h3CCCAAAII7CnAkJW7AgEEEECgLAV61tS+0VH5Y1k2T9MlFzCRS2bVdZ5f8kIUQAABBBBAAAEEEEAAgaICfGRwUaKwL1iTSWWPCjsC+RFAAAEEyk+AIWv5nRkdI4AAAgiISH/7gi+Z2BfAQGAkARU7sbJu/Wp0EEAAAQQQQAABBBBAwB8CfGSwP87Br13Mrtq/4tprrx30a3/0hQACCCCAwMi/g8QFAQQQQACBMhToX1t7k5k0lGHrtFx6gXur6jpfWfoyVEAAAQQQQAABBBBAAIHxCvCRweOVCuc6V+y4Fam2W8KZntQIIIAAAuUqwJOs5Xpy9I0AAgiEXKCvvbZPRCpDzkD8kQW+U1XX+UlwEEAAAQQQQAABBBBAwD8CfGSwf87Cp518JpPKfsOnvdEWAggggAACIwowZOXGQAABBBAoO4He2+Yfro7eXXaN0/CMCLgii2fXdfJ9vTOiTREEEEAAAQQQQAABBMYvwEcGj98qbCtNLN2SakuGLTd5EUAAAQTKW4Aha3mfH90jgAACoRToXzf/XHP10lCGJ/SYAiby0Ky6zkNgQgABBBBAAAEEEEAAAf8J8JHB/jsTH3X0dCaV3d9H/dAKAggggAACRQUYshYlYgECCCCAgN8E+ttr/2AiS/zWF/34QMDkiqojO8/xQSe0gAACCCCAAAIIIIAAArsJLFlywmED7uB9wCAwksCgM/Dylctv/Ts6CCCAAAIIlIsAQ9ZyOSn6RAABBBDYKdDXXvtvEeEvXLkn9hAwtTfPWrT+99AggAACCCCAAAIIIICAPwXiiVhWVOr92R1deSqg8p5Mc/YqT3ugOAIIIIAAAhMQYMg6ASyWIoAAAgh4L2CtsYr+52zq974TOvCbhEWkRwAAIABJREFUgKpsqBisPFSPWrPJb73RDwIIIIAAAggggAACCGwTaEzEPq8qX8YDgd0FTPQnLanWs5FBAAEEEECgXAQYspbLSdEnAggggMCQQM+a2kZHJQMHAnsK2DVVdevfgQwCCCCAAAIIIIAAAgj4VyAejx0ljvzFvx3SmYcCd2dS2Vd5WJ/SCCCAAAIITEiAIeuEuFiMAAIIIOC1QF977fdF5MNe90F9/wk4Iu+pqOvko6X8dzR0hAACCCCAAAIIIIDALgLxZOxOEXk1LAjsLjDQt9fcVatW8elE3BoIIIAAAmUhwJC1LI6JJhFAAAEEdgj0tdf+XURehggCuwio9A4MDhy691F3/hMZBBBAAAEEEEAAAQQQ8LdAPNnwLRH7pL+7pDsvBNRkcTqd/aMXtamJAAIIIIDARAUYsk5UjPUIIIAAAp4K9LXXmqcNUNyXAirSUlnXGfdlczSFAAIIIIAAAggggAACuwg0JhtOVbEVsCCwh4DplzPp1i8igwACCCCAQDkIMGQth1OiRwQQQACBIQFb/7qX9fc7hSdZeSGwm4B+vKqu4zJYEEAAAQQQQAABBBBAwP8CixcvnlVRtfVBEXmB/7ulwxkWWJ1JZU+c4ZqUQwABBBBAYFICDFknxcZFCCCAAAJeCGy977yvRTa2vl1EXuRFfWr6V6AyIofrgs57/NshnSGAAAIIIIAAAggggMBwgXhT7CoxORMVBHYT2JpJZfdGBQEEEEAAgXIQYMhaDqdEjwgggAACQwK5XO4qETlTbKDL6Xvk/sott2yJbPrjHB14+hUisi9MoRW4uaqusz606QmOAAIIIIAAAggggEAZCsSb6s8Q05+XYeu0XGIBNbc2nb55fYnLsD0CCCCAAAJTFmDIOmVCNkAAAQQQmCmBXC63TkQWjFRP3S0PRXr+9s/IphsHK7bcfIBY/xEz1Rd1vBVQsS9U1q3/irddUB0BBBBAAAEEEEAAAQQmIvDG0499XtVgpPCRwXtN5DrWBl9Azc5Op9t+EvykJEQAAQQQKHcBhqzlfoL0jwACCIREYOPGjYe6rnuXiMwaZ2RX+5+8K9K97umKTddVVvTcc7CJHTTOa1lWTgIReX3Vgs7byqllekUAAQQQQAABBBBAAAGReDKWFpE4FgjsJnBFJpU9BxUEEEAAAQT8LsCQ1e8nRH8IIIAAAkMCuVyuSUSWT4nD+p52+h5+oHLLrc9GNt1Urf1PvlxU9pnSnlzstcAjVXWdB3vdBPURQAABBBBAAAEEEEBg4gKNiYZzVe3SiV/JFYEWUFmbac7WBToj4RBAAAEEAiHAkDUQx0gIBBBAIPgCuVzu8yLy5elOqoObHoz03P3Pis03upHudc+TwS2F73flVSYCZnbNrCPXv6NM2qVNBBBAAAEEEEAAAQQQGCaQSDQcbWq3goLAbgKDmVS2AhUEEEAAAQT8LsCQ1e8nRH8IIIAAAkMC+Xz+12b21lJzqEq/9j1xt9O9pqtic+vsip67X2Jmzy91XfafrIB+uKqu4/LJXs11CCCAAAIIIIAAAggg4KmAxpOxx0XkuZ52QXHfCZijr2tZ3nqH7xqjIQQQQAABBIYJMGTldkAAAQQQKAuBXC5X+D7WIzxp1u39t9P/0IOVW27ujmy5bZ72PXqYiOztSS8U3UWgssKO0Nr1f4MFAQQQQAABBBBAAAEEylMgnog1i0qyPLun61IJuOa+b0X65p+Wan/2RQABBBBAYDoEGLJOhyJ7IIAAAgiUVCCfzx9sZg+VtMgEN9fBTfdHtt75eMWWVtGtd77AGeg6dIJbsHyqAir3VC3qPHyq23A9AggggAACCCCAAAIIeCfQmKi/QFUv8q4DKvtRQEV+kE5lP+LH3ugJAQQQQACBHQIMWbkXEEAAAQR8L5DP599sZtf6uVFV65G+x++JPLsmV7HlL/tEeu5+sVjvgX7uuex7M72y6siOs8o+BwEQQAABBBBAAAEEEAixQCJR32CqN4WYgOgjC/wlk8q+ARwEEEAAAQT8LMCQ1c+nQ28IIIAAAkMC+Xz+K2b2ubLjsL7HnZ6/P1L57J96ne71+zu99xeedp1ddjl82rDj6DsqFnZc49P2aAsBBBBAAAEEEEAAAQTGIRCLxSrmzJV/i0h0HMtZEh6B3kwqy7+fw3PeJEUAAQTKUoAha1keG00jgAAC4RLI5XLNIsH4jh4d3HhPZOvtTzlbbquK9Pz1eU7/EweH6zSnL21lhR2gtes3TN+O7IQAAggggAACCCCAAAJeCMSTsVUicooXtanpYwFXX5XJtN7t4w5pDQEEEEAg5AIMWUN+AxAfAQQQKAeBXC73gIgcUg69TrxHe1b7/3VPZPOazZW9t+8b6bnrRTawaf+J7xOyK1Q6qxZ1LghZauIigAACCCCAAAIIIBBIgcZEbJmqXBjIcISatICJntmSav35pDfgQgQQQAABBEoswJC1xMBsjwACCCAwNYGurq4Xqeo/prZLmV1tfY9Gev7+qLO13Sq6b9/P6bn3ELHBqjJLUdJ2zeTiWUd2frqkRdgcAQQQQAABBBBAAAEEZkSgsem4k9Wc62akGEXKRsBUvtvSnP1E2TRMowgggAACoRNgyBq6IycwAgggUF4CuVxuiYj8oby6LkG37uY7K7o7upxn1+/tbL3zuZH+R19Ugipls6Wqc3LlonU3lE3DNIoAAggggAACCCCAAAKjCixevHhWRVV3l4juDRMCOwRU5JZ0KnscIggggAACCPhVgCGrX0+GvhBAAAEEhgRyudyXReTzcOwhsNHpf+Ju59n2wUjPHftW9Nz9Qul/uiYsTlV1nfw3TFgOm5wIIIAAAggggAACoRCIJ2M3iUhDKMIScrwCz2ZS2X3Gu5h1CCCAAAIIzLQAv6CcaXHqIYAAAghMSKCrq2ulqi6e0EUhXawy8KD2/P2Riq2dezvdt8+L9Nz7UnG3VgSQ489VdZ1HBzAXkRBAAAEEEEAAAQQQCK1AoqnhIjO7ILQABB9ZwJVXZjLZe+FBAAEEEEDAjwIMWf14KvSEAAIIILBTIJfLPSYiB0EyOQF1u9dFtt652dnaua/TfcdzI70PvGByO/nnKr6P1T9nQScIIIAAAggggAACCEyXQCIRO8VUVk3XfuwTFAF9RybVek1Q0pADAQQQQCBYAgxZg3WepEEAAQQCJdDd3f2C3t7efwYqlPdhunTgqTsi3XdEKrrX1zhb//pCHXhirvdtjb8DM10y68iO5vFfwUoEEEAAAQQQQAABBBDwu8DSpa/fq6dv1mYRifi9V/qbOQEVvTidav30zFWkEgIIIIAAAuMXYMg6fitWIoAAAgjMsEAul0uISGqGy4aunJp7r/Y/8q+K7sLHDHce4PTed7AO5B2/QlRWugfr/Nsf8Wt/9IUAAggggAACCCCAAAKTE4gnY7eKCF8NMjm+gF5lKzOpttMCGo5YCCCAAAJlLsCQtcwPkPYRQACBIAvkcrllInJhkDP6NZu63X9xeu7fGuleW+303Pm8SM/9zxPr80O791fVdR7mh0boAQEEEEAAAQQQQAABBKZXIJFs+KaJnT+9u7JbmQs8kkllDy7zDLSPAAIIIBBQAYasAT1YYiGAAAJBEOjq6sqoamMQspR7BlX9t/U/fU+k528W6V57YEXPXQdp7z/meJDrqqq6zvd4UJeSCCCAAAIIIIAAAgggUGKBRKLhNFNrKXEZti8zgd6tVftcf/31z5ZZ27SLAAIIIBACAYasIThkIiKAAALlKpDL5e4XkUPLtf/g921/jfQ9vkG3rq+KdK87KNJz70t0YENpYzv2saqF679X2iLsjgACCCCAAAIIIIAAAl4ILF0a26enTwrfy8oLgf8IuFaXybSthQQBBBBAAAG/CTBk9duJ0A8CCCCAwE6BXC5ncJSXgLp9a7T/oS2RZzvmON2dL4n0PnCAulumLcSgq8fvdVRH67RtyEYIIIAAAggggAACCCDgK4F4MlYYpi30VVM0462AynsyzdmrvG2C6ggggAACCOwpwJCVuwIBBBBAwJcCGzduPNR13cKTrLzKW+AJx93ygNNzX7/z7Np5ka23H+r0PvgcEXcyqfKVjr5MF3Y8PZmLuQYBBBBAAAEEEEAAAQT8L9DYVH+pmp7r/07pcKYEVPTidKr10zNVjzoIIIAAAgiMV4Ah63ilWIcAAgggMKMCXV1di1V15YwWpdiMCJjZPc7gM09Gtt7pVHSvfZ5uveswp//xorVV9IbKuo6Tiy5kAQIIIIAAAggggAACCJStwGmJ4xKOOqmyDUDjJRCwlZlU22kl2JgtEUAAAQQQmJIAQ9Yp8XExAggggECpBHK53EdF5LJS7c++/hFQ1QEx9w7pfWRjZOvtsyPd614S6bnv+TqY27VJk29XHdnJX7T75+joBAEEEEAAAQQQQACBaRdYvHjxvhVVWzdO+8ZsWM4Cj2RS2YPLOQC9I4AAAggEU4AhazDPlVQIIIBA2QvkcrnCgLUwaOUVToEN6vY8oH0PdFc8u26u073+5Trw1Kdn1173o3BykBoBBBBAAAEEEEAAgfAIxJOxThGZH57EJC0m0Lu1ap/rr7/+2WLreB8BBBBAAIGZFGDIOpPa1EIAAQQQGLdAPp9faWaLx30BCwMvoKo11dXVuz3eGvjYBEQAAQQQQAABBBBAIHQC8UTs26LyidAFJ/DoAq7VZTJtayFCAAEEEEDATwIMWf10GvSCAAIIILBTIJfL3S8ih0KCwA6BaDTKf7dwOyCAAAIIIIAAAgggEAKBRFPsnWbyixBEJeJ4BVTek2nOXjXe5axDAAEEEEBgJgT4ZeVMKFMDAQQQQGDCArlcziZ8ERcEWeDOaDT62iAHJBsCCCCAAAIIIIAAAghsE0gkjn2NaeQOPBDYIaCiF6dTrZ9GBAEEEEAAAT8JMGT102nQCwIIIIDAkMDGjRsPdV238CQrLwR2CHw/Go3yHb3cDwgggAACCCCAAAIIhEQgnoy5IsLvLkNy3sVj2spMqu204utYgQACCCCAwMwJ8B8qM2dNJQQQQACBcQp0dXUtVtWV41zOshAIuK77lnnz5l0bgqhERAABBBBAAAEEEEAAARFpTMbWq8jrwEBgu8AjmVT2YDQQQAABBBDwkwBDVj+dBr0ggAACCAwJ5HK5whOLl8GBwA4Bx3FeNnfu3AcQQQABBBBAAAEEEEAAgXAIxJtiV4nJmeFIS8rxCPRurdrn+uuvf3Y8a1mDAAIIIIDATAgwZJ0JZWoggAACCExIIJfLFQasfDTshNSCvTgajfLfLME+YtIhgAACCCCAAAIIILCLQDxZ/0kR/RYsCOwUcK0uk2lbiwgCCCCAAAJ+EeAXln45CfpAAAEEENgpkM/nV5rZYkgQKAiY2b01NTWvRAMBBBBAAAEEEEAAAQTCIxBfcvzx4rqrw5OYpMUETOS/WlLZ3xRbx/sIIIAAAgjMlABD1pmSpg4CCCCAwLgFcrnc/SJy6LgvYGGgBVT1iurq6nMCHZJwCCCAAAIIIIAAAgggsItAPB7bTxzZAAsCOwRU9b/Tza3fRAQBBBBAAAG/CDBk9ctJ0AcCCCCAwE6BXC5ncCAw7B/S51RXV1+BCAIIIIAAAggggAACCIRLIJ6M/VNEXhCu1KQdXcAuz6TaPowQAggggAACfhFgyOqXk6APBBBAAIEhgY0bNx7qum7hSVZeCAwJuK77+nnz5t0GBwIIIIAAAggggAACCIRLIJ6sXyGip4YrNWnHEFiRSWUbEUIAAQQQQMAvAgxZ/XIS9IEAAgggMCTQ1dW1WFVXwoHADoEtW7bs/cIXvnArIggggAACCCCAAAIIIBAugcamhovU7IJwpSbtGAJ3ZVLZVyOEAAIIIICAXwQYsvrlJOgDAQQQQGBIIJfLfVRELoMDge0CD0ajUb6fl9sBAQQQQAABBBBAAIEQCjQmY29VkV+HMDqRRxTQTZlU61xwEEAAAQQQ8IsAQ1a/nAR9IIAAAgjsGLIWBqyFQSsvBAoC10aj0bdAgQACCCCAAAIIIIAAAuETiMcbjhDH7gpfchKPJuAODNSsWHFrDiEEEEAAAQT8IMCQ1Q+nQA8IIIAAAjsF8vn8SjNbDAkCBQEz+3xNTc1X0UAAAQQQQAABBBBAAIHwCSxdujTS07dhIHzJSTyaQERlfnNz9naEEEAAAQQQ8IMAQ1Y/nAI9IIAAAgjsFOjq6rpLVY+ABIHtQ9Z4TU1NCxoIIIAAAggggAACCCAQToHGZP19KnpYONOTeg8BR5syy1tTyCCAAAIIIOAHAYasfjgFekAAAQQQ2CmQy+UKH/tTDQkCBQFVfWl1dfXDaCCAAAIIIIAAAggggEA4BeJNsWYxSYYzPan3FNCPZ1Ktha8Z4oUAAggggIDnAgxZPT8CGkAAAQQQ2CFgZs/J5/NbEEFgu0BvNBqdjQYCCCCAAAIIIIAAAgiEVyCejH1NRD4TXgGSDxdQtW+lm9vOQwUBBBBAAAE/CDBk9cMp0AMCCCCAwJDAhg0bXl5RUXEvHAhsF7g9Go3ORwMBBBBAAAEEEEAAAQTCK9CYbHiXil0dXgGS7ybw+0wq+2ZUEEAAAQQQ8IMAQ1Y/nAI9IIAAAggMCeTz+ePNbDUcCBQEzOzXNTU1b0MDAQQQQAABBBBAAAEEwivQ2HRsnVpkTXgFSL6bwLpMKrsIFQQQQAABBPwgwJDVD6dADwgggAACQwK5XO4MEfk5HAgUBBzHuXDu3LlfQgMBBBBAAAEEEEAAAQTCK5BIHD3HtHJTeAVIvouAyYZMOnsAKggggAACCPhBgCGrH06BHhBAAAEEhgS6urouUNWL4ECgIKCqb62urv4tGggggAACCCCAAAIIIBBugUQy9piJHBRuBdLvFHA3PyeT6ehGBAEEEEAAAa8FGLJ6fQLURwABBBDYKZDL5b4vIh+GBIGCgJm9tqam5k40EEAAAQQQQAABBBBAINwC8abY9WJyUrgVSL9DwHXcw1csv/keRBBAAAEEEPBagCGr1ydAfQQQQACB4UPW5SLSBAkCBYHq6uoqVe1HAwEEEEAAAQQQQAABBMItEE/Wf1dEPxZuBdLvEDB13tjSfNP1iCCAAAIIIOC1AENWr0+A+ggggAACw4esa0VkISQIiMiD0Wj0UCQQQAABBBBAAAEEEEAAgUSi/oOmejkSCBQETOy9Lam2n6GBAAIIIICA1wIMWb0+AeojgAACCAwfsj4uIs+DBAERaYlGo3EkEEAAAQQQQAABBBBAAIHGplhMTVqRQGBoyGryhZZ09itoIIAAAggg4LUAQ1avT4D6CCCAAAJDAmbm5PP5QTgQ2H4/XFJTU3M+GggggAACCCCAAAIIIIDA4tNjB1UMymNIIDAkoPrDTHPrh9BAAAEEEEDAawGGrF6fAPURQAABBIYEurq6XqSq/4ADge0C74tGoz9FAwEEEEAAAQQQQAABBBAoCMSTsa0iMhsNBEws3ZJqSyKBAAIIIICA1wIMWb0+AeojgAACCAwJPPPMM693HOfPcCBQEHBd9+h58+ZxP3A7IIAAAggggAACCCCAwJBAPBm7S0SOgAMBE+loSWUXIoEAAggggIDXAgxZvT4B6iOAAAIIDAnk8/k3m9m1cCBQEFDVmurq6hwaCCCAAAIIIIAAAggggEBBIN4UaxYTnl7kdhAVeSKdyj4fCgQQQAABBLwWYMjq9QlQHwEEEEBgSCCXy31CRL4NBwIi8lQ0Gn0uEggggAACCCCAAAIIIIDADoHGROwSVTkPEQQKAgvmZyPLlomLBgIIIIAAAl4KMGT1Up/aCCCAAAI7Bbq6ui5W1U9BgoCIZKPRaAMSCCCAAAIIIIAAAggggMAOgUSi/oOmejkiCBQEHHFflErd/BgaCCCAAAIIeCnAkNVLfWojgAACCOwUyOfz15jZ2yBBQER+GY1Gz0ACAQQQQAABBBBAAAEEEBg2ZD3JVK9HBIFtQ1Y9KpVqXYMGAggggAACXgowZPVSn9oIIIAAAjsFurq6blbVYyFBwMy+XlNTcwESCCCAAAIIIIAAAggggMAOgXj8uIPFcR5CBIGCgJq+KZ1u/QMaCCCAAAIIeCnAkNVLfWojgAACCOwUyOVyD4rISyFBwHGcD8+dO5ePAeNWQAABBBBAAAEEEEAAgV0E4snYgIhEYEFAVT6abs5+HwkEEEAAAQS8FGDI6qU+tRFAAAEEdgrk8/keM5sFCQIikoxGo2kkEEAAAQQQQAABBBBAAIHhAo3J+vtU9DBUEBCRr2dSWT4BiVsBAQQQQMBTAYasnvJTHAEEEECgIGBmc/L5/CY0ECgIDAwMLNh///070UAAAQQQQAABBBBAAAEEhgvEk/UrRPRUVBAQ0V9kUq3vQgIBBBBAAAEvBRiyeqlPbQQQQACBIYGtW7e+uKen5xE4ECgIVFRUHDBnzpwNaCCAAAIIIIAAAggggAACwwXiyfrviujHUEFARFZnUtkTkUAAAQQQQMBLAYasXupTGwEEEEBgSCCXy80XEZ5c5H4oCPRGo9HZUCCAAAIIIIAAAggggAACuwskmmLnmcklyCAgIvdmUtlXIoEAAggggICXAgxZvdSnNgIIIIDAkEA+nz/BzG6EAwEReTAajR6KBAIIIIAAAggggAACCCCwu0C8qf5tYnoNMgiIyOZMKrsvEggggAACCHgpwJDVS31qI4AAAgjsGLIuNbPfwoGAiGSj0WgDEggggAACCCCAAAIIIIDA7gKNTbGYmrQig0BBYPNG2SubzfaggQACCCCAgFcCDFm9kqcuAggggMBOgXw+/wEz+xEkCIjIL6PR6BlIIIAAAggggAACCCCAAAK7CyxZcsJhA+7gfcggUBBQizw3nV79FBoIIIAAAgh4JcCQ1St56iKAAAIIDB+yXmBmF0GCgJl9vaam5gIkEEAAAQQQQAABBBBAAIHdBRKJo+eYVm5CBoGCwKATefnK5av/jgYCCCCAAAJeCTBk9UqeuggggAACw4esF5vZpyBBwHGcD8+dO/dyJBBAAAEEEEAAAQQQQACBkQTiyVhhyDoHHQQkYnWZP7StRQIBBBBAAAGvBBiyeiVPXQQQQACB4UPWK83svZAgICLJaDSaRgIBBBBAAAEEEEAAAQQQGEmgMVl/n4oehg4CanZyOt12AxIIIIAAAgh4JcCQ1St56iKAAAII7BTI5XLLRaQJEgQGBgYW7L///p1IIIAAAggggAACCCCAAAIjCcSTsVYRiaGDgIksbUllf4cEAggggAACXgkwZPVKnroIIIAAAsOHrG0ichwkCFRUVBwwZ86cDUgggAACCCCAAAIIIIAAAiMOWRMN14ja29BBQFTOyjRnr0QCAQQQQAABrwQYsnolT10EEEAAgeFD1r+KyKsgCb3AQDQarQy9AgAIIIAAAggggAACCCAwqkBjInaJqpwHEQJmel5LuvVbSCCAAAIIIOCVAENWr+SpiwACCCAwfMj6LxF5PiShF3g6Go3uH3oFABBAAAEEEEAAAQQQQGBUgURT7DwzuQQiBETsS5lU24VIIIAAAggg4JUAQ1av5KmLAAIIILBTIJ/PbzWz2ZCEXuCBaDT6stArAIAAAggggAACCCCAAAKjCsSb6t8mptdAhICIXZZJtX0cCQQQQAABBLwSYMjqlTx1EUAAAQSGBMxs73w+/ywcCIjIumg0uggJBBBAAAEEEEAAAQQQQGA0gcamWExNWhFCQFSuzjRn340EAggggAACXgkwZPVKnroIIIAAAkMC3d3dB/X29j4GBwKqemN1dfVJSCCAAAIIIIAAAggggAACowk0NcVeN2iyHiEERKQ5k8ouQQIBBBBAAAGvBBiyeiVPXQQQQACBIYEtW7a8pr+//w44EFDV31VXVy9FAgEEEEAAAQQQQAABBBAYTSAeP+5gcZyHEEJARFozqezxSCCAAAIIIOCVAENWr+SpiwACCCAwJJDL5WKFfxjBgYCq/m91dfX7kUAAAQQQQAABBBBAAAEERhN449LX11T1zXoGIQREZH0mla1FAgEEEEAAAa8EGLJ6JU9dBBBAAIEdQ9bTReT3cCCgqpdUV1efjwQCCCCAAAIIIIAAAgggMJrA0qVLIz19GwYQQkDMHsqk2w5BAgEEEEAAAa8EGLJ6JU9dBBBAAIEhgXw+f5aZ/QQOBETkC9Fo9CtIIIAAAggggAACCCCAAAJjCcSTsU0iMgel0As8k0ll9wu9AgAIIIAAAp4JMGT1jJ7CCCCAAALbh6yfNrNvoIGAmX20pqbm+0gggAACCCCAAAIIIIAAAmMJJJKxx0zkIJRCLzCQSWUrQ68AAAIIIICAZwIMWT2jpzACCCCAwPYh61fM7HNoIGBmZ9TU1PwSCQQQQAABBBBAAAEEEEBgLIF4MnaXiByBEgKzqzbMuvbau/uQQAABBBBAwAsBhqxeqFMTAQQQQGCnQC6Xu1REzoUEATOL19TUtCCBAAIIIIAAAggggAACCBQZst4qIkejhIBa/77p9J82I4EAAggggIAXAgxZvVCnJgIIIIDAToF8Pn+5mX0QEgTM7NiamprCL0t4IYAAAggggAACCCCAAAKjCsST9StE9FSIEBjoGzxg1apbNiCBAAIIIICAFwIMWb1QpyYCCCCAwE6BXC73MxF5NyQImNmra2pqCh/7xQsBBBBAAAEEEEAAAQQQGFUgnmi4RtTeBhECjrgvSqVufgwJBBBAAAEEvBBgyOqFOjURQAABBHYK5PP5X5vZWyFBwHXdF86bN++fSCCAAAIIIIAAAggggAACYwnEmxouFz4RiZtERNTkZel09gEwEEAAAQQQ8EKAIasX6tREAAEEENgp0NXVlVbVOCQI9Pf3zznggAO2IIEAAggggAACCCCAAAIIjDlkTca+JiKfQQkB15FXr1ie5RORuBUQQAABBDwRYMjqCTtFEUAAAQR2CORyuRtE5ES7HXLSAAAgAElEQVREQi/gRqPRSOgVAEAAAQQQQAABBBBAAIGiAomm+i+Y6ZeKLmRB4AUiqgubm1s7Ah+UgAgggAACvhRgyOrLY6EpBBBAIDwCuVzuVhE5OjyJSTqKQHc0Gn0OOggggAACCCCAAAIIIIBAMYHGZOwzKlJ4mpVXyAXU9Jh0uvVPIWcgPgIIIICARwIMWT2CpywCCCCAwDaBXC5X+IvTWjxCL9AVjUbnhV4BAAQQQAABBBBAAAEEECgqkGiKnWcmlxRdyILAC5jqiS3NrasDH5SACCCAAAK+FGDI6stjoSkEEEAgPAL5fP5vZvbK8CQm6UgCZvZ4TU3NC9BBAAEEEEAAAQQQQAABBIoJxJMNHxOx7xZbx/vBFzDR01pSrSuDn5SECCCAAAJ+FGDI6sdToScEEEAgRAK5XO5hEXlJiCITdWSBh6LR6CHgIIAAAggggAACCCCAAALFBBJN9R8008uLreP94Auo6ZvS6dY/BD8pCRFAAAEE/CjAkNWPp0JPCCCAQIgE8vn8k2Z2YIgiE3Vkgbuj0eirwEEAAQQQQAABBBBAAAEEignEk7GzROQnxdbxfggE1N6eaW77vxAkJSICCCCAgA8FGLL68FBoCQEEEAiTQC6X2ygi+4YpM1n3FFDVjurq6oXYIIAAAggggAACCCCAAALFBBKJ2JmmclWxdbwffAETe29Lqu1nwU9KQgQQQAABPwowZPXjqdATAgggECKBfD7fZ2aVIYpM1JEF/hSNRo8BBwEEEEAAAQQQQAABBBAoJhBPNrxdxH5VbB3vB19AzT6UTrf9MPhJSYgAAggg4EcBhqx+PBV6QgABBEIisG7duspDDjmkLyRxiTm2wOpoNHoiSAgggAACCCCAAAIIIIBAMYFEon6pqf622DreD4GAyiczzdnvhCApERFAAAEEfCjAkNWHh0JLCCCAQFgEnnnmmX0dxyl8XDAvBFZEo9FGGBBAAAEEEEAAAQQQQACBYgLxpliTmCwvto73gy9gIhe0pLJfD35SEiKAAAII+FGAIasfT4WeEEAAgZAIPPXUUwdWVVU9GZK4xBxb4PfRaPTNICGAAAIIIIAAAggggAACxQQSiYbTTK2l2DreD76AmfxPSzq7LPhJSYgAAggg4EcBhqx+PBV6QgABBEIikMvlXiIiD4ckLjHHFvhVNBp9J0gIIIAAAggggAACCCCAQDGBxqbjT1Zzryu2jveDL8CQNfhnTEIEEEDAzwIMWf18OvSGAAIIBFzg6aeffmUkEvlbwGMSb3wCV0aj0bPGt5RVCCCAAAIIIIAAAgggEGaBRKK+wVRvCrMB2bcJMGTlTkAAAQQQ8FKAIauX+tRGAAEEQi6Qz+drzawj5AzEH/qHsf2gpqbmI2AggAACCCCAAAIIIIAAAsUEGptiMTVpLbaO94MvwJA1+GdMQgQQQMDPAgxZ/Xw69IYAAggEXKCrq+toVb014DGJNz6BS6PR6KfGt5RVCCCAAAIIIIAAAgggEGYBhqxhPv1dszNk5V5AAAEEEPBSgCGrl/rURgABBEIukMvljhORtpAzEH/bk6xframp+TwYCCCAAAIIIIAAAggggEAxAYasxYTC8z5D1vCcNUkRQAABPwowZPXjqdATAgggEBIBnmQNyUGPI6brul+eN2/eF8exlCUIIIAAAggggAACCCAQcgGGrCG/AYbFZ8jKvYAAAggg4KUAQ1Yv9amNAAIIhFxg48aNR7mu+5eQMxB/25OsX6upqfksGAgggAACCCCAAAIIIIBAMQGGrMWEwvM+Q9bwnDVJEUAAAT8KMGT146nQEwIIIBASgY0bNy5yXbc9JHGJOYaAmV1cU1PzaZAQQAABBBBAAAEEEEAAgWICDFmLCYXnfYas4TlrkiKAAAJ+FGDI6sdToScEEEAgJAL5fL7WzDpCEpeYYwt8OxqNngsSAggggAACCCCAAAIIIFBMgCFrMaHwvM+QNTxnTVIEEEDAjwIMWf14KvSEAAIIhEQgl8u9VkRuD0lcYo4t8L1oNPoxkBBAAAEEEEAAAQQQQACBYgIMWYsJhed9hqzhOWuSIoAAAn4UYMjqx1OhJwQQQCAkAl1dXa9S1b+GJC4xxxAwsx/W1NR8CCQEEEAAAQQQQAABBBBAoJgAQ9ZiQuF5nyFreM6apAgggIAfBRiy+vFU6AkBBBAIicDTTz/9ykgk8reQxCXm2EPWn9TU1JwNEgIIIIAAAggggAACCCBQTIAhazGh8LzPkDU8Z01SBBBAwI8CDFn9eCr0hAACCIREYNOmTYcNDg7eF5K4xBxb4GfRaPS9ICGAAAIIIIAAAggggAACxQQYshYTCs/7DFnDc9YkRQABBPwowJDVj6dCTwgggEBIBPL5/CFm9kBI4hJzbIFfRKPRd4GEAAIIIIAAAggggAACCBQTYMhaTCg87zNkDc9ZkxQBBBDwowBDVj+eCj0hgAACIRHI5XIvEZGHQxKXmGMIqOr/VVdXvx0kBBBAAAEEEEAAAQQQQKCYQCJR32CqNxVbx/vBF2DIGvwzJiECCCDgZwGGrH4+HXpDAAEEAi7wzDPPvNBxnEcDHpN44xO4NhqNvmV8S1mFAAIIIIAAAggggAACYRZobDr+ZDX3ujAbkH2bAENW7gQEEEAAAS8FGLJ6qU9tBBBAIOQCGzZseH5FRcW/Qs5A/G0Cy6PR6OlgIIAAAggggAACCCCAAALFBBKJhtNMraXYOt4Pg4BemEm1fikMScmIAAIIIOA/AYas/jsTOkIAAQRCI/DUU08dWFVV9WRoAhN0LIFMNBpNQIQAAggggAACCCCAAAIIFBOIN8WaxGR5sXW8H3wBVf3vdHPrN4OflIQIIIAAAn4UYMjqx1OhJwQQQCAkAo8//vh+e+2114aQxCXmGAKquqq6uvpUkBBAAAEEEEAAAQQQQACBYgKJRP1SU/1tsXW8HwYB/Xgm1XpZGJKSEQEEEEDAfwIMWf13JnSEAAIIhEYgn89HzawrNIEJOqqAqt5QXV19MkQIIIAAAggggAACCCCAQDGBxkTsHaryy2LreD8UAudkUtkrQpGUkAgggAACvhNgyOq7I6EhBBBAIDwCzzzzzL6O42wMT2KSjiHQGo1Gj0cIAQQQQAABBBBAAAEEECgmEG+KvVtMflZsHe8HX0BN3p1OZ68OflISIoAAAgj4UYAhqx9PhZ4QQACBkAg8+eSTz5k1a9aWkMQl5hgCqrqmurr6KJAQQAABBBBAAAEEEEAAgWICjYn696vqj4ut4/3gC7gmb1uRzv46+ElJiAACCCDgRwGGrH48FXpCAAEEQiLw8MMPz66urt4akrjEHFvg7mg0+iqQEEAAAQQQQAABBBBAAIFiAvFkw4dE7AfF1vF+CARUlmSas80hSEpEBBBAAAEfCjBk9eGh0BICCCAQFoF169ZVHnLIIX1hyUvOMQUejUajL8YIAQQQQAABBBBAAAEEECgm0JiIfVxVvlNsHe8HX0BNFqfT2T8GPykJEUAAAQT8KMCQ1Y+nQk8IIIBASASWLVvmfPzjHx8MSVxiji3QFY1G54GEAAIIIIAAAggggAACCBQTiCdjnxKRi4ut4/3gC6jZ8el0W2vwk5IQAQQQQMCPAgxZ/Xgq9IQAAgiESCCfz281s9khikzUkQX6otHoLHAQQAABBBBAAAEEEEAAgWICiab6C8z0omLreD/4AubYG1qWt/0l+ElJiAACCCDgRwGGrH48FXpCAAEEQiSQz+efNLMDQxSZqKMIVFdXz1JVPj6aOwQBBBBAAAEEEEAAAQTGFIgnG74oYv8DEwJqbm06ffN6JBBAAAEEEPBCgCGrF+rURAABBBDYKZDP5+8zs8MgQcBxnHlz587tQgIBBBBAAAEEEEAAAQQQGEsgnowVPiq48JHBvEIu4EjkiFRq9d9CzkB8BBBAAAGPBEI3ZE0kTjjQdDArIq8oYl74jsB/ilqHus7VZvvcmMlkuj06pymVjcfje2tky0dM3Dea6Y9bUtnfiohNaVMunpJA45KG16prN4rIfts3GjSxpS2ptuWT3TiRqG8w1ZUisvNjV13RU1akWq+b7J5ch8BMCOTz+XYzWzQTtajhbwEze3FNTc2j/u6S7hBAAAEEEEAAAQQQQMBrgUSy4ccm9n6v+6C+9wJuRcUhK35/40Ped0IHCCCAAAJhFGDIOv5Tf9LUObOl+aYbym1A2ZiIvUNVrhaRiIjk1eSkdDq7bvzRWTndAiMMWUVUrx3onX3GqlWreidaLxaLVczZV34kKu8bfi1D1olKst4LgXw+f4OZnehFbWr6S6CiouKIOXPm8BfI/joWukEAAQQQQAABBBBAwHcC8aaG34rZUt81RkMzLmCDzkEtLTf9a8YLUxABBBBAAAERYcgqUvh/wltGuBsqRORFIlL5n/esWxx9a2Z5tqWc7p5EU/0HzfTy7T0PmuobW5pbV5dThqD1OuKQVexxcfWETCZ770TzNjYe9zKNOIUzfeHwaxmyTlSS9V4I5PP535nZm7yoTU1/CQwODh613377rfFXV3SDAAIIIIAAAggggAACfhOIJ+uvE9GT/dYX/cy8QIUT2W/58tXPzHxlKiKAAAIIIMCQVcYaQp199oLKx5+ak1SR74nIc4duGJM7zHVOK6e/kFp8euygigH5P1F5valdPdi79ydXrVq1iR8A7wRGHrIO9fOZTCr7jYl2Fm+KvU9M/nf36xiyTlSS9V4I5PP5K83svV7Upqa/BFT1xOrqav4IyF/HQjcIIIAAAggggAACCPhOIJ6M3SYiR/quMRqacYHefav2uf4X1z8744UpiAACCCCAAE+yyphD1h13SDweO0ocWSUi1YX/nYksbUllf8cdhMBkBUYdsqp1DlS6p6y69pYN49178eLF+1bM6l4upsfvfg1D1vEqss5LgY0bN37Ldd1PetkDtX0j0BSNRlO+6YZGEEAAAQQQQAABBBBAwJcC8WTsHhF5hS+bo6kZFdi8USqz2ezAjBalGAIIIIAAAtsFQv9xweMZQi1dGtunp89+P+xjSL6RSWU/w12EwGQFdhuy3i0ie4vIwSIyqCaN6XT2j+PdO5GobzDVlSIyW0QKH4/SveNjg8dzf4+3DusQKJXAM888s8xxnAtLtT/7lo+Amb2zpqbmV+XTMZ0igAACCCCAAAIIIICAFwLxROwJ0e2fOudFA9T0i0BPJpXdyy/N0AcCCCCAQPgEGLKKnrIi1XpdsaNPJGM/NJFzCutU5EfpVPaDxa7hfQRGE9h1yGqFAentIvrZofUmV27eJOeM86/wNJ6s/76IfmjbtfZjUS18l/Aphf+RISv3YDkI5HK5T4jIt8uhV3osrYCqnlNdXX1FaauwOwIIIIAAAggggAACCJS7QDwZK/yBOcO1cj/Iqff/VCaV3fYVb7wQQAABBBDwQIAh6ziGrLFYrGLfuXalib6rcEYjDVl3ezLxaXP0xJblrXeMdqanJRve6Ihtf1rRVvZunfWW668f+fsDEomj55hWnSFi7xKxV4to4anHQRF5WEQzg47zo5XLV9+/7ZOM93ztWkvuVYvE0unVTw1fOXyIvGMwd9ppx0S1ouIDKnaGiL5cRCIi9m8xyYpFvpHJ3LR+tJrD947FYrPnVOtpYvZhETtyW//WLaJ/FdGfq/X9Ip3+0+Zi9//OfcT9kJkuUJG526/5l6ldp4PyowULGjqWLVvmFttrqqbF9i/2/m73y13i6EfEda8R0eeL2OPi6gmZTPbeovs0nvgiJ9J/g4keJiJ5NTvdVD4loqcWrh3HkFUblzS8Rl33bBFNisgLCteZyEYRu9sx/Z7ZnHQmkyn842XEVynvnaam2EsGRM9Ws6Xbn/Qt3IPdYnq/OHal2z/4yxUrbs0Vcyq8v2zZMqezs/UEc/R8MTt6+H1oIt/eslFSs/aftXdVf+8fxWSRiBT9Of7PfeSeKaLzRaSyYKdqHSLO5ZvztiKbzfaM1F8iccKBpoPZ7R9vNPRzWVt77IZtPco5ZnrC9nt8UMTuM9FfONb/g+E/K9v3OEvE3r7jZ3RnfdVvL3htbOV4fh7G41fKNblc7j0i8tNS1mDvshH4VDQavbRsuqVRBBBAAAEEEEAAAQQQmHGBpUuXVvX0beid8cIU9J2Aiv09nWor/M6SFwIIIIAAAp4IMGQdx5D11FNjz41U2moRPbxwSmry7nQ6e/XwEyvRkFUbm44/Sc0t1Brrr7IKQ5grxN33/JGGYRMdsoroh9XsIVP5hYjsN8qd2S+in8ikWn841qC1cUnsGHXtVyJDT1eO9nrSVN/Z0ty6erQFpzbFXhcx+bmIvLrIT0qmwqk6a/ny6/89yrppMZ3qT+tu98u9NljxRq0YvES2DRMLr89kUtlvFKsTb4q9T0z+d2id2h9kUD8gjl09niHrkiUnHzDo9n3LRP5r2wB9tJc9ao6+o2V59taRVgwfsk7XvROPx/cWZ/MXReTcwuBy1M6GhsHygZZU9rdj3YeFrANuX8EpPobpX9XsPFO9bPvgc6whqzYmY28RkSuGDftH2vqvriNvX7E8e9fub+42ZH3MVN4lJp9TkRPH6PE+15E3r1ievXuc9X8/0LfXe1etWrWp2L3k5fu5XO50Efm9lz1Q2x8Cruv+z7x585b5oxu6QAABBBBAAAEEEEAAAT8KLFnyhgMG3KpdHh7wY5/0NAMCJmsz6WzdDFSiBAIIIIAAAiMKMGQtMmQ9++wFlY//e87FavLxgmDhL6TcwcqTWlpufHS4aCmGrPElsUZx7Tfbn1wtzJCGnuBT1XYTe82wp1qHWjGV7z7/gM3n//jHHf3De5v4kFXWDNu7sFch64CIRUX0gP/sbd1q+qbRvj90z/6lX8TWqzh3mNhR2wdZQwO0wtN3JvrWkT66OZE4br6ptmx7ynPoVejpQRH9i6j74t2eai28nxno2+udIw2Wpst0qv/3ZPcha+EpRlcH3qCi125/Yvjm2VWViWuvvbEwRBzxtXjx4n0rZnUvF9PjC082m9jSvaoqb+rp60+L6HGFi0Z7knXx6bGDKgclYyKv27750NOSKnrztvOw4/7z9PLQ/+ZxNWtMp28uPL28y2vXIevU752hXFVbf7nbQLTw1HbW1J5Vs7odT41ua8S6xdG3ZpZnW0aCGmW/Yfe17LPjCd7C06sitvf2n7nRhqwab6r/iJgWPt52+3B66MnsNSL6iIgd+5+nbof6e1Rc59RMprXw3bs7X7sNWQv+gyJatf0p9X+KSOEJ2AoRKfyBwrBBs7WrOVeYut8b9lT7jvWF7+U9aPjQXNW+tSmv/z3Oj5+e6q09qevz+fwJZnbjpC7mokAJmNkVNTU1Qx/NzwsBBBBAAAEEEEAAAQQQGEmgsfG4l2nE+Ts6CIjKDZnm7MlIIIAAAggg4JUAQ9ZRhqyLFy+eVVGxdb6ofF1U6rcd0OjDnOkesi5eeuz+Ff3OH8W0dltp+WXEkY82N2fzO26WwkeVulJ5oaoUvs+wMOwZGrS1pNqWD7+hJjFkLVzer6qft8F9vj/s6VhNJOpjpvLLnQNP1WsHemefsWrVql0+pmWPwajJL8Xkk5lM9un/9H/S8037r9zx/aEi1i6unjZ8zbaPCLZfiWnhSbcCxM2O2DtTqZsf27FPYc2++8oHTO2i/wyk93wSdDpNp/oDO9KQtX9WnzvszHvU7NR0uq11tFqJRGyhqdwgItU7hv+OY73DPoJ2xCHrkOlcuUpE3rp97/tc1XesaG7tHPY06J5nPcp3xe42ZJ3qvaONTQ1fVbMLtvf2tImeuXB+/R+Hf+xtMnnC4a4M/kZEXjW0Tu2mgd69l4wwWN99v0Ez+Y4NDnx1+McMJxKxQ03kMlFZPMx7xCHrboP6QVP9pg7u85XhT5Hv0Z/IbzZvlHcP/+jg3Yas23/M5deOVZ6XTt/w+PCfc9HKb5rI+3d74nhQRX4yODDw2V2z7PFzNe6Pn57qfT3Z6/P5/EIzWzvZ67kuUAKpaDTaFKhEhEEAAQQQQAABBBBAAIFpFdj++xD+DTmtquW5mYr8Lp3K7vhUuPIMQdcIIIAAAmUtEPoh6wRO76+OOOekUjf9eaRrpnvImkgcf5ype52IzBazhwYrIsev/MNN/9i9duFJ2yeemvNjEXn30HsjDD0nPmS1bnGdt2cyremRPoI1kYj9l6n831A5sb9XRNzYH/5wyxM7ehthiDfqk6V7PFGpclamOVsYvA69tv91YuFjhF8oIpsd0ZNSqdY1I5yBxpMNF4jYV7c5yNq+ylmnXHftdV071k6n6QTumxGXjjRkLXxPbjwZ+28R+frQRaMMNbdvqIlkwzdM7PxtcfXidKr1vxOJEw4oNmQdPpwtfI+ruLI4k8neNlKjiUT9UlMtnHVktPtw1yHr1O6dxl2/Y3ZQzd6WTrcVnu7d4xWPx44SR1YVhsyj3RvxeOwV4gx91PfQU9CjPe1deG+EJ173GLLG47H9xLEVIjr0UTRj7bfbHxrsMTQfYch61fMO3Hz27k+iF+qcfPLJz5m1V+9vd3wM9DYMu/x5B275xEjrC99lO2hSeDL0kG23kixtSWV/N9X7tlTXb9y48WWu6/JXyKUCLqN9VXVNdXV14ZMOeCGAAAIIIIAAAggggAACIwo0Nh1/strQ78x4hV3A5MpMOntW2BnIjwACCCDgnQBD1vHZ95jZZY5UfKswCBvpkukesu46GLUxPzo2kWg4zdS2f1TqnmsnMWQddXhTyL7b4HOPQdRuQ7yxvtdyiHLX7xXd9cnYXVzHGDYX9tn+va2FwdK8kQaC02k6vttm9FXDcw0fVO86FLRRn0DcbRiZV5OT0unsut0HdyN9XPD2YXNhMF943T7Qt9fZo31n56mnH//iyMDgTaL60tEGmf/P3p2Ax1lVjx8/ZyZt2drOhPWHiAICiuBSFWWRTNgLmaQFq0iBdpKiKIqKgID6ty74kx8qgj8QhCQtivoTLZ2ZQKFQMmXfkb0tqwUqBTrvtKV0y7zn/7xpUqbTLJNkJpnl+z6Pjw/NXc753HcK7Zl7b1aRdUjvzomTj/iYz/W1dhVOl3X45Yx5cxLeUbhbPVOmHD0+82jkngqJ9fWhaaadu3Z7Peo7c+At3iGRrd7duoaayZuPdDZ50lzfiW1td73Ry0pvUQgXkUvj0cSF3W2z1qqvLxB0dqmfVPMNM726q//mNe9p7lAoVDVuvDWb6Bnez83kx22xxC+G+t4Wqv/q1at36ejo4D6dQgGX1rhLg8Hgh0orZKJFAAEEEEAAAQQQQACB4RQITwpNFxPv7w54KlzAuyIpNnfh9yucgfQRQAABBEZQgCKriFcgebeXNci+3/AdNTs1FlvoHdG6xZPvImtDQ+3nXTFvnrGdxxT3sbO0v/dn4EVW/U482n5lb+P2VxwKN9SeI2JXdPZXm7M6pVMzj0nNHjersLXIu5+0u5idVeRLq8n3J0wI/T7z6Nj+8u/+eT5Nc52zt3a9vS9bHY+ctbO3e7zM4mGmcS5F1oHEnst4WxZZh/buDCS2rXd3bjl3dqHR2/kZjy78Vk+7s7vn7edzrOGGmv8V0W92vtpdu4f7Gi/rCxC3rl875svz589f4/XPsu33ywi5fI4z/TLXRUWuiUUT3xiI73C2NbMxqVTKu4OWB4ENwWBwDAwIIIAAAggggAACCCCAQG8C9ZNqLjLTXyKEgIj+JB5t/xkSCCCAAAIIjJRAxRdZe9rpt0Whov6Y3V3d+BsVOWXTr9syNauLxe5+IrNdvousPRy5mxaRB83kDz7x3xmLLXirr+JOZmy5FGeGUCjb4t7Pweyg66fYlH2nppfa06J2nV80/qlPhZbmWnDNp+lQP7B9vS9b7Jbs4a7R7EJs5g7OXIqiA4k9l/Hy9e4MJC6vbX9F1uyfq9o3Y3MX/qGvefpal1x2zmaP3dux0F47iqxbaqVSqbVm5n2xhafCBXw+347jx4/ffNR7hXOQPgIIIIAAAggggAACCGQJ1NWHfq8q3peoeSpeoO8v+1c8DwAIIIAAAgUXoMgqevwt0fY+73HYqjjXw+7MfBdZvZU/6aQv/teGtP8GFTk6+00wkZWqtkBd32yzHe6Mx+Pv9fa2DGeRtee7Iwf0Hm+1o8+7K9M/5r3L1XRa592gWzz2nog+ZCbNlu649ZZb7nX6mi1fpgPKqIfGfb0vE6d8ceeqjb7bxHSCiPRwl2fos6bi7XIOeEcNu+lRx7S13bnUmyYcrv34pjtIZVfvn/v7EkE4HN5O9d2jRd2TTbRGRPbY2vj9BHo8frgh9AcTOWtTqwHtZO0zPu++4WVvjT1MXf2yqNV23S86qnf7LefOpUCcPVZf69LDHaoDfQ222KVNkXVLvlQq9aaZdb63PJUtUFVV9fGxY8c+V9kKZI8AAggggAACCCCAAAK9CYQbQv8QkZMRQkBNpsdiidlIIIAAAgggMFICFFlzKLJ6i1NfX1NrqreKiLfTarm4elQ83v5s98IVosjqjT1z5kzfY48tDIvPfi4iB/X0ongFVzG5XG3sZT0VW0usyLpOzXdcLHbX3Vm5at3kmi9oWv9bVA7vpRC4UcSuq/KN+enNN8/3dvr2+OTDdKgf2P7el3BD6Aci8qvOeUyaV6+SsxKJRIdXxaxvqL3UxM73fpR9ZG3WuL0WMT2DRx9vbxLVy1RkfK75DFORVesmHXmMmuv9R/JuucaWXeAtwiLra5Z2j2pru/uFTb+nHLWraTohIh+VHu5/zc47l89xZp9SOi7YizuVSi02s/1yX29alquAqh4dCAS8L4vwIIAAAggggAACCCCAAAJbCYQbQveLyCHQICAqk+NzE3ORQAABBBBAYKQEKLLmWGTNuht0q+JVf0WzvgsmtsVdjb29DN4Ox1HrfSFR3zEm5u1u3WvLtnb3KL97ypw59/wn89dzKc7k68jXrXayqkRN5NWBvCO8RbsAACAASURBVOCmcv0tNyee6dVh4sRxvtHrDvGZHS9qx4ro/llF18WuT77U1xjdYw/WdCD59NS2v/cl8+eZu1VPOCG0m3+Ut1NVD/DqUmpyTCyWeLR7jlyKrN4O0Tff2uFXZvqdDLenRSQmKo+aWdpn9rrIqGVm7k7iM+8/Vj/izTEMRVYNN9R+Q8R+JyLdu1b/LSY3m8p9IrbeL/4VZvqSz5feNm1yvYgctSn/LXeydu4I3uC/S0QO7C327LUZwE7WdSI2x1TfzvVdUJO1PnGvjkbvfs3rQ5F1S7lUKvWwmX0uV0/ala+AmZ1WXV19Y/lmSGYIIIAAAggggAACCCAwFIFwQ+gVEfnwUMagb3kIqNmRsdjC9vLIhiwQQAABBEpRgCJrjkXW/nbF9Vc0y345tix85lZk3aogVHfkB3xV6XPN9NvvF6T096tX2rldux47uwxnkdU7flZ8q//mnVzrzT0cx3aceOLhQfX7Z4jqD9/flVlY06F+2Pt7X7LvXRWVGfG5ieas+1rnrE7p1EQisa47nlyKrOHJtTXiureK6HYi9p64vlPj8fZYT3f89vfee/Pmq0DfOVZ97f6m7nwR3VNE0mry/QkTQr/v6d7dAd/JmsMRMv0e4/x+0ba3Hdc5vxoUWbekSqVSt5t5X5rgQUDOCwaDv8EBAQQQQAABBBBAAAEEEOhJINxQs15ER6ODgJo7IRa7+wkkEEAAAQQQGCkBiqw5Fln73clad8S+6vd5xxt+cOBHf25ZENx0nG2iWtXv3zhmg/vB4HupP/7xsY29vCRaXx86x1S8nX/e80zH6PSR8266Z/MOu+EssnoBhBtC3jG33nG3Xt3u6nh04bd6KuDl8NLrcVOOC45Z39G5o3HjxtGpefPmre+tXzhc2yA+8wq8Wx3pnG/THGLvs0l/RVavc1ZB9S51q041X8fVYnpSp6zIlLZowruHZPOTU5E1Y32yjxvODnr4i6yhaaYyqzOOHu4+zoyvvyJr19HK15rYmbm+i30WWSdOHFM1Zt2fxGzKpvH6vn+2v3eEIuuWQo7jeMdDn9GfGz+vCIHfBIPB8yoiU5JEAAEEEEAAAQQQQACBAQlMnnzUjh1u+p0BdaJx2Qq4VVX73PLPO18u2wRJDAEEEECg6AUosuZYZN2i4NXD/YlZBZO0qR7XNre91zvl6hpCX1KRm7qKP1scF5x9zKma1sVi7bf09jZlFYa2ui92uIus9fWh402lreso2pf8KkfPnZsY0JHBXq7Zu2JF7Nx4dOHlvTn0tQb5Nh3qJzuXImtnzBt9t4npBBHxdqvOFJELRSSQeYRwZiz9FVknDrBQeNJJX/yvjrQvYaKdd2UW+rjgzAK9ilwTiya+0Zv1lCmhHdZtsH+KaNfux62LnvX17xdtezPLHP+ESaFP+U3uFJEde/qyRLih9hwRu6Kzj8lCN90x+ZZb7nUG8z5QZN1SLZlMXqqqFwzGkj5lJ3BjMBg8reyyIiEEEEAAAQQQQAABBBAYssAJDUcc5BffU0MeiAHKQqDK59/p5psXrCiLZEgCAQQQQKAkBSiy5lBknXhSaI9RaYmbyKc6V1ntro71202eN2/equ5Vz95V19cOwa3Gky13soZCoapx463ZRLt3dc36r11Xf6233az19TW1pnpr1w7ORWr+UCy2YHl3bMNdZA2HQ949nreI6MFdMcQ7Nmx7WqZX1qdF6+pDX/epHCi28aJY7L7V3T+vqw/9SFV+3vnP/RS1wuHQR8XXeV/p7tkFsnybDvXTnkuR1Zsj3BDydgR7O4O3eHp7v/orsm69u1N6fbe8u1uXvTX2MjXx7m7tfApfZK35noj+Nof11vCkmm+JqVd092+Kbusia13d0Xv6/Bvv6C4Sm8oVu++y+vyePksTJ04cVzV67Z+7j7ruqciadZyx9DWeF1Hn/bfLx10iastXpeSqzKOdKbJu+U47jvNdEen1SxRD/czRv6QEFgSDQe/ecR4EEEAAAQQQQAABBBBAYAuBuklHHqvm3g4LAp7A6pUyKvPKNFQQQAABBBAYbgGKrH0XWTUcrvms+OWart2E3vqk1eyrsdjCrl2o7y/ZlgUxe89Mv/bZCaG/dt8n2Xlk7ZMLvyiu/V5EDnq/59b3h255b6akVeQ6sY0XZBYgvarSiZNDH/e58lcRObBzPJPm1avkrJG6k7U7p/DkUJ249n+b7v3sjGueipwTiyVezHzJvftU/VVVvzQR70hXr1gW32a0nHrTTYl3vXbZRS3v52qjzorF7liWOY5XTFN/x7Uicnznr/dQCM+XaVcR+UYR/dCmqXxfi8XuunsgH95ci6z19aHPmsod3u7VjPFTanJMLJZ4NHvOHIqsEp4UahKT67v6ps3kdz7Z+NPud2vT0crtnxHVy0SlJnOOQhdZs74w4B2J/Defjfp+xnrrCZOP2tfnpn+qIt6xvV0F1s6V+E482n5llomGG2ovErFLMvO1dMclmTtQ6+tDHzGRK0VlYkb/d8ynR7fd3P5kxq9lF3fTItKq5v9R5hcbvPZd7+T/vl+0tSu3Gb3LuTfddJPXR0a6yOrd+zsuID80kylicm+Vf/TFN988/63uXL1dzBvSvmtUdG8zu2H33d79XXdxur++A/ksdLdduXLlKa7rer+X8SDwbDAY3PTvNB4EEEAAAQQQQAABBBBAIEMgPCk0XUxaQUHA+3J8PJrYGQkEEEAAAQRGUqDii6wi8oaIdBb0sh8T2U1Fxmf+el871yZNCn04vemo0X3e72NviaijYmoie2wuOm4x2dZFVq9itPVOPfHuZV2kIveZ6XhRO0JEPpAx1zKf2PHR6N1PZw4/3DtZu+buKX6vuPSKiN6zqY0d0mXVeeeqiC1Ts7rsC+u3KtiKZI/zRRHZ6/2Cm72npifHYonbstY0L6a53FPa34c61yKrV8waG7Abu+9h7Ry3j7tKcyqybr3T2BvVM31dxdZnvafeMcXe491zKz0dXV3fEPqDiZy1qVnf95T2Z9eZ7/jOO1m/kmXY+TnN+kx6n4cOEdm26/3p8TjpHnaoes29vku7+u/w/ufINoioV7j1/tdTkbVzd2r2Dt+u8TI/m4dK5+d9UxFYRf610S/heXMSr3fnNdJF1rpJtUepmfft3+5C9YXxaOLS7vjCDbVXiti3u/55nZrvuO4vE/TXt7/3v6efO44TEpH2wfSlT9kJJIPBoHdkNw8CCCCAAAIIIIAAAgggsIVA/aSai8z0l7AgICpPxucmNp06yIMAAggggMAICVBkzRHeRFb6TH60226rr+3t2F5vqPr6mmNM9S8islPvQ9vDJuLtELt6U/GqxyKreDsKH328vcnbUZhd7N1qbLXHrcNOaWu7+4Xsn41QkdULQ8Ph2nrx2TUisluf1H3E741TN+nIY9Tc2f2OI7bUfDq17ebEvT3Nlw/T/gqFubxSuRZZvbGy7gMWNZkeiyU8i62eXIqsXqeGhiM+6Ir+WUS9Qn0vjy0VlbPE5FsieoLXyEx+3BZL/CKzQz6LrN64kyaFAmlXfi8qvd7J6H0eReTrKlLr/X/nyyZ2w6qV2tTTMTGdY276puukPtbnaRP9tYr9puvz22OR1evfeQzwm2O/7qr8ot/Ppki8yjd6RuYu0U2/Vxy1q2k6ISIf7a2gmxlrLp/j3talp/tts8bzul4ajya8O387n76KrP31zeUzkN1m1apV+6fT6UWD6Uuf8hMIBALbqera8suMjBBAAAEEEEAAAQQQQGAoAvUNtX80Me80NJ5KFzCZF48lOv++igcBBBBAAIGREqDI2qe8vSUqz6j4/i+9ceNNmceL9tXNK56IL/0tMzmle4elVxRStce8o1l33/Xd25a9Pe4Adc3b9bpTb0XW7jm8I3V9VaO+KmJniNhBGbth3xC1h1zz/fEDu666q7fiby7FmXwXyjJ9wuHwdqqrTjSfnGWmn8koSnXGr65cM2FC7YLuY5V7s+19nK51cuUas3G3xOPx9/r7QA3FdKDFsZ5iGUiRdeKUL+5ctdF3m3dktYotcdOjjmlru9PbhbnVk2uR1eu4aZesnihmZ4vY57veq40i9oSo/lHSY//qWW5RbOvhGOZCvDteMfzxx9uP6npnjup6Z9IitthE/2QdHdd6n8f6STXfMOv8soJXZO3T5v0x9XwxO2xTvvaeiD5tIpe/u1KiOwR1/+7PpTdeld8NzZlzz396e596eY86dwWb2gJN+6+Kx+96ovPA7KxnoO9RLp/jzCky16WnImvnDt9R710nqieLyQMdVfLVzJ22Xe/SP0TEOxa7Zf3a0d+fP3/+Gm+O/vr29/nr6efJZHK8qqYG05c+5SdgZp+srq5+qvwyIyMEEEAAAQQQQAABBBAYikC4IXSXbPrCNQ8C18ejCQruvAcIIIAAAiMqUHFF1hHVZvKyEKirO2Jf9fsWiMgHRey59EY96tZbE2+WRXIVnkR9/ZFHmLreEbre8ciL1Pyh7LtWK5yooOknk8n3VLXr+OeCTsXgxS9wcjAYnFP8YRIhAggggAACCCCAAAIIDKdAuCHkfen8g8M5J3MVp4Cq/DQ2NzGzOKMjKgQQQACBShGgyFopK02eeRMITwo1icn1nQOaNK9eJWf1dERt3iZkoCELhEKhqlzWKNwQ+oGI/Kprwri4Y0/JZWf0kANkgE4Bx3Fe7tr9j0iFC6jqDwKBwP9UOAPpI4AAAggggAACCCCAQIbAlClTRq/b8PZ6UBDwBFT167G57X9EAwEEEEAAgZEUoMg6kvrMXXICncfD+qtuFpUaEUmJKxPj8cSDJZdIBQXsHW07avTaq8Vsdiy28I7eUt90T63vVhE5sKvNhfFo4tIKohrxVB3HuU9EDh3xQAigGASuDwaDHPtUDCtBDAgggAACCCCAAAIIFIlAQ8NRB7iSfrZIwiGMERZQ07pYrP2WEQ6D6RFAAAEEKlyAImuFvwCkPzCBuvqaM1X1DyLiN9X/bpvb/sOe7tsc2Ki0LpTAscceu/02226YZSJfEpGNZna5Tzp+EYvdtzpjTj1xcujjPrPZ3r23nb9u8qS5vhPb2u56o1CxMe7WAo7j/FNETsIGARFJBINB7lniVUAAAQQQQAABBBBAAIHNAifW19b71KKQIOAJqLkTYrG7n0ADAQQQQACBkRSgyDqS+sxdcgKhUGibcePk66a6j7g7XMhRskW/hBqeFGoUsytFdLuuaDd23rcqcp+Zjhe1I0TkA92ZmMhKn+lUvg05/GubTCavUtVvDv/MzFhsAmb2RnV19R7FFhfxIIAAAggggAACCCCAwMgJhBtqvieivx25CJi5mASqfBt2vfnm+98qppiIBQEEEECg8gQoslbempMxApUmoHWTQ4epK1eLyEH9JL/YJ77GaPSu+ysNqRjyXbly5Y9c1/15McRCDCMvEAgEtlPVtSMfCREggAACCCCAAAIIIIBAMQiEG2quEuGLucWwFiMdg6psjM1NjB7pOJgfAQQQQAABiqy8AwggUBECX/vaZ0Yte2vsYSJ2upoe9/7uVXtLVJ4R8V29OmW3JBKJdRUBUoRJplKpGWZ2XSFDe/nll2X58uWyceNGqa6ulr333lu22657k3MhZ2bsgQqY2Serq6ufGmg/2iOAAAIIIIAAAggggEB5CoQbam4X0WPLMzuyGqDAv+PRxIcH2IfmCCCAAAII5F2AImveSRkQAQQQQGAwAslksk5V44Ppm0ufBx54QN58880tmo4aNUoOPfTQzoIrT9EJnBwMBucUXVQEhAACCCCAAAIIIIAAAiMiEK6veUlU9x6RyZm0qARM7P626MLDiioogkEAAQQQqEgBiqwVuewkjQACCBSfwNtvv/3ZqqqqRwoRmbeD9cknn+xx6J133lkOP/zwQkzLmEMQUNUfBAKB/xnCEHRFAAEEEEAAAQQQQACB8hHQcEPILZ90yGRIAqo3xee2f3lIY9AZAQQQQACBPAhUTJH1/PPPf0NEds+DWUkMoapPlESgBIkAAkUhYGafLopAChTEnnvuKdtvv32vo59wwgkyZsyYAs3OsIMUuD4YDJ45yL50QwABBBBAAAEEEEAAgTISqKs7Yl/1+5aUUUqkMgQBU7mibW7iu0MYgq4IIIAAAgjkRYAia14YGQQBBBBAoJgF9tprL9lmm216DfGYY46RHXbYoZhTqMTYEsFgsLYSEydnBBBAAAEEEEAAAQQQ2FKgrqH2BBW7BRcEPAEzu6AttvAyNBBAAAEEEBhpgYopsp577rllvUtrpF8k5kcAAQTyIdDU1LTA7/cH8zFW5hivvvqqLFu2rMdht912Wzn++OPzPSXjDVHAzN6orq7eY4jD0B0BBBBAAAEEEEAAAQTKQKB+Uuj7ZvLrMkiFFPIioFPj0fa/5GUoBkEAAQQQQGAIAhVTZB2CEV0RQAABBIZJwHEc7+LUT+R7unfffVfuuusuSafTWw190EEHyUc+8pF8T8l4eRAIBALbqeraPAzFEAgggAACCCCAAAIIIFDCAuH60PWi0lTCKRB6HgVMpbZtbiKRxyEZCgEEEEAAgUEJUGQdFBudEEAAAQQKIZBMJuepakG2la5YsUKeffZZ8f7fe7zjg/fdd18KrIVYyDyNaWafrK6ufipPwzEMAggggAACCCCAAAIIlKhAuCF0r4gcVqLhE3a+BVx373j87lfyPSzjIYAAAgggMFABiqwDFaM9AggggEDBBFKp1FVm9s2CTSAia9eulY6ODhk7dmwhp2HsPAio6lcCgcDf8zAUQyCAAAIIIIAAAggggEAJC4QbaleIWHUJp0DoeRTYZvTOVTfddNPWR1XlcQ6GQgABBBBAIBcBiqy5KNEGAQQQQGBYBBzH+b4I9+wMC3YJTGJml1RXV/+oBEIlRAQQQAABBBBAAAEEECiQQH39Ubuapt8s0PAMW2ICKvJ6LJr4YImFTbgIIIAAAmUqQJE1Y2HNTFtbWw9R1Z+Y2c6u6x49Y8aM5EDW/rrrrvuY3+/3/kL4GBHZUUR8IuKKiPcfg7f7fL5Lpk+f/tJAxuypbXesInKBiByaMddGEXlLRObnOldzc/NYVb1IRCIiskvXfEtF5PKlS5dePXPmzI6hxkt/BBBAIBcBx3Emi8icXNrSpiIEYsFgsKEiMiVJBBBAAAEEEEAAAQQQ6FGgblIopCbt8CDgCZjY/W3RhRwdzeuAAAIIIFAUAhRZRaS1tXUbMztNRH4gIh/pWpknXdc9Mtcia9cYvxWRr3cVVntb4HXeLq1IJPL/VNUG8xY0Nzfvrqo3isgR/cy1UVWvEpGLIpGIN+9Wzw033LBLR0dHm4h8rpdYYt5xjb31H0z89EEAAQR6E3Ac51Mi8gRCCHQJvBIMBvdGAwEEEEAAAQQQQAABBCpXoL6+5humenXlCpB5poCJ/K0tmvgqKggggAACCBSDQEUXWWfPnv0B13XPM7MmEcm+nC/nIqu3q3TWrFm/NbNzMoqeXoHzdTN7UUQ+LiK7ZfzM29n608bGxp8N9CXoKoreJiKfzuj7roi8JiLe7tMDu3ajjur6uauqV06fPv3c7KJu127Yv4rIV0Rko5ldIyLefYijfD6fF1v37qFfNDY2/mSgsdIeAQQQGKjAihUrxvl8vpUD7Uf78hUIBALeaQvev+d4EEAAAQQQQAABBBBAoAIFwg01V4io93duPAh4ApfGo4kLoUAAAQQQQKAYBCquyJp1JPDRfewEzbnI2tzcfKyqesdbbt+1qHeIyNTGxsa3uxe5tbX1o2bW3HW0r/fL74jIcY2NjY/n+iJceeWVY7bffvu/qeqkrj7e7tRfLF269NLMI31bWlp2FpFru4qk3nHFa1X1tEgkssURnLNnz/5EOp2+U0S89i2RSGRGdyG2a2fuPBEJicjzVVVVoTPOOMM7hnjz09zcvL+qtorIFZFI5O+D3Zmba/60QwCByhBwHMf7vXOnysiWLPsTcF33sB133PH+/trxcwQQQAABBBBAAAEEEChPgfCk0Hyxzmu5eBAQET07Hm1nZzPvAgIIIIBAUQhUXJF11qxZ+7iue5+I7JqxAt7O0hdUdaWZHdz16zkVWbt2sd5kZid39XvMdd1jezpmuLW19cNm5t0h8WGvrZld19TU9LVc34Tm5ubDVfUWERknIh2qel4kErmip/5d96wu6D4GWFX/OX369CmZhdDW1tZTzWy2iGxQ1ZMjkYi3Q3bz09ra+k0z844bTpnZCU1NTQ90/zBrF+xSMzu2qalpca650A4BBBDoTSCVSj2U8XsxUBUuYGZnVVdXe18c4kEAAQQQQAABBBBAAIEKFKhvCL1mIntUYOqk3IOAmtbFYu3e34/yIIAAAgggMOIClV5kfU9E5qbT6V+ceeaZz7e0tPxORL7TtSo5FVlnz569XzqdXth1HHCHd/RwU1PTDb2tbHNz8yWqevFA5ugeq6Wl5TIROc/7ZzNb4vP5aiKRyJu9zdXS0uK19fp4zzN+vz80bdq0FRnjzRCR60RkjZmd1NTUND9zrJaWll5/3traepKZ/VlERvVV7B3xN5wAEECg5ARSqdRfzeyUkgucgAslcFUwGPxWoQZnXAQQQAABBBBAAAEEEChegfr6w8aajlpVvBES2XAL+MT9RDR699PDPS/zIYAAAggg0JNAxRVZr7vuur38fr93xO2fVfXPkUjEO3K38xlMkbW5uXmyqnr3mo4RkbfN7It97ehsbm6uVdVo1x2wW+0Q7es1bWlpiYtIXVeb2xsbG4/vp313kdRrttzn8x02ffr0lzLyHVSRteteWO+Y4YNEJKGqEzMd+aghgAACQxFIJpO/VNWLhjIGfctK4O5gMFhTVhmRDAIIIIAAAggggAACCOQkUDfpiwer+R/KqTGNKkKgY8O24+fNm0fhvSJWmyQRQACB4heouCJrX0syyCLrTFX9Sde4/e5+bWlp+aCI3CMiH+o68ndaJBL5SyFelYydqN7wy9Lp9OFnnnnmK91zDeC44NVm1tDU1OQddewVo38tIt8TkZU+ny88ffp07/hlHgQQQCAvAqlUaoZ3nHpeBmOQchBIBYPBYDkkQg4IIIAAAggggAACCCAwMIH6+tpGU2seWC9al7FAKh5N8OfDMl5gUkMAAQRKTYAia8aKDabImtWn392l119/fbXP57tLRD7pTa2qZ0cikbxf1u7dmdrS0jJbVU/35jGzBWvWrDnxnHPOWd+d8uzZsz+RTqe9Hak7e7XTSCQyo/vO1tbW1m3MbJ6IhDKPJp41a9Zhrut6O2rHi8gvGhsbuwvMpfbuEy8CCBSpQCqVOtL7PatIwyOsERBwXXfPHXfc8bURmJopEUAAAQQQQAABBBBAYAQF6ieFfme2+WqvEYyEqYtCQOXJ+NzEp4oiFoJAAAEEEEDAq/Gh8L7AIIust4nIcV2jDLjIKiJXNDY2fjff69Da2hruujN1nIisVdXTIpHInMx5vEJsa2urd9TxV0Rko5ldIyJXmdkon8/3MxFp6GrfWUzNLLyKyGOu6x47Y8aMZL5jZzwEEKhsAcdxPiwim3fdV7YG2XsCZnZidXX1rWgggAACCCCAAAIIIIBAZQmEG0LeRoXaysqabPsQiMejiXqEEEAAAQQQKBYBiqwZKzEcRVZvupaWlszCbN6KrDNnzqzaY489DvL5fOeLyGQR2UZEXFW9cvr06ed271LNfPm67ldtE5HP9fJSxlT1K96dq62trd8xM++o4PWq+uVIJMJfeBfLJ5k4ECgzgVQqlTYzX5mlRTqDFFDVCwOBwKWD7E43BBBAAAEEEEAAAQQQKFGBcEPoHRHZsUTDJ+w8C6jK/8bmJr6d52EZDgEEEEAAgUELUGTNoCvFImtWwTb7RVitqj+ePn36lT0VWLsbNzc3j1XVi0QkIiK7dP36UhG5fOnSpVfPnDmzo7W19SAz84rDu2cfLTzot4+OCCCAQC8CjuO8KCL7AISAJ2Bmf6murp6KBgIIIIAAAggggAACCFSOQF3dkR9Qv/t65WRMpv0JmNkFbbGFl/XXjp8jgAACCCAwXAIUWTOky6zImhaROX6//3vTpk17Yygv1JVXXjlm++23/5uqThKRV1W1NhKJvDqUMemLAAII9CXgOM58ETkGJQS6BJ4OBoOfQAMBBBBAAAEEEEAAAQQqRyA8qWaimHKKWuUseb+ZmsgpbdHE//XbkAYIIIAAAggMkwBF1gzoEi2y/qj7qF8z21FVDxCR8SLSfczmajM7p6mpadZg36nm5uapqtrq9VfVsyORyHWDHYt+CCCAQC4CqVTqGjP7ei5taVMZAsFgkP9mqYylJksEEEAAAQQQQAABBDoFwg2hH4jIr+BAYLOAawfH4wsfQQQBBBBAAIFiEeAvLDNWohSLrD29SLNnz/5EOp3+g4gc2vXzVWZ2SlNT07yBvnizZ8/+QDqdXiAi+4vIPFU9ybuftaWlxRv7tyIyQURGici7ItKuqhdEIpFFA52H9ggggECmQCqVusDMuIOT12KzgM/nO3j8+PH8YZp3AgEEEEAAAQQQQACBChGobwj92US4NqRC1juXNNevHb3D/Pnz1+TSljYIIIAAAggMhwBF1gzlcimyeim1trZuY2ZeUTXUleIjZnZUU1PT6lxfLDPTlpaWK1TVu1D+HRE5LhKJPDFr1qxzzMy7/8ArrmY/joh8tbGx8fZc56EdAgggkC2QSqW+ZGY3IYNAt4CZfau6uvoqRBBAAAEEEEAAAQQQQKAyBOobQk+ZyEGVkS1Z5iDwajya2CuHdjRBAAEEEEBg2AQosmZQD0eR9frrr6/2+Xx3icgnu6a+orGx8buFWPGWlpY6Efm7iGwrIt6xwQ1NTU3tuc41a9aso1zXnSMiO4jILxobG3+S8WvjRORFMzvb7/e/ZGbHmdlPRGQX7m3NVZh2CCDQm0AqlfqMmT2KEAIZArODweB0RBBAAAEEs6gtVAAAIABJREFUEEAAAQQQQKAiBDTcEHIrIlOSzFHAbo1HF56YY2OaIYAAAgggMCwCFFkzmAdZZP2diHyna5g7IpHIcapqva1edpG1647Tqwux2i0tLR8UkXtE5ENd45/Z2Nh4fS5zNTc3j1VVbzfqISLygFdE9XbBtrS0eEXbKSKyTFWPj0QiT3eP19raepKZ/VlExqjqWdzdmos0bRBAoCeBVCoVNLMkOgh0C5jZ89XV1d694zwIIIAAAggggAACCCBQ5gJ1k2s/qa79q8zTJL0BCKjoZbFo+wUD6EJTBBBAAAEECi5AkTWDeJBF1vNExDs613uedF33yBkzZvRaGLjuuuv28vv994rI7iLSoarTIpHIX/pbae/o3uuvv/4Do0aNGuO17ejocPqax2vTw67ZgRRZz1fVX3l3rfp8vpOmT5++4Nprrx0/atQobyfsp0Xk9sbGxuMz425tbd3Ndd2Fqrqfqs6KRCKR/vLi5wgggEBvAo7jvCkiuyKEQLdAIBDwvgDk3QHOgwACCCCAAAIIIIAAAmUsEJ5Uc7qY3lDGKZLaQAVUIvG5iVkD7UZ7BBBAAAEECilAkTVDdzBF1ubm5smq+ldv96aIrOi69/TJ3hatubn5WFX1juDdXkRSZnZCU1PTA/0t8mCOGc4q6HpT5FRkbWlpmeAVUUVkJzP7fWNj43e83blZMWx1zHHWz7cqwvaXIz9HAAEEMgUcx5kvIseggkC3gKoeFQgEvCP3eRBAAAEEEEAAAQQQQKCMBcL1octFpSDXa5UxW3mn5trB8fjCR8o7SbJDAAEEECg1AYqsGSs2mCJr1pG83l0R5zU2Nl7e24vQ3Nx8iape3PXzfne+do/j7WRtbW31Cp/dBYd5kUjkxL6OJs4q6OZ0J2tra+s2ZuYVgSeKyGK/33/UtGnT3vDioMhaah9v4kWgtAUcx/m1iHy/tLMg+nwKqOqFgUDg0nyOyVgIIIAAAggggAACCCBQfALh+prHRNXbBMCDQKfA+rWjd5g/f/4aOBBAAAEEECgmAYqsGasxmCKrV/ycNWvWTWZ2ctdQWxQmMxe7ubl5f1X1dmbt2fXrW+0G7evlaGlp+Z6IeEUHn4isUdUvRyKRW3vqk1Us9Zo80rXLdnVfc7S2tp5pZld5bcws0tTUdGN3e44LLqaPLrEgUP4CjuOcISKzyz9TMhyAwJxgMNj979sBdKMpAggggAACCCCAAAIIlIpAff1hY01HrSqVeIlzWARejUcTew3LTEyCAAIIIIDAAAQosmZgDabI6nWfNWvWYa7rxkUk2DXcPWZ2SlNT07Lu4VtbWz9qZn8XkYO6fu1tv99/9LRp057KXK/W1tZTzax7J+xbqhqORCKvem1mz579gXQ6vUBE9u/q44jI95YuXXrjzJkzO7rHaWlp2VlErhWRhq6C7EZVPTsSiVzX17vR2tr6YTPz7lz1/n/umjVrTjnnnHPWZ/ZpaWnxcpgiIstU9fhIJPJ0Ro4nmdmfu45O7nNH7wDeUZoigECFCjiO8ykReaJC0yftngVeCwaD3V9UwggBBBBAAAEEEEAAAQTKUCA8qWaimPa4qaAM0yWlnATs1nh04Yk5NaURAggggAACwyhAkTUDe7BF1q7drL81s3O6ipreqF5h83UzW9JVFPX+Utjbgdr5MzP7XlNTU+eO0cynpaVlhoh0F0OX+3y+w6ZPn/5Sd5vm5uaJqvo3ERmX0e9dEXlBVb2i7gFmtoeIjOr6uauqV06fPv3cvo4W7h6rpaXlSyJygao2ZRZQu38+a9aso1zX9Y4T9uZ/0czO9vv9L6XT6cNU9TIR2UVEXlXV2u7i8DC+z0yFAAJlJDBz5kzfd77znXQZpUQqeRDo6OjYfeedd/5PHoZiCAQQQAABBBBAAAEEEChCgXBD6L9F5MIiDI2QRkhARS+LRdsvGKHpmRYBBBBAAIFeBSiyZtAMtsjqDTFz5syqD33oQz83s++KyDZ9vHPrVHXm9OnT/6enomd/RVZv3NbW1s+Z2Z8ydrT2Np031+/+/e9//zhzp+tQPw/Nzc1nq6q327a7kJs5pLe79quNjY3e/bE8CCCAwJAEHMfxdvt3nwAwpLHoXDYCDcFgMFY22ZAIAggggAACCCCAAAIIbCFQ11Bzn4oeCgsCmwVUIvG5iVmIIIAAAgggUGwCFFkzVmQoRdbuYWbNmrWP67o/FJHjRGS3rt2rroi8KSK3+3y+SzJ3pma/EFlF1idd1z1yxowZyex2XlF3zz339I7J8HbPfkZExne16d5BO8fv918+bdq0Nwrx0rW0tHj/sfsbEfGO8/SKyt5u2nZVvSASiSwqxJyMiQAClSfgOI53BPnUysucjHsTMLNLqqurf4QQAggggAACCCCAAAIIlJ/Ascceu/2YbTd4f8fEg8D7Aq4dHI8vfAQSBBBAAAEEik2AImuRrUhzc/NMVf1JV1jzIpHIibkc81tkaRAOAgggkBeBVCp1gZldmpfBGKQsBMxsfnV1tfdFJh4EEEAAAQQQQAABBBAoM4G6SbVHqdmdZZYW6QxRYP3a0TvMnz9/zRCHoTsCCCCAAAJ5F6DImnfSwQ/Y3Nw8VlUXiMjnRMTb/XpeY2OjdywvDwIIIFCRAitXrjzedd15FZk8SfcmkAoGg0F4EEAAAQQQQAABBBBAoPwE6upDP1GVmeWXGRkNQeDVeDSx1xD60xUBBBBAAIGCCVBkLRjtwAdubW09ycy8ozG3FZHFfr//qEId9zvw6OiBAAIIDL/A22+/vXtVVVVBjj0f/myYMV8CPp9vv/Hjx7+Qr/EYBwEEEEAAAQQQQAABBIpDIDypdoGYHVkc0RBFcQjYrfHoQu/KNB4EEEAAAQSKToAia5EsybXXXjt+1KhRd3TtYt1oZpGmpqYbiyQ8wkAAAQRGTMBxnLdFZKcRC4CJi1EgEgwGZxVjYMSEAAIIIIAAAggggAACgxMITQ9tM9aR1SJSNbgR6FWOAip6WSzafkE55kZOCCCAAAKlL0CRtYjWsLW19aNm9gcRmR+JRH7FXaxFtDiEggACIybgOI53jDrfZB6xFSjKiW8IBoPTijIygkIAAQQQQAABBBBAAIFBCdRNCoXUpH1QnelUxgI6NR5t/0sZJ0hqCCCAAAIlLECRtYQXj9ARQACBShBwHMe7m/q7lZArOeYmYGavVVdX75lba1ohgAACCCCAAAIIIIBAKQjUNYQuVJH/LoVYiXEYBVz5WDyeWDSMMzIVAggggAACOQtQZM2ZioYIIIAAAiMh4DhORERaRmJu5ixeAb/fv/+4ceOWFG+ERIYAAggggAACCCCAAAIDEQjXh24VlYkD6UPbshdYE48mdij7LEkQAQQQQKBkBSiyluzSETgCCCBQGQKpVOozZvZoZWRLlrkKqOqZgUDg+lzb0w4BBBBAAAEEEEAAAQSKV2DKlI+PXrdh5xUiQkGteJdp2CNTkXti0cQRwz4xEyKAAAIIIJCjAEXWHKFohgACCCAwMgKPPvroqH322WfDyMzOrMUqoKp/CQQCU4s1PuJCAAEEEEAAAQQQQACB3AXq6488wtRdmHsPWlaCgKlc0TY3wfVBlbDY5IgAAgiUqABF1hJdOMJGAAEEKkkgmUw+p6ofq6ScybVvATP7T3V19e44IYAAAggggAACCCCAQOkL1E+qvcDMLi39TMggnwImOq0t2n5DPsdkLAQQQAABBPIpQJE1n5qMhQACCCBQEIFUKvVXMzulIIMzaCkLTAgGg0+UcgLEjgACCCCAAAIIIIAAAiL1DaE5JjIZCwS2EHD1wHi8/VlUEEAAAQQQKFYBiqzFujLEhQACCCCwWSCVSl1kZr+EBIFMATP7dnV19f+iggACCCCAAAIIIIAAAqUrEAqFqsaOlzdFZMfSzYLICyCwPh5NbFOAcRkSAQQQQACBvAlQZM0bJQMhgAACCBRKYOXKlSe6rttWqPEZtzQFzOzv1dXVXynN6IkaAQQQQAABBBBAAAEEPIG6utDh6pd70EAgS+CBeDRxKCoIIIAAAggUswBF1mJeHWJDAAEEEOgUWL169S4dHR3L4UAgS+DtQCCwq6oaMggggAACCCCAAAIIIFCaAuGG0HkicllpRk/UhRJQkati0cS3CjU+4yKAAAIIIJAPAYqs+VBkDAQQQACBggs4jvOyiOxV8ImYoKQEzOyL1dXV95ZU0ASLAAIIIIAAAggggAACmwXCDaF/iMjJkCCQKeCa23RL7O4WVBBAAAEEEChmAYqsxbw6xIYAAgggsFkgmUz+VVVPgQSBTAFVvTAQCFyKCgIIIIAAAggggAACCJSkgIYbQq+JyAdKMnqCLpiA+fRTbTe3P1mwCRgYAQQQQACBPAhQZM0DIkMggAACCBRewHGc74jI7wo/EzOUmEA8GAzWl1jMhIsAAggggAACCCCAAALefayTaw5RV+8HA4EsgXQ8mqhCBQEEEEAAgWIXoMha7CtEfAgggAACnQIrV678guu6D8CBQJaAs3Hjxj132WWXd5FBAAEEEEAAAQQQQACB0hIIN9R8T0R/W1pRE23BBVQeic9NHFzweZgAAQQQQACBIQpQZB0iIN0RQAABBIZHwMw0lUq5wzMbs5SSgM/nmzh+/PjbSilmYkUAAQQQQAABBBBAAAGRcEMoJiJhLBDIErg2Hk2chQoCCCCAAALFLkCRtdhXiPgQQAABBDYLpFKpB83s85AgkCVweTAYPBcVBBBAAAEEEEAAAQQQKB2B40764n+NTvtfEpFtSydqIh0OATX7Wiy28LrhmIs5EEAAAQQQGIoARdah6NEXAQQQQGBYBRzHuUJEzhnWSZmsFASeDQaDB5ZCoMSIAAIIIIAAAggggAACmwTCk2pOF9Mb8EAgW0DNnRCL3f0EMggggAACCBS7AEXWYl8h4kMAAQQQ2CyQTCZPVdUbIUEgW8Dv9x8xbty4e5BBAAEEEEAAAQQQQACB0hAITwrNEpNppREtUQ6jwNp4NLHdMM7HVAgggAACCAxagCLroOnoiAACCCAw3ALLly/fZ/To0S8O97zMVxICvwgGgz8uiUgJEgEEEEAAAQQQQACBCheYOHHimKrRa72jgj9Q4RSkv7XAgng0cTQwCCCAAAIIlIIARdZSWCViRAABBBDYLJBKpd4ys50hQSBL4OFgMMh9vbwWCCCAAAIIIIAAAgiUgEBdQ+0JKnZLCYRKiMMtYPrzeKz9/w33tMyHAAIIIIDAYAQosg5GjT4IIIAAAiMm4DhOXETqRiwAJi5aAVX9TCAQeLxoAyQwBBBAAAEEEEAAAQQQ6BQIN9T+VsS+BwcC2QJqMjEWS9yGDAIIIIAAAqUgQJG1FFaJGBFAAAEENgs4jvMjEfk5JAhs9Ydx1YsCgcCvkEEAAQQQQAABBBBAAIHiFgg3hJ4SkYOKO0qiGwmBjg3bjp83b96qkZibORFAAAEEEBioAEXWgYrRHgEEEEBgRAVSqdTRZnbHiAbB5MUq0B4MBo8s1uCICwEEEEAAAQQQQAABBETC4dAXxCcPYIFADwLPxqOJA5FBAAEEEECgVAQospbKShEnAggggECnwNtvvz22qqqKb7XyPvQo4Pf7Pzpu3LjF8CCAAAIIIIAAAggggEBxCtTVh36kyulExbk6IxuViV7XFm3/2shGwewIIIAAAgjkLkCRNXcrWiKAAAIIFIlAMpl8VlUPKJJwCKO4BM4JBoO/L66QiAYBBBBAAAEEEEAAAQS6BcL1oYSo1CCCwFYCKpH43MQsZBBAAAEEECgVAYqspbJSxIkAAgggsFkglUo1m1kjJAj0INAWDAbDyCCAAAIIIIAAAggggEDxCUyefNR+HW6ak2eKb2mKIqK0r2P/W2++d0lRBEMQCCCAAAII5CBAkTUHJJoggAACCBSXQCqV+pqZXVtcURFNkQhsGDNmzD7bbbfd60USD2EggAACCCCAAAIIIIBAl0B4Us23xfRKQBDoQeCdeDSxMzIIIIAAAgiUkgBF1lJaLWJFAAEEEOgUcBznkyLyLzgQ6EWgKRgMtqCDAAIIIIAAAggggAACxSUQrg/dKioTiysqoikGAROLtUUXNhRDLMSAAAIIIIBArgIUWXOVoh0CCCCAQFEJJJPJtaq6TVEFRTBFIWBm/1ddXX1KUQRDEAgggAACCCCAAAIIINApUF8f+oipvAAHAr0IXBiPJi5FBwEEEEAAgVISoMhaSqtFrAgggAACmwUcx2kXkRAkCPQg4Pj9/n3HjRu3Ah0EEEAAAQQQQAABBBAoDgGOCi6OdSjWKFyxI26JLrynWOMjLgQQQAABBHoSoMjKe4EAAgggUJICjuP8WER+VpLBE/RwCEwPBoOzh2Mi5kAAAQQQQAABBBBAAIH+BTgquH+jSm6xzeidq2666aZ0JRuQOwIIIIBA6QlQZC29NSNiBBBAAAERSSaTh6nqvWAg0IvAP4LB4BR0EEAAAQQQQAABBBBAYOQFOCp45NegyCN4KB5NfKHIYyQ8BBBAAAEEthKgyMpLgQACCCBQsgKO46wTkTElmwCBF0zAzLx3Y//q6uqlBZuEgRFAAAEEEEAAAQQQQCAnAY4Kzompghvp5fFo+7kVDEDqCCCAAAIlKkCRtUQXjrARQAABBDp3s96qqhOxQKAnATM7u7q6+mp0EEAAAQQQQAABBBBAYGQFOCp4ZP2LfXYTq2+LLowXe5zEhwACCCCAQLYARVbeCQQQQACBkhVYsWLFeT6f77KSTYDACypgZvOqq6tPKOgkDI4AAggggAACCCCAAAJ9CnBUMC9IfwLr147eYf78+Wv6a8fPEUAAAQQQKDYBiqzFtiLEgwACCCCQs0AqlfqsmT2ScwcaVpxAOp0+YKeddnq+4hInYQQQQAABBBBAAAEEikSAo4KLZCGKN4z74tHE4cUbHpEhgAACCCDQuwBFVt4OBBBAAIGSFkilUkkzC5Z0EgRfMAEzu6C6uprdzgUTZmAEEEAAAQQQQAABBPoW4Khg3pC+BFTlp7G5iZkoIYAAAgggUIoCFFlLcdWIGQEEEEBgs0AqlfqHmZ0MCQK9CNwdDAZr0EEAAQQQQAABBBBAAIHhF+Co4OE3L7UZ1Xw1sdhdd5da3MSLAAIIIICAJ0CRlfcAAQQQQKCkBZLJ5Nmq+r8lnQTBF1Sgo6PjczvvvPOjBZ2EwRFAAAEEEEAAAQQQQGArgbr62nNV7TfQINCLwPrVK2WHRCLRgRACCCCAAAKlKECRtRRXjZgRQAABBDYLpFKpCWb2GCQI9Cbguu5Pd9xxR46f4hVBAAEEEEAAAQQQQGCYBcL1oXtEhfs2h9m9hKa7JR5N1JVQvISKAAIIIIDAFgIUWXkhEEAAAQRKXsBxnDdEZPeST4QECiKgqo8GAoHPFWRwBkUAAQQQQAABBBBAAIEeBeomhw5XV+6BB4HeBMz0+22x9t8ihAACCCCAQKkKUGQt1ZUjbgQQQACBzQKO4/xJRE6DBIE+BGqCwSD3/PCKIIAAAggggAACCCAwTAL1k2p+Y6bnDtN0TFOKAq4cEo8nHizF0IkZAQQQQAABT4AiK+8BAggggEDJC6RSqbPM7A8lnwgJFExAVS8LBAIXFGwCBkYAAQQQQAABBBBAAIHNAhMnThxTNWbdc2K2NywI9CKwPB5N7IYOAggggAACpSxAkbWUV4/YEUAAAQQ6BRzH+aSI/AsOBHoTUNXnA4HAAQghgAACCCCAAAIIIIBA4QXqGkJfUZG/FX4mZihdAftLPLpwaunGT+QIIIAAAgiwk5V3AAEEEECgTAQcx3lRRPYpk3RIowACZnZidXX1rQUYmiERQAABBBBAAAEEEEAgQyDcEPIKrF8BBYHeBEzkW23RxFUIIYAAAgggUMoC7GQt5dUjdgQQQACBzQKO47SKyHRIEOhDoDkYDM5ACAEEEEAAAQQQQAABBAoncOKJh+/tq6p6TkTGFG4WRi51ATV3Qix29xOlngfxI4AAAghUtgBF1spef7JHAAEEykYgmUx+TVWvLZuESKQQAs6oUaMO2GGHHd4sxOCMiQACCCCAAAIIIIAAAiJ19bXnqtpvsECgD4HF8WjiowghgAACCCBQ6gIUWUt9BYkfAQQQQKBTYPXq1Qd2dHQ8DQcCfQmY2dnV1dVXo4QAAggggAACCCCAAAKFEQjXh+4RlcMLMzqjloeAtsaj7Y3lkQtZIIAAAghUsgBF1kpefXJHAAEEykzAcZxnReSAMkuLdPIrsCAYDB6d3yEZDQEEEEAAAQQQQAABBDyBusmhw9WVe9BAoB+BM+PRxPUoIYAAAgggUOoCFFlLfQWJHwEEEEBgs4DjON4f0pogQaAvAZ/Pd8j48eMfRAkBBBBAAAEEEEAAAQTyK1A/qeY3ZnpufkdltHITUNOPxmLti8stL/JBAAEEEKg8AYqslbfmZIwAAgiUrYDjOGeIyOyyTZDE8iKgqpcFAoEL8jIYgyCAAAIIIIAAAggggECnQDgc3k58q73ThT4MCQK9CZjY/W3RhYchhAACCCCAQDkIUGQth1UkBwQQQACBToEVK1bs4ff7XzKz0ZAg0IfAS4FA4ABV3YASAggggAACCCCAAAII5EegrqH2DBXjS6/54SznUS6JRxM/KucEyQ0BBBBAoHIEKLJWzlqTKQIIIFARAslkcp6qHl8RyZLkoAV8Pt9Xx48f/7dBD0BHBBBAAAEEEEAAAQQQ2EIg3BCKeRtaYUGgLwFTPbptbvsClBBAAAEEECgHAYqs5bCK5IAAAgggsFkglUqdZ2aXQYJAXwKqelMgEPgySggggAACCCCAAAIIIDB0gXD4yAnicx8b+kiMUOYC//7MpxN7z5wpbpnnSXoIIIAAAhUiQJG1QhaaNBFAAIFKEUilUhPMjD/cV8qCDz7PtN/vP2DcuHFLBj8EPRFAAAEEEEAAAQQQQMATqJ9U+0szuwgNBPoRmBWPJiIoIYAAAgggUC4CFFnLZSXJAwEEEEBgs4DjOF6RdQIkCPQloKoXBQKBX6GEAAIIIIAAAggggAACgxeYMuXjo9dt3PkZMdl38KPQsxIETHRaW7T9hkrIlRwRQAABBCpDgCJrZawzWSKAAAIVJZBMJi9T1fMqKmmSHbCAqj4SCAQOHnBHOiCAAAIIIIAAAggggMBmgXBD7akidiMkCPQjkPaJu1c0evdrSCGAAAIIIFAuAhRZy2UlyQMBBBBAYLPAypUrj3dddx4kCPQnoKrHBQKB+f214+cIIIAAAggggAACCCDQs0B9Q2iOiUzGB4G+BEzkzrZo4hiUEEAAAQQQKCcBiqzltJrkggACCCDQKfDss8+O3n333V8SkT0gQaAvAVW9NhAInIUSAggggAACCCCAAAIIDFygoeGIg1zxPTXwnvSoPAH7YTy68JeVlzcZI4AAAgiUswBF1nJeXXJDAAEEKljAcZzZInJGBROQeg4Cqvp2VVXVQTvssMPyHJrTBAEEEEAAAQQQQAABBDIEwvW1PxO1H4OCQL8CrhwSjyce7LcdDRBAAAEEECghAYqsJbRYhIoAAgggkLuA4zhegdUrtPIg0KeAqp4fCAR+DRMCCCCAAAIIIIAAAggMSEDDDaFnReRjA+pF40oUeD4eTRxQiYmTMwIIIIBAeQtQZC3v9SU7BBBAoGIFVqxYsYff73/JzEZXLAKJ5yrwVCAQ+LSqurl2oB0CCCCAAAIIIIAAApUuUF9fM8VU/17pDuSfi4BdHY8uPDuXlrRBAAEEEECglAQospbSahErAggggMCABJLJ5DxVPX5AnWhcqQLTgsHgDZWaPHkjgAACCCCAAAIIIDBQgfqG0BwTmTzQfrSvPAETmdIWTfyj8jInYwQQQACBchegyFruK0x+CCCAQAULpFKp88zssgomIPXcBe4MBoPH5N6clggggAACCCCAAAIIVK5AfX3tYaZ2b+UKkHnuArqqyufb++abF6zIvQ8tEUAAAQQQKA0BiqylsU5EiQACCCAwCIFUKjXBzB4bRFe6VKCAz+ebOH78+NsqMHVSRgABBBBAAAEEEEBgQALhhtA1IvL1AXWicWUKqETjcxOTKjN5skYAAQQQKHcBiqzlvsLkhwACCFS4gOM4XpF1QoUzkH4OAmb2l+rq6qk5NKUJAggggAACCCCAAAIVK1BXd8S+6td/ieh2FYtA4rkLqJ0Tn7vw97l3oCUCCCCAAAKlI0CRtXTWikgRQAABBAYhkEwmL1PV8wbRlS4VKKCqnwsEAo9WYOqkjAACCCCAAAIIIIBATgLh+tqfidqPc2pMowoXUNevut/cuXe9VOEQpI8AAgggUKYCFFnLdGFJCwEEEEBgk8DKlSuPd113Hh4I5CLg8/kuHz9+/Lm5tKUNAggggAACCCCAAAKVJjBx4sRxVaPXPikiH6603Ml3EAIqbfG5ifAgetIFAQQQQACBkhCgyFoSy0SQCCCAAAKDFXj22WdH77777t63ZvcY7Bj0qxwBVX3HzD4XDAZfrZysyRQBBBBAAAEEEEAAgdwE6upD31IVjn7NjYtWomfHo+1XA4EAAggggEC5ClBkLdeVJS8EEEAAgc0CjuPMFpEzIEEgFwFV/WEgEPhlLm1pgwACCCCAAAIIIIBAJQmEG2oeEtGDKylnch20wEa/yn5z5yb4AuugCemIAAIIIFDsAhRZi32FiA8BBBBAYMgCyWTyVFW9ccgDMUClCDwXCAQ+r6rvVkrC5IkAAggggAACCCCAQH8C9fU1U0z17/214+cIdAqoRONzE5PQQAABBBBAoJwFKLKW8+qSGwIIIIBAp0AymRzv8/kWm9mukCCQi4Cqfj0QCPwxl7a0QQABBBBAAAEEEECgEgTCDaGYiHC/ZiUsdh5y9P5MFZvbzp+p8mDJEAgggAACxStAkbV414bIEEAAAQTyKOA4TrOINOZxSIYqb4GFwWAwVN4pkh0CCCCAAAIIIIAAArmPssUEAAAgAElEQVQJhCfX1ohridxa06rSBcxknV/d/aLRu1+rdAvyRwABBBAobwGKrOW9vmSHAAIIINAl4DjOSSLyT0AQyFXgnXfeOHPffQ+8Ptf2tEMAAQQQQAABBBBAoFwFwvWh60WlqVzzI688C6jNic9deHKeR2U4BBBAAAEEik6AImvRLQkBIYAAAggUQuCFF14Ys9NOOy0WkQ8VYnzGLB+B1e8mly5a9NDLb694Y/3UU84/vnwyIxMEEEAAAQQQQAABBAYucOKk2s/4zB4deE96VKyAyoz43IR3mhQPAggggAACZS1AkbWsl5fkEEAAAQQyBVKp1FVm9k1UEOhJIOm8uXjRogffXOH859MiMs5ro6oTTz/1otsQQwABBBBAAAEEEECgUgXC9TXXiurXKjV/8h6wwLuj/On95sy55z8D7kkHBBBAAAEESkyAImuJLRjhIoAAAggMXiCZTJ6gqrcMfgR6lqPAm8tfeWrxC4+uXLXqncO9umpWjnPOmHoxx1yV48KTEwIIIIAAAggggEC/Auxi7ZeIBtkCpn+Px9q/AgwCCCCAAAKVIECRtRJWmRwRQAABBDYLpFKpRWa2PyQIvPb6okdeePGxjjXvrTqkLw0TPWba1IvuRAwBBBBAAAEEEEAAgUoTYBdrpa14HvJVicTnJmblYSSGQAABBBBAoOgFKLIW/RIRIAIIIIBAPgUcx/mNiJybzzEZq7QEXnzlyftfeumJ0Rs2rP1sLpGbyd+nnXYx38TOBYs2CCCAAAIIIIAAAmUjwC7WslnKYUvERFaO8m3Y7+ab739r2CZlIgQQQAABBEZQgCLrCOIzNQIIIIDA8AukUqkjzWzB8M/MjCMp4Lrp9AsvPnrfK/9+JrBx44ZPDDSWtJuujZz+48RA+9EeAQQQQAABBBBAAIFSFWAXa6mu3AjGbfrXeKz91BGMgKkRQAABBBAYVgGKrMPKzWQIIIAAAsUg4DjOv0Tkk8UQCzEUVmDDhrWp55c8/K83Xl+8e9pN7zeE2W48Y+rFpw2hP10RQAABBBBAAAEEECgZAXaxlsxSFVWgqnJ6bG7iz0UVFMEggAACCCBQQAGKrAXEZWgEEEAAgeIUSKVSl5jZxcUZHVHlQ+Ddd1PLFi95ePGy5S9/RMw+mI8xTd0vTjv1R/fmYyzGQAABBBBAAAEEEECgmAXYxVrMq1O0sb2zzegx+9900+3Joo2QwBBAAAEEEMizAEXWPIMyHAIIIIBA8QusWLHiUJ/Pd1/xR0qEAxVwVr714qJFD73+TvL1T4hJ9UD799VeTWafftrF0/M5JmMhgAACCCCAAAIIIFBsAuxiLbYVKY14TK2lbe7CptKIligRQAABBBDIjwBF1vw4MgoCCCCAQIkJJJPJB1X18yUWNuH2IvDOO689/fySh5Kp1NuHiMjogkH55AtnfPXihwo2PgMjgAACCCCAAAIIIDDCAuxiHeEFKNHp1bQhFmuPlWj4hI0AAggggMCgBCiyDoqNTggggAACpS7gOM6PReRnpZ5Hpcf/+rIljy154bF1a9akDhsmi+Yzpl48Y5jmYhoEEEAAAQQQQAABBIZVgF2sw8pdTpMtikcTHyunhMgFAQQQQACBXAQosuaiRBsEEEAAgbITSKVSE8zssbJLrEISenXp0w+88OITvnXr1gz7bmS/6GenTr2Id6dC3jXSRAABBBBAAAEEKkmgrqH2jyp2ZiXlTK55Ebg0Hk1cmJeRGAQBBBBAAIESEqDIWkKLRagIIIAAAvkVcBwnISI1+R2V0QolYGbywouP3fPyq0/tsHHj+k8Xap7+xjWR1mlTL27srx0/RwABBBBAAAEEEECglATqJtccoq7eX0oxE2txCJjPDm27eeEDxRENUSCAAAIIIDB8AhRZh8+amRBAAAEEikwgmUyer6r/U2RhEU6WwIYN69cseeGRR5a+sWiXdMfGA4oBKO2mayOn/9gr0vMggAACCCCAAAIIIFAWAuFJoT+JyWllkQxJDJuAitwTiyaOGLYJmQgBBBBAAIEiEqDIWkSLQSgIIIAAAsMrsGLFigN8Pt+zwzsrs+UqsHbd6uXPL374uf/856UPu256r1z7DUc7VfnH6adePGU45mIOBBBAAAEEEEAAAQQKLRCefOSR4roLCj0P45elwPnxaOLXZZkZSSGAAAIIINCPAEVWXhEEEEAAgYoWSCaTt6nqcRWNUGTJr1r1ziuLXnj4lbeWLz3QxHYpsvDeD0d99WecemG8aOMjMAQQQAABBBBAAAEEchQIN4T+ISIn59icZgh0C6Qt7X6sre3uFyBBAAEEEECgEgUoslbiqpMzAggggMBmgWQy+U1VvQqSkRd4Z8Wy5xYteegtx3nzYBHZbuQj6jsCM5k/7bSLKdAX+0IRHwIIIIAAAggggECfAvX1tSeaWhtMCAxUwERubosmThpoP9ojgAACCCBQLgIUWctlJckDAQQQQGBQAqtWrdrJdd1nzGzXQQ1ApyELvLn8lccXL3n43VWrkyV3j4+Knnb61ItuHDICAyCAAAIIIIAAAgggMEIC4YbaW0TshBGanmlLWEBNpsdiidklnAKhI4AAAgggMCQBiqxD4qMzAggggEA5CDiOc6WIfLsccimlHP699PmHXnz58fR77606tJTizor1gTOmXlzK8ZcwPaEjgAACCCCAAAIIDFWgriH0JRW5aajj0L8iBZb7VT46d24iVZHZkzQCCCCAAAIiQpGV1wABBBBAoOIFVq1adXg6nb6n4iGGCeCll/91z4sv/2vbDRvWfnaYpizsNKbfOOO0i64p7CSMjgACCCCAAAIIIIBA/gXCDaF2EQnlf2RGLHsBsz/GYwu/XvZ5kiACCCCAAAJ9CFBk5fVAAAEEEEBARBzHuUNEjgajMAKum163+IVHHnz138/s1NGx8cDCzDJCo6o8s3bshs9/PTzzvRGKgGkRQAABBBBAAAEEEBiwQP2k0Glm8qcBd6QDAiJioie2RdtvBQMBBBBAAIFKFqDIWsmrT+4IIIAAApsFVqxYcabP5/sjJPkVWLfuvRWLX3j4ydeXLdnTTac/kt/Ri2c0Vb3g9FMvuqx4IiISBBBAAAEEEEAAAQT6Fgg3hB4QkS/ghMAgBJ6JRxMHDaIfXRBAAAEEECgrAYqsZbWcJIMAAgggMFiBZDI5XlWfEZE9BjsG/d4XePddZ+nzix96cfnyVz9mYv9V9jYmS6t8dvCpp/5wednnSoIIIIAAAggggAACJS9w2VU/+f3d8xd+q+QTIYERErBfxqMLfzhCkzMtAggggAACRSNAkbVoloJAEEAAAQRGWsBxnN+IyLkjHUcpz59a+dai559/cNk7yTe8+1bHlXIuA41dRX55+tSL+YuGgcLRHgEEEEAAAQQQQGBYBR56/s4dO3zugtTbztrb5962zSsvvPKpYQ2AyUpfwLWD4/GFj5R+ImSAAAIIIIDA0AQosg7Nj94IIIAAAmUksHLlys+7rvtgGaU0bKm89da/n1y05OHUylXvHCEilfrfF2vEb18445QfejuieRBAAAEEEEAAAQQQKEqB+xfP/38i+tPu4N549fV7bv3nLbu9s/ydfYsyYIIqLgGTtngsES6uoIgGAQQQQACBkRGo1L8EHRltZkUAAQQQKHqBVCp1i5mdUPSBFkmAr7+x+OElLz6+cc2a1GFFEtKIhqGi158+9aIzRzQIJkcAAQQQQAABBBBAoBeB+567/UDx610quvMWTczeW/Lckodv/fstH1u7du2uACLQq4DaGfG5C/+EEAIIIIAAAghU7k4T1h4BBBBAAIEeBRzHmSYis+DpW+ClV5667+VX/jVq3bo1B2O1pYBrdvT00364ABcEEEAAAQQQQAABBIpN4P5F8/8gqmf1Fpebdpc9/uDjL9wRve0QER1dbPETz4gLvNixYdsD582bt37EIyEABBBAAAEEikCAnaxFsAiEgAACCCBQPAJmtu3KlSufMbO9iyeq4ojEzNJLXnzsnpdffbK6Y+OGTxRHVMUXharETj/14obii4yIEEAAAQQQQAABBCpZ4N7nbj/G5/fNz8Vg/foNi++/6563H2x/8PBc2tOmYgQuiUcTP6qYbEkUAQQQQACBfgQosvKKIIAAAgggkCWQTCZ/pao/AGaTwMaN61OLljz8+GuvP79HOp3eD5f+BVxXT51++kV/7b8lLRBAAAEEEEAAAQQQGB6B+5bcEVWT+oHMtmb1u4/f2bag47knnuEEm4HAlWlbNf8nY7EFT5VpeqSFAAIIIIDAgAUosg6YjA4IIIAAAuUukEqlJpjZY+WeZ3/5vffe6jcWLXlo0X/efHk/101/sL/2/DxDwOShM067+AuYIIAAAggggAACCCBQDAL3L77jDBGZPdhY3ln+9gO333z7Dktf/vdBgx2DfiUv8M94NPGlks+CBBBAAAEEEMijAEXWPGL+f/buBLrK+tr7+N7nhEHrUO3VVu1tva0ScLa0KokDYALigMN95WpCgra+TteqtXUg6Gt6S4JW761z1Wo1oxavSBLGJJAAkoCzIJAEcEQZRMKkgSTn7HcdQKrIkOEMz/A9a3V1LfP8//u3P/8ntLp9nsNWCCCAAALeEWhubp4oIr585evGTV8sXdxQ/8nnaz85RUwO9c6pxrcTE7t1VOaYh+NblWoIIIAAAggggAACCHxboGbR+AN69Th0lpj9ors2H3/w8eypL03+8bq16/h6le5ium296n9UTKwZ77bY5EUAAQQQQCCWAgxZY6nL3ggggAACrhVYt25dhqqWuLaBLgT/Yt2nCxY3zG/esH71ABPp2YUtWPJNAZMPJNzjjOzs29cAgwACCCCAAAIIIIBAogTqGqvuEpFx0atvGxsWNLw19eUpJ2xp2fIv0duXnRwssKiirPYEB+cjGgIIIIAAAgkRYMiaEHaKIoAAAgg4XcDMkjZs2PCemSU7PWt383226v3XG5vmb928ef2Z3d2L9d8WUJH8rMycMbgggAACCCCAAAIIIJAIgVmLK49NCspcFT0s2vVD7aFP3qh78/2ZkyrPEtFAtPdnPycJ6L0VZTX/5aREZEEAAQQQQMAJAgxZnXAKZEAAAQQQcKRAc3Nz5G8i73FkuCiE+njFkrlNTW8mtWzZdHoUtmOL3Qt8KUE7I/uKMe8BhAACCCCAAAIIIIBAvAXmNlY9riI3xrJu69ati2dXzW5+ffZrqbGsw94JEwhJWE6oqKhtSFgCCiOAAAIIIOBQAYasDj0YYiGAAAIIJF5g06ZNJ7S3ty9MfJLoJli67K1Z73/w7sGtbVtOie7O7LZbAdW/Z2eM/g06CCCAAAIIIIAAAgjEU2DOkqqBwYDUxKvmxvWb3pwxqSrcsGDJr+JVkzpxEDB9oaK8JiMOlSiBAAIIIICA6wQYsrruyAiMAAIIIBBPgfXr1483s8vjWTMWtdpDbZsbG19//eNPFv+oPdTWLxY12HOvAv+enZkzASMEEEAAAQQQQAABBOIlMLepqkxNhser3td11qxcXTf95ekHr/j4k+PjXZt6MRAI6CUVr9SUxWBntkQAAQQQQMD1AgxZXX+ENIAAAgggEEuB5ubmy0Tk5VjWiOXeW1tbVi1uqF/82WfLfhYOh46OZS323qvA6+u/WHnWzTc/uhUnBBBAAAEEEEAAAQRiLTC3oeoGVXki1nX2tv+Hyz6cNfXlKUev/6L5p4nMQe1uCKi+VTGxpn83dmApAggggAACnhZgyOrp46U5BBBAAIFoCDQ3N88XkdOisVe89ti0ef37DY31H65a89GJYnZYvOpSZy8CKvdmZ+REvueXDwIIIIAAAggggAACMROY01T9sySTWSb245gV6eDGFg43L35n8bvTXpl6SuvW1u93cBmXOUfgroqy2vudE4ckCCCAAAIIOEuAIauzzoM0CCCAAAIOFGhubr5ZRB52YLTvRFq3btWiJU3zPl+3bmVkKLy/GzL7KGNLWPSsqzJHv+mjnmkVAQQQQAABBBBAIM4CdY3Vz4jYb+Jcdq/l2tvbP3x9zmsf106tOdtJuciyNwH9SsKhEyoqZn+AEwIIIIAAAgjsXoAhK3cGAggggAAC+xBYv379IWa2UESOcirW6s8/frOhcf5XGzeuPcupGcklYib/O2pkjuu/45ezRAABBBBAAAEEEHCmQF1D5eWiOt6Z6US2tGx5b/b02o1v1r2Z4tSM5NohYPJsRXntNXgggAACCCCAwJ4FGLJydyCAAAIIINABgfXr199vZnd04NK4XvLJisZ5TUtfl69aNp0R18IU67JAQOWqkRk5BV3egIUIIIAAAggggAACCOxGYN7SKQeFwkmzVfRkpwNtWLfh9epJVYGm9xr5vk+HHpZa4Jzy8pmzHRqPWAgggAACCDhCgCGrI46BEAgggAACThdYt27diaq6wCk53/9gwZxl77/1va1bW37hlEzk6LBAQ5K2npWRkbu2wyu4EAEEEEAAAQQQQACBfQjUN1XfZ2Z3uglq1aer5lZOnHbopx992s9NuT2fVaWsYmLtJZ7vkwYRQAABBBDopgBD1m4CshwBBBBAwD8C69atK1HVjER1bBbe0tj0+rwPPnzvsPZQ6/GJykHdKAiY/Xf2yDF/iMJObIEAAggggAACCCCAgMxbVj0oHLKZbqQwsdD7jR+8Ov3lKT/fsH7Dj93Yg9cyq+m/l5fXTPBaX/SDAAIIIIBAtAUYskZblP0QQAABBDwrsGHDhvPC4fDUeDfY2rplbUPT/IUrPm36SSjU/vN416debAQ0oIOyrhxdG5vd2RUBBBBAAAEEEEDATwJ1jVXVInKum3s2s88XvrFgUWXZ9F+2tbYd4OZeXJ59bkVZ7Zku74H4CCCAAAIIxEWAIWtcmCmCAAIIIOAVgebm5shQ7Jx49PPVVxs/Wtww7/1Vq9/va2ZHxKMmNeIqMD07M+e8uFakGAIIIIAAAggggIDnBOoaqm4XlT97pbH2tvbl82bVfzancvZZXunJTX2o6nXlE2uedlNmsiKAAAIIIJAoAYasiZKnLgIIIICAKwXWr19/jZn9LZbhN2z4vGFJw7xVa79Y8QsTOSiWtdg7wQImv8semfNQglNQHgEEEEAAAQQQQMClAnXLq06UkMwWk++7tIU9xm75quXdWdNqWt6e9/YZXuvNwf00/uAQOeX552u3ODgj0RBAAAEEEHCMAENWxxwFQRBAAAEE3CBgZsH169c3ikjUX9u7du2n7yxurN+0YcPnkVcz8b/Rbrghup9xfUhs0NWZY97p/lbsgAACCCCAAAIIIOA3gbmNVS+qyH94ue/1X6yfX1VW2WtZw9JTvNynM3rTMRVlNfnOyEIKBBBAAAEEnC/AP8B1/hmREAEEEEDAYQJffPFFbiAQuDdasT5buey1xqbXQpu/3DAgWnuyj6sEJmZn5lzqqsSERQABBBBAAAEEEEi4wNyGqqtV5e8JDxKnAJ9+/NmrlROnHb5qxco+cSrpqzImti4odkpZ2exPfNU4zSKAAAIIINANAYas3cBjKQIIIICAPwWam5t/qqoNZta7OwIffLiwbvn77/Rs2bL5l93Zh7UeEOC1wR44RFpAAAEEEEAAAQTiJ1C/ZOrRFuhRI2JHx69q4iuZ2NZli5fNq3xlavLGDZt+lPhEHkpg8lBFee3vPNQRrSCAAAIIIBBzAYasMSemAAIIIICAFwWam5sj38t6TRd6CzUtfX3uBx8uPKS1beuJXVjPEm8K8Npgb54rXSGAAAIIIIAAAjERqG+qfs7MrorJ5i7YNBwOr1rw+rsNVWWVp7e3t+/ngsiOj6gW/kV5+ey3HR+UgAgggAACCDhIgCGrgw6DKAgggAAC7hFYt25dqqq+2tHE7aG29Q2N89/9+OMlR4bC7cd2dB3X+UqA1wb76rhpFgEEEEAAAQQQ6JrA3CWVV2lAn+vaam+tamtra5pXU7/61eo5Z3mrszh3Y1JcUV6bFeeqlEMAAQQQQMD1AgxZXX+ENIAAAgggkCiBdevWTVXV8/ZWv2Xrl582LKlf+tnK5ceELfzjRGWlrksEeG2wSw6KmAgggAACCCCAQGIE/Pqa4H1pf7n5q7drp9a0LXj9ndP2dS0//66Amg0pL59VhQ0CCCCAAAIIdE6AIWvnvLgaAQQQQACBnQLr168fYWb/2B3Jpk3rli1urF+xZs0nJ4vYIbAh0EEBXhvcQSguQwABBBBAAAEE/Cjg99cE7+vM161dV19dVvm95Y3LT9rXtfx8p8C0irLaYXgggAACCCCAQOcFGLJ23owVCCCAAAII7BRobm5eICI7v1v1i3WfvbekYX5z8/pVZ4hID6gQ6IIArw3uAhpLEEAAAQQQQAABrwvwmuCOn/CKjz6dXfnK1KNWf7b65x1f5dMr1TIqJs56wafd0zYCCCCAAALdEmDI2i0+FiOAAAII+F2gubn5NhH571WrP3izoXH+1k2bm1P8bkL/URDgtcFRQGQLBBBAAAEEEEDAOwK8JrgLZ2nyZeN7Da9XlVcet2nDpsO7sIMflrxRUVb7Kz80So8IIIAAAgjEQoAhayxU2RMBBBBAwDcCs2ZN6Lf6ixUFW1o28zemvjn1uDTKa4PjwkwRBBBAAAEEEEDAHQK8Jrjr52Th8Iq35r31/oyK6gGhUIi3DX2D0kxumFRe+2TXdVmJAAIIIICAvwUYsvr7/OkeAQQQQCAKAoUl+X8SkbujsBVbIPBNgSnZmTkXQIIAAggggAACCCDgbwFeExyd829tbV1SP6N+XV3Nq6nR2dH1uyz87Ieb+r/59Jttru+EBhBAAAEEEEiQAEPWBMFTFgEEEEDAOwKFhX/6NwkEXxeVH3inKzpxgoCK5mZljv6jE7KQAQEEEEAAAQQQQCD+ArwmOPrmmzdtfrN2ak144RsLfP02IjO5dVJ57cPRF2ZHBBBAAAEE/CPAkNU/Z02nCCCAAAIxFCgozvuzqt4ewxJs7V+BC7Izc6b4t306RwABBBBAAAEE/CvAa4Jjd/Zr13wxt6p8+vc/bPrg+NhVcebOJta0uaf2r32pdrMzE5IKAQQQQAABdwgwZHXHOZESAQQQQMDhAkVF9ydbIPS6iBzo8KjEc5uAyrtJ0jMtI+MPa90WnbwIIIAAAggggAACXRfgNcFdt+vMyk/e/3hW5cTpP12zas3RnVnn5mvN9M5J5TV/dnMPZEcAAQQQQMAJAgxZnXAKZEAAAQQQ8IRAUcm4h0zsFk80QxPOElD5W3ZGzrXOCkUaBBBAAAEEEEAAgVgJ1C2vOlHbtdLEfhSrGuz7LYENDQuWvF05cfpJX27+8lAv25jIR209e/1i+kvT13m5T3pDAAEEEEAgHgIMWeOhTA0EEEAAAV8IFJTmnaSmkadZe/qiYZqMr4DJtdkjc/4W36JUQwABBBBAAAEEEEiEQF1D1TRRGZqI2n6uGQ6FPnqz/s2PaibPPDMUCgW8aGEm90wqrx3rxd7oCQEEEEAAgXgLMGSNtzj1EEAAAQQ8LVBYkvdXEb3e003SXIIEbK2Gg2lZWXe9m6AAlEUAAQQQQAABBBCIg0B9U/V9ZnZnHEpRYg8CrVu2vjd35txN82rrB3gMaWVrMNR/+oQ5Kz3WF+0ggAACCCCQEAGGrAlhpygCCCCAgFcFCl8Y+0sJByJPs/JBIBYCU7Izcy6IxcbsiQACCCCAAAIIIJB4gbqmyivFtDTxSUgQEdi0cdNrtVNqgu+9tbC/F0RMZeykibX3eKEXekAAAQQQQMAJAgxZnXAKZEAAAQQQ8JRAQUn+31Xkak81RTOOEbCw/XFU1phcxwQiCAIIIIAAAggggEBUBGYvmnJcj6Se003sx1HZkE2iJvD5ys9frZpU9YOPln7QL2qbxnkjE1sXDgZ/MWXCzI/iXJpyCCCAAAIIeFaAIatnj5bGEEAAAQQSJfB8cX5qQOXVRNWnri8ELsjOzJnii05pEgEEEEAAAQQQ8IlAXWPVJBHhrSUOPu+Pln84q3LitJ+tXf3Fvzo45m6jmdqfJ02cxWuo3XZw5EUAAQQQcLQAQ1ZHHw/hEEAAAQTcKlBYkl8sIpluzU9uxwss0LCdl5U1hu9ScvxRERABBBBAAAEEENi3QH1T1VgzGbPvK7ki4QImXyxesGRh1cRpp3715VcHJzxPxwJsDgWC/ae8MqOpY5dzFQIIIIAAAgh0RIAha0eUuAYBBBBAAIFOChSU5A1S0ZmdXMblCHRG4B/ZmTlXdGYB1yKAAAIIIIAAAgg4T6CuofJyUR3vvGQk2ptAqL39/Tfq3vi0ZvLMs8zM0Vim8vCkibW3Ojok4RBAAAEEEHChAENWFx4akRFAAAEE3CFQVJr/kpn8H3ekJaUrBVTuzc7I+S9XZic0AggggAACCCCAgMxZUt0nGJDpInY0HO4U2Nqy9d25M+a0zJ89/wyHdtAWknD/KWWzFzo0H7EQQAABBBBwrQBDVtceHcERQAABBJwuUFhy31CR8DSn5ySf2wV0RHbm6Jfc3gX5EUAAAQQQQAABPwrUNVZNFJGL/di713reuH7j/JopM3otfmfxKU7qzUSenFRWe4OTMpEFAQQQQAABrwgwZPXKSdIHAggggIAjBYpK88vMZLgjwxHKIwK6QkLhYdnZY97zSEO0gQACCCCAAAII+EKgvrEq10Tu9UWzPmpyzcrVc6rKKg//+P2Pkx3QdkiCgdMqJsx8ywFZiIAAAggggIDnBBiyeu5IaQgBBBBAwEkCxcV5w8KqU5yUiSyeFKh6f2nrebm5uWFPdkdTCCCAAAIIIICAxwReXVJ1WSAgL3usLdr5WsCk/cPlH8ytnDjt2C/WrDsycTD6aEVZzc2Jq09lBBBAAAEEvC3AkNXb50t3CCCAAAIOECgsyS8RkQwHRCGCtwUeyc7MucXbLdIdAggggAACCCDgfoH6pqp+ZjpVxH7q/m7oYG8CZrZm8WMpSz0AACAASURBVDuLFleVVf6q5auW78VZa5OE5bSKitqGONelHAIIIIAAAr4RYMjqm6OmUQQQQACBRAkUlOYPUJO6RNWnrn8EVOX6rIycp/zTMZ0igAACCCCAAALuE6hrqJomKkPdl5zEXRVob29b+ubcN1fNnDzjrK7u0YV191eU1d7VhXUsQQABBBBAAIEOCjBk7SAUlyGAAAIIINAdgaLivMdN9cbu7MFaBDog0BKWwHlXZd41uwPXcgkCCCCAAAIIIIBAnAXqmqr+Iia3xrks5RwisKVlyzuvVs3e+vqrr58e40irQ8HA6VMmzPwoxnXYHgEEEEAAAV8LMGT19fHTPAIIIIBAvARKS/P7tpvMF5GD4lWTOv4UUJE327bKsF//OudzfwrQNQIIIIAAAggg4EyBuqbqa8WMt44483jimmpD84Z5MybP2K9xwZKTY1NY760oq/mv2OzNrggggAACCCDwtQBDVu4FBBBAAAEE4iRQWDpurJiNiVM5yvhboCQ7M2ekvwnoHgEEEEAAAQQQcI7A/Mbqs0JmkdcE7++cVCRJtMDqz1bNqSyr+tGKDz4+NopZPmjvGTp96ktz+Jcuo4jKVggggAACCOxOgCEr9wUCCCCAAAJxEnjuuT//KNijfb6o/CROJSnjYwEVzc3KHP1HHxPQOgIIIIAAAggg4AiBNxpr/qVVQ9PErL8jAhHCWQKqLR82vT9/+itT+61b2/zDKIS7vaKs9sEo7MMWCCCAAAIIILAPAYas3CIIIIAAAgjEUaCoJP8PJvJAHEtSyscCKjoyK3N0iY8JaB0BBBBAAAEEEEi4QH1jdZGJ8ZaRhJ+EswOY2WeL317UVFk2/YwtLVt6dzHte717yoCXXqrd3MX1LEMAAQQQQACBTggwZO0EFpcigAACCCDQXYEpUx7ptXb95vliEqPv3uluQtZ7ScDE1mlIz8/Ozol8HzAfBBBAAAEEEEAAgTgL1DdW55hYXpzLUs7FAu3t7Y2vz3nt89qpNWd2vg39z4qymic6v44VCCCAAAIIINAVAYasXVFjDQIIIIAAAt0QKCjKu0YD+rdubMFSBDouoDK/d1Lv80eMuG1dxxdxJQIIIIAAAggggEB3BV5dUnVZICAvd3cf1vtToOWrlrdfrZrd+sbcN07vmIC91v/UQQNyc3PDHbueqxBAAAEEEECguwIMWbsryHoEEEAAAQS6IFBYkl8rIud0YSlLEOiKQEl2Zg6vqOuKHGsQQAABBBBAAIEuCNQ3VfUz06ki9tMuLGcJAjsFNjSvr59RMeN7je81nLQ3FhP79aSyWc9BhwACCCCAAALxE2DIGj9rKiGAAAIIILBToKh03L+b2f9CgkC8BFQ0Nytz9B/jVY86CCCAAAIIIICAnwXqGqqmicpQPxvQe3QFVn26anblxOlHffrRip/vZufairLaQdGtyG4IIIAAAgggsC8Bhqz7EuLnCCCAAAIIxEigsCT/FRG5JEbbsy0C3xFQ0ZFZmaNLoEEAAQQQQAABBBCInUBdY/VjIvafsavAzn4VMJPNHzQtf6Ny4vTjm79oPuxrBxO5YlJZ7T/86kLfCCCAAAIIJEqAIWui5KmLAAIIIOB7geeL884NqFb7HgKAuAmY2DoN6fnZ2Tnz41aUQggggAACCCCAgI8E5jZW/l5FH/RRy7SaAAGz8IoFby5YPqO8OmVry9bqivLa8xMQg5IIIIAAAgj4XoAhq+9vAQAQQAABBBIpUFiS95yIXpXIDNT2mYDK/N5Jvc8fMeK2dT7rnHYRQAABBBBAAIGYCtQ3VV1mJi/HtAibI/ANgbbW9oYFb7zz0m+vHv3/gEEAAQQQQACB+AswZI2/ORURQAABBBDYKVDwwrhTNWx1ItIbFgTiKPBidmbOlXGsRykEEEAAAQQQQMDTAnVLq06VsLzl6SZpznkCJqUpfdMznReMRAgggAACCPhDgCGrP86ZLhFAAAEEHCxQVJKfZyI5Do5ING8KPJ6dmXOTN1ujKwQQQAABBBBAIH4Cb39Q8/2W1vZ3ROSn8atKJb8LqErYQnJKSr/0hX63oH8EEEAAAQQSJcCQNVHy1EUAAQQQQGCHQEFB/g+0h9SJSR9QEIingIn9aVTmGF4tFk90aiGAAAIIIICA5wTqGquqRCTNc43RkNMF7ktJTh/t9JDkQwABBBBAwMsCDFm9fLr0hgACCCDgGoGi0vzrzORJ1wQmqGcEVOzWrMwxD3umIRpBAAEEEEAAAQTiKFDfWPW4idwYx5KUQkBU9MMeSXbKL3+evgEOBBBAAAEEEEicAEPWxNlTGQEEEEAAgW8JFJbk82/Ac08kREBVLs3KyJmYkOIURQABBBBAAAEEXCpQ11B1q6j8xaXxie1iATW5cUDf9L+6uAWiI4AAAggg4AkBhqyeOEaaQAABBBDwgkBBcd4wVZ3ihV7owW0C2qY95LisEaOXuS05eRFAAAEEEEAAgUQIzG2qukBNJiWiNjV9LqA6O6VP2jk+V6B9BBBAAAEEHCHAkNURx0AIBBBAAAEEtgsUFuc9K6q/xgOBBAiszs7M+VEC6lISAQQQQAABBBBwlcC85ZXHhtu1yVWhCesZAVO5MLVP+mTPNEQjCCCAAAIIuFiAIauLD4/oCCCAAALeE3i+9L+OD1hSnYgc5L3u6MgFAouzM3OOd0FOIiKAAAIIIIAAAgkTqGussoQVp7CvBVS0eEByWpavEWgeAQQQQAABBwkwZHXQYRAFAQQQQACBiEBBybh7VSwXDQQSIaCiU7MyR5+fiNrURAABBBBAAAEEnC5Q11j1lYjs5/Sc5POggMoWCclpKf3SF3qwO1pCAAEEEEDAlQIMWV15bIRGAAEEEPCywLPP3n9gj16hOlE5wct90ptzBVT1gayM0Xc4NyHJEEAAAQQQQACB+AvUNVZ+IqI/jn9lKiIgogHNH3Bs2hgsEEAAAQQQQMA5AgxZnXMWJEEAAQQQQGCnQGHJuKtE7DlIEEiUgErg1qzMux5OVH3qIoAAAggggAACThKY21j5joqe7KRMZPGPgIo09UiS03758/QN/umaThFAAAEEEHC+AENW558RCRFAAAEEfCpQVDpukpld4NP2adsJAmaZ2SPHlDohChkQQAABBBBAAIFECdQ1Vs8QscGJqk9dBET1+pQ+aU8hgQACCCCAAALOEmDI6qzzIA0CCCCAAAI7BQpLxw0WsxmQIJBIARNNH5U5ujqRGaiNAAIIIIAAAggkSqCuqXq8mF2eqPrURUBVqgf0SU9HAgEEEEAAAQScJ8CQ1XlnQiIEEEAAAQT+OWgtyX9CRG6ABIFECmg4cEpW1l3vJjIDtRFAAAEEEEAAgXgL1DVV/VVMro93Xeoh8E0BDQbOH3DMuVNRQQABBBBAAAHnCTBkdd6ZkAgBBBBAAIGdAkVF446xgNWJyGGwIJBIAQ3bkVlZY1YmMgO1EUAAAQQQQACBeAnUN1WNNZMx8apHHQR2K6Dy95Q+6b9BBwEEEEAAAQScKcCQ1ZnnQioEEEAAAQR2ChSV5P/BRB6ABIFEC7y/tLVHbm5ue6JzUB8BBBBAAAEEEIilQH1j1e9M5H9iWYO9EdiXgKpsDGow5bRjBy/a17X8HAEEEEAAAQQSI8CQNTHuVEUAAQQQQKBTAgUl+TNVZFCnFnExAlEWMJGtozJzekd5W7ZDAAEEEEAAAQQcI1DXWJUtIgWOCUQQ3wpYOPzH1H5Dc30LQOMIIIAAAgi4QIAhqwsOiYgIIIAAAggUlealm2klEgg4QOCT7MycnzggBxEQQAABBBBAAIGoCtQtmX6hBAIVUd2UzRDoioBJ/dbkpLMH6SDeItMVP9YggAACCCAQJwGGrHGCpgwCCCCAAALdFSgszv+LqNza3X1Yj0C3BUzeyh6Z07/b+7ABAggggAACCCDgEIE5S6oGBgNS45A4xPC5gKlcmNonfbLPGWgfAQQQQAABxwswZHX8EREQAQQQQACB7QKFhbmHS7DXbBFLxgQBBwjMzM7MOdcBOYiAAAIIIIAAAgh0S4ABa7f4WBxlATV7ZEDfIbdEeVu2QwABBBBAAIEYCDBkjQEqWyKAAAIIIBArgcKSvKtE9LlY7c++CHRSYEp2Zs4FnVzD5QgggAACCCCAgGMEGLA65igIsl2gwYLhc1KPGboGEAQQQAABBBBwvgBDVuefEQkRQAABBBD4lkBRaf4/zGQELAg4QUBVX8nKGH2ZE7KQAQEEEEAAAQQQ6IwAA9bOaHFtPAQCAc0649i04njUogYCCCCAAAIIdF+AIWv3DdkBAQQQQACBuAoUFIw7NZBks03kgLgWphgCexZ4MTsz50qAEEAAAQQQQAABtwgwYHXLSfknp5kVp/YdkuWfjukUAQQQQAAB9wswZHX/GdIBAggggIAPBYpK8nNMJM+HrdOyQwXUpCBrZM5VDo1HLAQQQAABBBBAYKcAA1ZuBgcKrBEJn5OSPLTBgdmIhAACCCCAAAJ7EGDIyq2BAAIIIICACwVyc3MDPz+2Z+Rp1lQXxieyZwXs6ezMMdd5tj0aQwABBBBAAAHXCzBgdf0RerIBU70ltU/aI55sjqYQQAABBBDwsABDVg8fLq0hgAACCHhboOiF+y6wcHiSt7ukOxcKPJKdmXOLC3MTGQEEEEAAAQQ8LsCA1eMH7N72Jqckp1/o3vgkRwABBBBAwL8CDFn9e/Z0jgACCCDgAYGi0rzHzfRGD7RCCx4SUNMHskaOvsNDLdEKAggggAACCLhcgAGryw/Qq/FN2i2oZ6cem1bv1RbpCwEEEEAAAS8LMGT18unSGwIIIICA5wX+/vex/5rUKzBbRI72fLM06DaBsdmZOfe4LTR5EUAAAQQQQMB7AgxYvXemXunIwuE/pvYbmuuVfugDAQQQQAABvwkwZPXbidMvAggggIDnBIpKxl1rYk95rjEacr2Amdw3amTOaNc3QgMIIIAAAggg4FqBuQ3TB6sGZri2AYJ7V8Ckfmty0tmDdFC7d5ukMwQQQAABBLwtwJDV2+dLdwgggAACPhEoLMmbKKIX+6Rd2nSRgJk9MWrkmP90UWSiIoAAAggggIBHBOqWVZ8nIZvqkXZow2MCpnJhap/0yR5ri3YQQAABBBDwlQBDVl8dN80igAACCHhV4PmScf0DYrUicoBXe6Qv9wqYafGokaOz3NsByRFAAAEEEEDAbQJzG6ouVpWJbstNXn8IqNkjA/oOucUf3dIlAggggAAC3hVgyOrds6UzBBBAAAGfCRQW598hKvf7rG3adYmAqZSPysjhaWuXnBcxEUAAAQQQcLNAXUPl5aI63s09kN3TAg0WDJ+TeszQNZ7ukuYQQAABBBDwgQBDVh8cMi0igAACCPhHoLAkv1JE0v3TMZ26SkClNjsjZ5CrMhMWAQQQQAABBFwlUL+0OtPCVuyq0IT1lUAgoFlnHJvGPeqrU6dZBBBAAAGvCjBk9erJ0hcCCCCAgC8Fioryz7KARF4bHPAlAE27QeCt7Myc/m4ISkYEEEAAAQQQcJdAXUPVr0XlWXelJq2fBEzs+dTkIVf7qWd6RQABBBBAwMsCDFm9fLr0hgACCCDgS4GikrxcE73Xl83TtCsETGz5qMwxx7giLCERQAABBBBAwBUC9Q2V15vqX10RlpB+FXjfQq2DU4+74CO/AtA3AggggAACXhNgyOq1E6UfBBBAAAHfC4wfPz7Y0rZsloqk+h4DAMcKmMjnozJzDndsQIIhgAACCCCAgGsE6puqbzazh10TmKC+FDCx7NTkIUW+bJ6mEUAAAQQQ8KgAQ1aPHixtIYAAAgj4W6CwJG+oiE7ztwLdO13ARLaOyszp7fSc5EMAAQQQQAAB5wrUNVX9QUwecG5CkiEQEbBnU5KHXIMFAggggAACCHhLgCGrt86TbhBAAAEEENgpUFQ67s9mdjskCDhdIGDBfx058s4VTs9JPgQQQAABBBBwlsDchqoxqjLWWalIg8C3BVRl6ZaWtsGDTj6f/7/LzYEAAggggIDHBBiyeuxAaQcBBBBAAIGvBYqL7z0orL1qReRUVBBwuoCppIzKyKl3ek7yIYAAAggggIAzBOoaqh4QlT84Iw0pENiLgEpmSp/0UowQQAABBBBAwHsCDFm9d6Z0hAACCCCAwE6BguJxl6raBEgQcIeAjsjOHP2SO7KSEgEEEEAAAQQSJVDXVDVNTIYmqj51EeiEwNMpyenXdeJ6LkUAAQQQQAABFwkwZHXRYREVAQQQQACBrggUFOc9rqo3dmUtaxCIv4Delp05+i/xr0tFBBBAAAEEEHCDQF1DVZOoHOuGrGT0vUBDeyg0+OzjzlvpewkAEEAAAQQQ8KgAQ1aPHixtIYAAAggg8LXAc8/l/ijYM/LaYEtGBQF3CNhfsjPH3OaOrKREAAEEEEAAgXgIzFtafVwobHNV5PvxqEcNBLoroKJXDEhO+0d392E9AggggAACCDhXgCGrc8+GZAgggAACCERNoKhkXKaJFUdtQzZCIPYCL1m73DBqVM4XsS9FBQQQQAABBBBwskB9Y/V/mNiLTs5INgS+KWAqf03tk87bhLgtEEAAAQQQ8LgAQ1aPHzDtIYAAAggg8LVAYUnecyJ6FSIIuEigXoOBG7KuuOtdF2UmKgIIIIAAAghEUaC+qWqMmYyN4pZshUBsBVQXWUtocOrJQ9fEthC7I4AAAggggECiBRiyJvoEqI8AAggggECcBP7+wth/DYZ1horyHVZxMqdMVARWmMkNo0bmTIrKbmyCAAIIIIAAAq4RqGuofkjUbnFNYIIiICIW0MtTj037XzAQQAABBBBAwPsCDFm9f8Z0iAACCCCAwE6BotK8EWbK9wJxT7hPwPSG7JGjn3RfcBIjgAACCCCAQFcE6hqqSkQloytrWYNAAgUeS0lO/20C61MaAQQQQAABBOIowJA1jtiUQgABBBBAwAkCBSV5D6koTwQ44TDI0DkBtbzsjDF3d24RVyOAAAIIIICAmwRmLZz+rz16BJ4RlSFuyk1WBMRk4Vemg9L6pX2BBgIIIIAAAgj4Q4Ahqz/OmS4RQAABBBDYKTB+fO4BW9p6zhCR02BBwH0CVti7x37XjxhxW4v7spMYAQQQQAABBPYm8Fpj9a/axZ4SkVORQsB9AoHLUpLPfcV9uUmMAAIIIIAAAl0VYMjaVTnWIYAAAggg4GKBotK8dDOtdHELRPe3wExrlxtGjcpp8jcD3SOAAAIIIOAdgfqGqhGm8piIHOadrujENwKmD6f0TbvVN/3SKAIIIIAAAghsE2DIyo2AAAIIIICATwUKSsbdq2K5Pm2ftt0uoNIkojdkZ4ye6fZWyI8AAggggIDfBeobKu801fv87kD/bhXQ18LWO+3MvmducmsH5EYAAQQQQACBrgkwZO2aG6sQQAABBBDwhEBhSf40ERnqiWZowo8CLSqB67My7yr0Y/P0jAACCCCAgNsFampqknodEXpM1K5zey/k97OApaUkD4l8HQsfBBBAAAEEEPCZAENWnx047SKAAAIIIPBNgcIX7v+lhEORfyBwEDIIuFbA9O7skaPzXJuf4AgggAACCPhQYN7iymPDAX1MVIb4sH1a9oyA5qQkp43zTDs0ggACCCCAAAKdEmDI2ikuLkYAAQQQQMB7AoUl+TeLyMPe64yO/CVgT2ZnjrnBXz3TLQIIIIAAAu4UmLukcojqtgHrse7sgNQIRAT0lZTktMuwQAABBBBAAAH/CjBk9e/Z0zkCCCCAAAI7BQpL8l8QkSsgQcDlAtMlGPxd9hV3LnF5H8RHAAEEEEDAswJ1Syqvk+0D1iTPNkljfhD4VCQpLSV5UIMfmqVHBBBAAAEEENi9AENW7gwEEEAAAQQQkBdf/PPPW9vbZ4rKT+BAwOUCH6uGb8vKuPtll/dBfAQQQAABBDwnMLeh+j5Vu9NzjdGQHwVGpSSnF/qxcXpGAAEEEEAAgX8KMGTlbkAAAQQQQACBbQKFJflZkf+CAwGPCNyTnZkz1iO90AYCCCCAAAKuFpj91pTDkvbvEXl6dYSrGyE8AtsE7PGU5CE3gYEAAggggAACCDBk5R5AAAEEEEAAgZ0ChSX5T4gI32vJPeEVgdIktdsyMsas9kpD9IEAAggggIDbBOqWTE8xDTykKr9yW3byIvBdAX0tbL3Tzux75iZ0EEAAAQQQQAABhqzcAwgggAACCCCwU6CgIP8HGpQZonIyLAh4QcBE3gkE9HdZV46u9UI/9IAAAggggICbBCLfv2qqD6rKAW7KTVYE9ixgaSnJQ2YghAACCCCAAAIIRAQYsnIfIIAAAggggMC3BApKxqWp2HQRCUCDgCcEVLZaWG8bNXJ05EltPggggAACCCAQY4GaD2p692oNPShi/xnjUmyPQBwFNCclOW1cHAtSCgEEEEAAAQQcLsCQ1eEHRDwEEEAAAQQSIVBYkvc7Ef2fRNSmJgKxEjCRx7Zs/vC26657ui1WNdgXAQQQQAABvwu81lj9q3aRyID1bL9b0L+XBPSVlOS0y7zUEb0ggAACCCCAQPcFGLJ235AdEEAAAQQQ8KRAYem4Z8Xs155sjqZ8K6AiM8Jqt43KGLPAtwg0jgACCCCAQIwE6hqm/8Y08KCKfD9GJdgWgUQIfCqSlJaSPKghEcWpiQACCCCAAALOFWDI6tyzIRkCCCCAAAIJFSgpGXdIaPtrg3+V0CAURyD6AqtF5PbszJyi6G/NjggggAACCPhPoKamJqnXEaEHRe0W/3VPxz4QGJWSnF7ogz5pEQEEEEAAAQQ6KcCQtZNgXI4AAggggICfBJ4vGXt2UALTTGQ/P/VNr/4QMJEHR2Xm3O6PbukSAQQQQACB2AjULa06VcIaeT3w4NhUYFcEEilgj6ckD7kpkQmojQACCCCAAALOFWDI6tyzIRkCCCCAAAKOECgoHXejmj3uiDCEQCDKAipSGVa7ndcHRxmW7RBAAAEEfCHw6pLpowKBwAMicpgvGqZJnwnoa2HrnXZm3zM3+axx2kUAAQQQQACBDgowZO0gFJchgAACCCDgZ4HC4ry/iur1fjagd08L8PpgTx8vzSGAAAIIxEKgvrH6QRP7fSz2Zk8EnCFgaSnJQ2Y4IwspEEAAAQQQQMCJAgxZnXgqZEIAAQQQQMBhAhUVufs3b+w1XcTOdFg04iAQNQFeHxw1SjZCAAEEEPCwQN2S6SkSCP6J1wN7+JBpTVTl5gF90h+FAgEEEEAAAQQQ2JsAQ1buDwQQQAABBBDokEBhYf7pFpTpKnJwhxZwEQIuFOD1wS48NCIjgAACCMRNYG5j5e9VdKyI9I5bUQohEGcBE3k0NTn95jiXpRwCCCCAAAIIuFCAIasLD43ICCCAAAIIJEqgsCT/NyLyTKLqUxeBOAnw+uA4QVMGAQQQQMAdAvVNVf3MJDJcvcwdiUmJQFcFdGpKctr5XV3NOgQQQAABBBDwlwBDVn+dN90igAACCCDQbYGCknEPqdgt3d6IDRBwuoDKQ6GtrX+8+urc9U6PSj4EEEAAAQRiJVDXMP03ooE/icgRsarBvgg4Q8CWSbDHsJRjBi1zRh5SIIAAAggggIDTBRiyOv2EyIcAAggggIDDBMaPHx/c2rZsuomc67BoxEEg6gIq8o6o/DErI2di1DdnQwQQQAABBBwsMHvxtCOSgkmR716NvMmEDwKeF1AJnz8geehUzzdKgwgggAACCCAQNQGGrFGjZCMEEEAAAQT8I/BcSd4pQdHpInK4f7qmU18L8FSrr4+f5hFAAAG/CdQ3VV224/XA/fzWO/36U0BVbh7QJ/1Rf3ZP1wgggAACCCDQVQGGrF2VYx0CCCCAAAI+FygszssQ1RKfM9C+jwR4qtVHh02rCCCAgE8Faj6o6d27NTTWxH7vUwLa9qGAiTyampx+sw9bp2UEEEAAAQQQ6KYAQ9ZuArIcAQQQQAABPwsUlo4bLWb5fjagdx8K8FSrDw+dlhFAAAHvC8xtmD5YNRh5PXCK97ulQwS+FtCpKclp5+OBAAIIIIAAAgh0RYAha1fUWIMAAggggAACOwUKS/KeEtFrIUHATwI81eqn06ZXBBBAwNsCixaN77k+eMg9qnK3tzulOwR2FbBlEuwxLOWYQcuwQQABBBBAAAEEuiLAkLUraqxBAAEEEEAAgZ0C48ePD25pWzZZRIbCgoDvBHiq1XdHTsMIIICAlwTmNVaeHxK9R0XO8FJf9IJARwRUwucPSB46tSPXcg0CCCCAAAIIILA7AYas3BcIIIAAAggg0G2B55//088DPYKTRKRvtzdjAwRcJrD9qdbw2KyMu192WXTiIoAAAgj4VKBu0bRDJRi8R1Ru9SkBbftcQFVuHtAn/VGfM9A+AggggAACCHRTgCFrNwFZjgACCCCAAALbBQpLxw0Ws8igdT9MEPCjgJk8FZStY0eO/OMKP/ZPzwgggAAC7hCob6gaYSKRAesJ7khMSgSiK2Aij6Ymp98c3V3ZDQEEEEAAAQT8KMCQ1Y+nTs8IIIAAAgjESKCoNP9qM/l7jLZnWwTcIPC+iP4pO3P0824IS0YEEEAAAf8IzFle9ZNAu92jotf4p2s6RWBXAZ2akpx2Pi4IIIAAAggggEA0BBiyRkORPRBAAAEEEEBgp0BRSV6uid4LCQI+FyiVYHBs9hV3LvG5A+0jgAACCDhAoG5p1a8lbPeI6NEOiEMEBBIkYMsk2GNYyjGDliUoAGURQAABBBBAwGMCDFk9dqC0gwACCCCAgBMECorzn1eVUU7IQgYEEiag8rmYjM3OzHkkYRkojAACCCDga4F5S6uPC4XDkadXr/A1BM0jICIq4fMHJA+dCgYCCCCAAAIIIBAtAYas0ZJkHwQQQAABBBDYKVBRkbt/84aek0VlICwIICCTJCBjs6/MmY8FAggggAAC8RKob6q+OWyR1wPLv8SrJnUQcKyA6TUpfdOeziCouQAAIABJREFUdWw+giGAAAIIIICAKwUYsrry2AiNAAIIIICA8wX+Xpx/XJLKJBH5N+enJSECMRZQ2brjqdaxMa7E9ggggAACPheoa6w810TuVNF0n1PQPgI7BMI5KclDx8GBAAIIIIAAAghEW4Aha7RF2Q8BBBBAAAEEdgoUFOcNU9XIoDUACwIIiIhZnYk9OGrk3a/ggQACCCCAQDQF6horjjLrdYeq3hzNfdkLAZcL/CUlOf02l/dAfAQQQAABBBBwqABDVoceDLEQQAABBBDwikBh8bjrRe2vXumHPhCIjoAWhkwfvHrkXQujsx+7IIAAAgj4WaC+qfJ6Mb3DeIOIn28Det9FQEWLBySnZQGDAAIIIIAAAgjESoAha6xk2RcBBBBAAAEEdgoUFOePU5W7IEEAgX8KmMmmgOoDvXr0enDEiNtasEEAAQQQQKCzAnVLK8+RsNwposM6u5brEfC2gM7e+llw6KBBg7Z4u0+6QwABBBBAAIFECjBkTaQ+tRFAAAEEEPCRQEFxXpGqjvRRy7SKQEcF3lbVB7IyRr/Q0QVchwACCCDgb4G5y6YfLiGNfO8qr0H1961A97sX+CIpGD71tGOGfgIQAggggAACCCAQSwGGrLHUZW8EEEAAAQQQ+JZAYXF+jagMhAUBBHYr8JJJ+MFRmXe/hg8CCCCAAAJ7EqhvrLzGVO8Qk2NRQgCB7wpoINB/wLHnvoUNAggggAACCCAQawGGrLEWZn8EEEAAAQQQ2ClQXHz/j8MaqhGRY2BBAIHdCrSL6gOtSVsfvGZE7jqMEEAAAQQQ+FqgvqEyVQJ6h5kMRwUBBPYgYDospW/aNHwQQAABBBBAAIF4CDBkjYcyNRBAAAEEEEBgp0BB6dgz1QJVItIbFgQQ2L2AiTQEVP87K2P0MxghgAACCPhbYP6S6j6hQPi3InqTvyXoHoG9C5hYdmrykCKcEEAAAQQQQACBeAkwZI2XNHUQQAABBBBA4J+D1uK8karKPwDhnkBgXwIqtWLyaHZmzoR9XcrPEUAAAQS8JbDte1fbA79Vlchw9fve6o5uEIiugKqMHdAn/Z7o7spuCCCAAAIIIIDA3gUYsnKHIIAAAggggEBCBJ4vyb87IPKnhBSnKALuE5gQCocevTrrnlr3RScxAggggEBnBBYtGt9zY9KhN5lse3r16M6s5VoE/Cmgr6Qkp13mz97pGgEEEEAAAQQSKcCQNZH61EYAAQQQQMDnAkXF+U+aynU+Z6B9BDosYGLPSLs8OmrUmAUdXsSFCCCAAAKuEahbWvVrCctvReQU14QmKAIJFDCRptTk9OQERqA0AggggAACCPhYgCGrjw+f1hFAAAEEEHCCQFHpuElmdoETspABAZcItEReIWw9w4+MGnH3py7JTEwEEEAAgb0I1DdVXWaR4arKQKAQQKDjApUvzA3m5uaGO76CKxFAAAEEEEAAgegJMGSNniU7IYAAAggggEAXBQpLx70jZid3cTnLEPCngMmnEpBHeif1fnTEiNta/IlA1wgggIC7BeY2zBisGnktsFzi7k5Ij0D8BcJmR53Zd8hn8a9MRQQQQAABBBBAYLsAQ1buBAQQQAABBBBwhEBBSd4XKnqoI8IQAgE3CagsULPHszLHPO2m2GRFAAEE/CwwZ8n0/oGA3qSiV/nZgd4R6LqApaUkD5nR9fWsRAABBBBAAAEEui/AkLX7huyAAAIIIIAAAlEQGD8+94AtbT03RWErtkDArwKvqcqTWRk5z/kVgL4RQAABpwvMW1p9XDgcvlFEbxCRgNPzkg8BJwqELTzyzL5DS5yYjUwIIIAAAggg4C8Bhqz+Om+6RQABBBBAwNEChYV5J0hQFzo6JOEQcLiAisw1kaeyM3OKHB6VeAgggIBvBF5vqv5Zq4VvVNMbRGV/3zROowhEWUBFfz8gOe1/orwt2yGAAAIIIIAAAl0SYMjaJTYWIYAAAggggECsBJ4vHjckoDY9VvuzLwI+EpglYk9mZ4550Uc90yoCCCDgKIFXGyqPVLEbVQKR4Spfi+Co0yGM6wRUHkjpk36H63ITGAEEEEAAAQQ8K8CQ1bNHS2MIIIAAAgi4V6CoNG+Emf7DvR2QHAFHCVSr6pNZGaNfdlQqwiCAAAIeFqhbNO1Q7dHjBrPIq4HlSA+3SmsIxEugKCU5PTtexaiDAAIIIIAAAgh0RIAha0eUuAYBBBBAAAEE4i5QVDLuWhN7Ku6FKYiAVwVMppkGnhyVeVeZV1ukLwQQQCDRAm98VrF/+6b9bghte3pVfpboPNRHwAsCJlaVmjxkiBd6oQcEEEAAAQQQ8JYAQ1ZvnSfdIIAAAggg4CmBwuL8O0Tlfk81RTMIJF5gkkn4mVGZdzNsTfxZkAABBDwiYJYbqG86M/JK4BvE7HiPtEUbCCRewGRhSt/0kxIfhAQIIIAAAggggMB3BRiyclcggAACCCCAgKMFCkvH5YvZaEeHJBwCbhRQmaaiz/AaYTceHpkRQMApAm8srzq4LSTZIjrKzPo7JRc5EPCCgIl9npo85HAv9EIPCCCAAAIIIOBNAYas3jxXukIAAQQQQMBTAoUl+U+IyA2eaopmEHCIgInMULFnsjPHvOiQSMRAAAEEHC9Qt2jaMRIMZIsGskTsaMcHJiACLhRISU7nn1u68NyIjAACCCCAgJ8E+D8rfjptekUAAQQQQMDFAkWl+aVmcqWLWyA6Ak4XmBVQe2ZkxphipwclHwIIIJAogXlLq84ImWRrWLJF5XuJykFdBLwuEAi0HXzGsedv9Hqf9IcAAggggAAC7hZgyOru8yM9AggggAACvhIoLM6fKirn+appmkUg3gJmdeGAPnNVRs5z8S5NPQQQQMCpAnVN1ReKSLaYXe7UjORCwCsCwbAmn94vrckr/dAHAggggAACCHhXgCGrd8+WzhBAAAEEEPCkQEFJXr2KnuHJ5mgKAWcJvCYBeSa0pbXo6qtztzgrGmkQQACB2AuMt/HBoxoPydbIcFVlYOwrUgEBBEzD56T2GTobCQQQQAABBBBAwA0CDFndcEpkRAABBBBAAIFvCRSU5C9Rkb6wIIBA7AVUdKmZvaAWLM3KurMx9hWpgAACCCRWYN771T8Mt1v29idX5YTEpqE6Av4RUJP/GNA3fbx/OqZTBBBAAAEEEHC7AENWt58g+RFAAAEEEPCpQGFx/kpR+ZFP26dtBBIh0KomL2iSlo68YnRlIgJQEwEEEIilwJxF008PBvVKUY18B/zhsazF3ggg8G0Bs/AtqX2HPoILAggggAACCCDgJgGGrG46LbIigAACCCCAwLcECkvyW0SkNywIIBBnAZVaNXuhV4+20hEjcjfHuTrlEEAAgagK1DdW/4eJRQarF0d1YzZDAIEOCth/pSQPubeDF3MZAggggAACCCDgGAGGrI45CoIggAACCCCAQFcECkvyrSvrWIMAAt0XMJEPAyKlFrIXsrPHvNf9HdkBAQQQiI/AG8urftIWDlwpYbvSxE6OT1WqIIDArgIa0PwBx6aNQQYBBBBAAAEEEHCjAENWN54amRFAAAEEEEBgp8BTTz3VY78DvmiFBAEEEioQ+ZcdSjVsL2RljZmc0CQURwABBPYiULek8hxR+fqVwAeBhQACCRRQeSClT/odCUxAaQQQQAABBBBAoFsCDFm7xcdiBBBAAAEEEHCCQGHhA9+TYBuvLHXCYZABAZG3RWRCwGTCyJE5iwFBAAEEEi2waNH4nhuTDr3S1K4Uk6GJzkN9BBAQEZWHUvqk/w4LBBBAAAEEEEDAzQIMWd18emRHAAEEEEAAgZ0Czz2X+/1gz57NkCCAgHMEVPUVlfCEgw9sm3DRRblfOScZSRBAwA8CcxqnnRwI66WigStVpY8feqZHBNwhYI+nJA+5yR1ZSYkAAggggAACCOxZgCErdwcCCCCAAAIIeEZg/Pj8w7a0yRrPNEQjCHhH4CMRnWCqE0Zl3PWqd9qiEwQQcJpA3aJph0ow6VJRu1RELnBaPvIg4HcBE3k6NTn9Or870D8CCCCAAAIIeEOAIas3zpEuEEAAAQQQQGCHQEHB2KM0KbACEAQQcKzArO2vEw5OGDnyTn5XHXtMBEPAXQJ1S6qGbhusqkaGq4e7Kz1pEfCJgMrfU/qk/8Yn3dImAggggAACCPhAgCGrDw6ZFhFAAAEEEPCbwHMvjDs6GLYP/NY3/SLgMoFNIjIxHLZJ+/far2LEiNtaXJafuAggkGCBeUurjzOLDFXtUjPrn+A4lEcAgb0LFKUkp2eDhAACCCCAAAIIeEmAIauXTpNeEEAAAQQQQGCnQEFBfh9NkkZIEEDA+QIm8knArEICgYqsjNHTnJ+YhAggkCiBeUunHGThnpeabHsd8MWJykFdBBDouICKvTggeciVHV/BlQgggAACCCCAgDsEfDdkHT783B+ahmpFpG8Xj6hBLTiwvHzG6i6uj/uyCy8ZfJpK6E4Jy9oeSeHcCRPmrIx7CJcWxM6lB0dsBBBAYIfA86X3HR+w8HuAIICAqwQWiUpFOCyTrhqZM9dVyQmLAAIxE6hvnD7MRC8Q2fY64CNjVoiNEUAgqgJm8nJq3/T/E9VN2QwBBBBAAAEEEHCIAEPWzh+Eq4asF1xw5iGBpKQpInLGtlZNnt20Ua6vra1t73zr/lqBnb/Om24RQMC7AiUleaeERN/2bod0hoB3BcxsnqhWBC1QMXLkXQu92ymdIYDA7gQig9WwBIap2DARPQYlBBBwnUBZSnL6Ja5LTWAEEEAAAQQQQKCDAgxZRT4Vkc0d9IpMKT+SsGZWVNSu7fiaxF057PKzDktqDc4UkRN2pKiQ8IFXVFRUfJW4VO6ojJ07zomUCCCAQEcECkrGnqYSmN+Ra7kGAQScKaAilWG1SYGkwNSsEaOXOTMlqRBAoLsCDFa7K8h6BJwhoCJTBiSnX+CMNKRAAAEEEEAAAQRiI+D7IWtY9LzJZTXTY8PriF31wuEDr1O1/xbRjaY6ctLEmhmOSOb8ENg5/4xIiAACCHRYoLg4PzWs8mqHF3AhAgg4VkBFp4Y1PJWBq2OPiGAIdEqAwWqnuLgYAccLmFhVavKQIY4PSkAEEEAAAQQQQKCbAgxZvT9k7eYtwnIEEEAAAQS8I/B8ydizAxKY5Z2O6AQBBBi4cg8g4E4BBqvuPDdSI7BPAZPalL7pg/Z5HRcggAACCCCAAAIeEGDIypDVA7cxLSCAAAIIINBxgYLSvJPU9N2Or+BKBBBwiwADV7ecFDn9KDB78bQjkpKCg8R0sIgNFpF/86MDPSPgcYGJKcnpl3q8R9pDAAEEEEAAAQR2CjBkZcjKrwMCCCCAAAK+EygouO8nmhT+yHeN0zACPhKIDFzNrDKkVnt15ph3fNQ6rSLgGIG6pVWnWtgGB0QHm0hksNrbMeEIggACURawZ1OSh1wT5U3ZDgEEEEAAAQQQcLQAQ9ZuDlmHDz/3h6ahWhHpKyINasGB5eUz1lx88bn9Qtr+ezW5UEQPF5GQiHygKi9KOPhYefmM1R24M/SiiwafKhq601SHqsjBItIWqSNqf9Nw+/NtbQe1JvXaUiRml0f22/U7ZocMGfK9XvttHS+i52+vp7dUlNU88s3aF1466GQNW7WI/IuITdna0mtESkpKyxvv1qao2e/M9Nzd1S4vn7upAz3I8OGpB5r2zBIJjxLRU0Wkh4lsULU3RQJPbFpvk2tra7fEeq9v97n9rEQCQdPWO0Xkiu3nZK9JWC+oqKhdm2i73NzcwFtv1ZxrAb1dzFJFdH8R+0pEF5rIXzZvkLJeh/Xav2fb1mli8isRWWsBTZv0Sg1PZ3XkZuIaBBDwvUBZ2f0Hbtgc2uh7CAAQ8IGAirxjKrUqMqt9a2vt1VfnrvdB27SIQNwFaj6o6d2jtW1wUAKDbfvTqpG//+ODAAIeFzC1P6f2GRL5Zyt8EEAAAQQQQAABXwkwZI3ukHV1ZKhqKpeIyF0iEtz93WQfWyAwfG/DsIsuumh/CWx8QESv2/M+skrCer0Ewtd+PUTt/pBV3gsFgv8eDIXuEZWRe/5tsNfag/rvUyfUrtjLb4xeePHAESLy1I4h7Z4uXRgOSMbkV2rfi+Veuw5ZRe02MXlGRI/8Rt2vB+WrOz9kjZ7dpZcOObw93PqMiFy0F5OFavZ7U40MzSNDfoasvvrjm2YRQCBaAoUl+ZtF5HvR2o99EEDA8QKRAWutmMziKVfHnxUBXSAwv2H6v4W2PaUaGCwqke9hPMIFsYmIAAJRElDTOwf0TftzlLZjGwQQQAABBBBAwFUCDFmjO2TdpCJNJtI/chdse1pTZJWKqYn8ePuTiDs+am/1CIQvnDBhzspd75hrr+3f47M1Bz6gJrd842eRJ2EjA83IE5+RVyz9eMfwdZOItYnooZFrozBkXSsikUwnbq9ta0S0WUSSROQnkadQ/9mDlG39qmdmZWXll7u56/WiS865SUz/8s8h8banMOeL6IcidtaO7+DZMYi2jyUcOL+iomZRrPba5YndSJavtj+9+61Pd4asUbEbNmzYQUk9W4p3GbBGnmD+WETaReQAETlqR+q1Irb/jnuLIaur/vglLAIIOEmgsDR/hdjOP1udFI0sCCAQYwGeco0xMNt7TmD20imH9ZQeKeGQpKpKiomkeq5JGkIAgY4JmF6T0jft2Y5dzFUIIIAAAggggID3BBiyRnfIuuMOiQwMg1f37392bW5ubjjyFwcOHNj7gIPlVhUZ+/XQUU2uKi+vLdj1trrokoFXbX/CcvuTsCbyooSS7pw0qToyZNv22fGa4sheV3/zSdcoDFm3F1B7K6w6avIrtZGhp22vmXqgaM//NrH/uyPGFrXA0PLymbO/08OlAy+UsP1jx/AvZKp/1tABYysqKiKDzW2fiy8+97iwhP4hIifs+Ev/2LRBrtr11cEXRWmvXZ5k/TpGg5rc15YkM3q0B9vMQqH+/Qeui5xbF55kjYadXnjJoDw1G70jYMhMHrJQe97kya9Ght07zn/gMSbyiKgM+4Y9Q1bv/RlNRwggEEeBwpL8yBsVjo9jSUohgIDzBCKvEH9NzOZLIDg/tHXLHF4t7LxDIlF8BV5tKDswYPuniFqqBPQsMRkY3wRUQwABZwropSnJaROdmY1UCCCAAAIIIIBAfAR8P2TtHPN3v890l+9klci/CR9QuXTixNoPd9078oTqytUHPC+iGZGfqejfystqIq8D3jbEjHyGXX7WYUltgWli+osdf6mivXW/kVOnTv3Od8bt7onXqAxZTSYFA5I1cWLtd76raujlQw/tuXVrmaicuT2f3VZRNivytOrOz0UXDfwXCdhkET1t2xUqDx95+Kbbn376zcjTmN/6DB9+9qmmOmnHK3u3qNn55eWzar6+KJp7fWfIupc+I/W7NGTtvl1fCdiMr19hvDe73TzxypC1c7/QXI0AAgh8R6CgJP9V5Ykc7gwEENgpoG0m9lpAZL6ozOH7XLk1/CBQYzVJSQ3tZwYkPFCDgXMYqvrh1OkRgc4JBEXPPj05bU7nVnE1AggggAACCCDgPQGGrJ06030OWbdIWK+oqKgp29O2w4cPHGUqz2//uU3Z2tJrxDdftzt8+OCzTcPTd7wSeL2apJeX176xp/0uu+ysI9pDgVoT7RO5JgpD1rUSDgytqJj51p5qXnTxwPtE5M7Iz1XkyfKy2hu+ee2FF59zqYq+tO0JW5N3LRy4YNKkmZ/uYT8dfvGg+03s9h0/v7+irDbyfbbbPlHd69JBJ2vYqne8Iniftl0Ysnbb7pv3h4o1hUM90r/5BPOuhudfMvCUoEmkpx/wnayd+mXmYgQQQGCPAoXF4yaJ2gUQIYAAAnsQeEtUZqvILIau3CNeEKhbNO1QTdLTw2E5naGqF06UHhCIrUAgoMefcWza4thWYXcEEEAAAQQQQMAdAgxZRSLDv80dOi6V+yom1u4YkG5fscuTrPt8kvCCiwcNDYhN277aZvfu2WP4Sy9Vb/i6/oXDB96tKn/a8fPvDGF3zbnrk7RRGLLu/E7SPZlcdPGgm0Xs4cjPVaxw4wb9TW1tbeS7Qrf9pYsuPucxEb1x+8/1gfKymshAdufTut/tYdAFpjZpNz1Hcy/Z5UnWffbZhSHrPvfcm93AgQOTDjrYnjXR7B0WT1SUzbppb3a79LTP+69D9zkXIYAAAghIYUl+5LuxM6FAAAEE9ilgtkRU5osF5ltQ5o+6cvTb+1zDBQgkUGDOoumnJ/UInLZtqKp2uogek8A4lEYAARcJbG1vPWLQ8ResclFkoiKAAAIIIIAAAjEV8P2QddehZGe1uzdkle8M5YZfPPCvJnL99hz6aEVZzc17y5ToIeuuT+NefnnawVta28pF9OxIbhO5fFJZ7f/urYc9DT+juVekvtOGrLva7TrUVbUbyyfO+msn7BiydvYXmOsRQACBvQgUluQ/JiL/CRICCCDQSYFWMZlv2wavMj8UDM//9ZV3f9LJPbgcgagI1C2rOUbbQ6eH1U4PiJxmIqdHZWM2QQABnwloW89Ny7/3y19e952vgfIZBO0igAACCCCAAALfEmDIKnre5LKayOt5u/SJ5pC1I09O7hrSaUPWXfN0AXXn4Dmae0VyOH3Iuq+z3J0lT7J24Q5jCQIIINAJgcLivLGiOqYTS7gUAQQQ+I6AiXwmZpHvdZ0fDofnh3qFFlwzIncdVAhEU2DbQDXcflI4FD5JA8HTxOx0UTk0mjXYCwEE/CegoqsGJKcd4b/O6RgBBBBAAAEEENi3AENWhqydHj5+85W3uz6NGYXB6CcWCp87adLspdHciyHrvv8w4AoEEEAAgd0LFJTmX6cmT+KDAAIIRFlghYgsEJMFGtAFQdEFGRl3LYpyDbbzoEDkO1RDgeBJSUE5MWx6UkDsRBM5SUT282C7tIQAAokUUF2U0ifthERGoDYCCCCAAAIIIOBkAYasDhqyXnTRRftLYNOLInLR9ptGb6koq3lkbzfQvp5+7MjTsZ19wrMTQ9YtIjbBVD/v6C+BmrQEJPxEWdnsT3bprVt7Rep3ts942w27/KzDklqDM0Vk29/AdORV1jzJ2tE7i+sQQACB7gkUluQNFdEd36nevb1YjQACCOxZQEMmtlDFdgxfZUFQZEFGxpjVqPlTYHbD1JN6SI8TwxI+STVwoohFhqlH+VODrhFAIJ4CJjInNTl921dB8UEAAQQQQAABBBDYvQBDVgcNWSNH9O3vZJX7K8pq79rbzeu0Iesug8ItaoGh5eUzZ3flFzCae0XqO33I+p3vZDW5qry8tmBvdgxZu3JnsQYBBBDomkBx8X0nhjW8oGurWYUAAgh0Q0BlnZosN5HlorpcxZYHLLC8vUf78lEj7v60Gzuz1AECdZ/U7adbWvpJyPqJWD9T6Sey8z8OSEgEBBDwnYDqSyl90kb4rm8aRgABBBBAAAEEOinAkNVhQ9aLLj7ndyL6P9vP0aZsbek1orKy8ss9navjhqzDhvVK6rWlSMwu355530/j7qm3YVHcK1LD6UPWCNbwiwc9ZWL/d8f5P1FRNuumyI2wJyOGrJ38E4/LEUAAgW4KlJQ8+NOQtEZe5/m9bm7FcgQQQCBaAltEdLmqLRfT5RYIL1cLLLf29o/a2nqu+M1v7twUrULs0z2ByGt+NRjoJ9uGqIF+tnOQakd3b2dWI4AAAtEUsMdSkof8Npo7shcCCCCAAAIIIOBVAYasDhuyDh8++GzT8HQR6S0i69Ukvby89o093YCXXXbWEe2hQK2J9olcs+srZuP9yttIhm+9TthkVjjUfunkya82d+WXKJp7uWDIKsOHDxxlKs9HrFSsKRzqkT5pUvXHe7I7/5KBpwRNqkXkByKy1gKaNumVmne7Ys0aBBBAAIGOCZSUjDukXWyOihzfsRVchQACCCRSwNaq6Ecm8pGYfCxiKzQQ+Kw91L4y0CP4WfuXwZUMYrt/Pmbjg6++f8hRgbAeJSE5SiV8lIgepQE90sQir/ftJyY/7H4ldkAAAQRiJ2Amd6f2Tc+LXQV2RgABBBBAAAEEvCXAkNVhQ9Zhw4YdlNTrq1fEdPCOW62ivXW/kVOnTt2466137bX9e3y25sAH1OSWr3/mhCHr8OGDkk3DlSL6k0guU3n4yMM33f7002+27e7XJ9LHqtUH5Yna6o3r5fHa2totX18Xzb3cMGS98MK0nwSCbVVfD833ZrftXunZUvzP7/BlyOqtP57pBgEEnCwwfvz44Ja2ZRMjL0pwck6yIYAAAvsUMPlKVFYceOgPtv7wZz+LDGNXqthKNVlpaqskmLQmoKHPWwI9Ph/0b4PW73M/j13wxvKqg0Nt4UNbTQ7tkZT0A7HwUSGRozQc+V7UyPBUjxLd9h2pDFA9dva0g4DvBEyvSemb9qzv+qZhBBBAAAEEEECgGwIMWR02ZI2c5fDh51xuqi+ISHDbkFLkRQkl3fnNJxp3vCZ4rIhc/fV1kWudMGSNPIR50SXn3CSmf9mRLSQiz6kF7y4vn7H6m/drZKiowfbH/jkotEd69zz8tpdeeimyJvKJ2l5uGLJu6/fiQaNF7Ot/czRkJg9ZqD3vm08DDx8+8BgTeURUhn3DkydZu/GHIUsRQACBrggUluQ/ISI3dGUtaxBAAAEnCRxyxJHzfnDUUWfsK5OJfa6iK01stZp+LgFZI6LrJGxbRKVF/j97dwIeZXX2Dfx/PzPZgLDJouzIEkBxA6wsQiK7bGqLtsWazAzU1gW7aNuvtTV9ZdFWpfIWW4WZSQIBxb4oCYKiyIjVt9q6UG2rtn1rabVudWMnmef+rhMmdghZZibbMzP/57q8pJmz3PfvPLHAnXOOJYftMI64LD0MyzocrtYjbpceDh/TI+pyH9aM8GHrgH1EszoersqrOlwgBdVNzZnI57v/tjvbvf9gjmRm5oirOgdVrhy4XDkIh3MX/8VzAAAgAElEQVQsQZcw0N0Sqxug3SHSDYruItJNzf+u+TWO/xpiJTI/+1CAAhRIJgEVzJ04fPojyRQzY6UABShAAQpQgAJOEEj7IiuAtwAciGMxPrYt2/PIQ3v+ZPrUuRO1ySLXnAUFMy3oo5H5XhN15dctPNa3QxWAKTr+E4DZ5WmOEu53vICpxwAxxdiagqxDiqxoIAezk/U1AZ5RlS4QnfCfPMzxuHi5yoV5O7aETJ6fPS01VpIUWVHPDlVjYezMscHmL6E6ATU/LW9K8NHr3+T7F8d7zqYUoAAFKBCjwPrylbcp9LsxNmczClCAAo4U6D148FO5p/SY0vbBqQ2I+b2u+X1utQBVqqgW6/i/YX4tqFLzmUiVqlbD/GNJFRQ5AHIgyIFqDiA5NV8z/7vmjxd8KEABClCgUQGRjyzLmn7B0IteoBQFKEABClCAAhSgQPwCafcHzzpF0fjF6tx72RpFVhNUfn5+dm4XWQHo0uidqnUCfkcEN6niBwBGmM+cUmQ1sdQcA/xO7tW2YJkAXZrArnRbmYsfemjne/W1a4mxkqXIavK/5JL8rmFF0PyyEbdXFHKHQO8E0IN3siby7cw+FKAABVpGYH35iu8rwPurWoaTo1CAAu0g0Gf4iFCHzrn57TA1p6QABShAgXYRkNcBmTohb6rZfMCHAhSgAAUoQAEKUCABARZZ40c7YbdgaxVZI2HJvHkXnQsJf1dFZkYKlTW7QSG6VuzqEiC7g0o4FCmy/jssmLb94dDLtWnNmDGjY1bO0c2AXHz8a3JD5dbdq6PTjrf4OG9BwVJA7z4+hm4/ejjr8p07dx5siHLOnEndLHfGlwC9CtDRgHSo3Zmrorsk7FpTWfnkS8dPRm78ac5Y8ebZ3nbFxcXWiy/unqqW3ATVicfd9BAgryiw6sAn2Nqpm+SJrU+YIqtA33C77PwtW57+V1OO/JwCFKAABVpeYH35yusU+t8tPzJHpAAFKND6AgPPHP10Rnb2ha0/E2egAAUoQAEHCDx99G33RQUFrXNkuwPyYwgUoAAFKEABClCgTQTSrsjaJqptOMncuZOHicvaBaA/dzK2IbxDppo//6LJKvZjkSOk6z1+2iGhMgwKUIACaSGwvvy2qxR2aVokyyQpQIGUEjj9nHN/a7nd41IqKSZDAQpQgAInCajifyaOmP4F0lCAAhSgAAUoQAEKNF+ARdbmG7bKCGYXY3FxsdnZ2ejuzrkLplwqkAcjRwq/Wp0ZvmjHg0+/3ypBcdA2E8jPz3eHQiFzL1Wjz7wF+eYOwNsijSph536xsrLyUFP9+DkFKEABCrSeQMn65XMsS9YAGNh6s3BkClCAAi0rMGTM2NdEpOYKEj4UoAAFKJCaAqr4xcQR069JzeyYFQUoQAEKUIACFGh7ARZZ2968yRnN/aNvv9NpmVjyRuXDoUBDhdbZs2d3dmcefgDArJpBFf79n+JrsRTnmgyCDdpNwKxrRubhe6BaWlHx1OMNBbJgweT+NqztAM6MtPle5dbQ7e0WOCemAAUoQIHPBDZuvO2MKg3fI5DJZKEABSiQDAJDx457D0CvZIiVMVKAAhSgQPwCats/njhyZnH8PdmDAhSgAAUoQAEKUKAhARZZHfZumB2MnbvICoV+y4QmwP3QjO9UVDz+dnSoc+dOGyCu6p8DmBf5+gl3xTosLYYTo4C5BzY751iJAubonipVXWWhellFxTP7o4aQOZfmn2GplkLlvJqvK/aqbc3Ztu3Jt2Kcis0oQAEKUKCVBTZvLu50pCprzfE7yflQgAIUcK6AKyMjPPjsc1zOjZCRUYACFKBAcwTEwjXjh03/RXPGYF8KUIACFKAABShAgZMFWGR14Fsxf/6U6SqyEUCPSHhhAH8D5Onj/1svBDA4ckSw+UIVIN+o3Lrb/Ia50eOFHZguQzpRQOZdku+F6mpAOkQ+qgLwmgDPqEoXiJpdUX1ruynwiaWyqKJi9yPEpAAFKEAB5wmsL1/+Xwr5ofMiY0QUoAAFjgtkdezwbv+RZ/SmBwUoQAEKpJaAqv7LsuS68cOnb0mtzJgNBShAAQpQgAIUcIYAi6zOWIeTorj40qnDXeHwfRBMaSLEDyBYUvlwaCsLrA5dzPjDkrmX5k8UG/cAGN1E99ctWN6tW598Nv5p2IMCFKAABdpKoKx8hQ+CNVBktdWcnIcCFKBArAKdunX706lDho6MtT3bUYACFKBAUgg84xa97vzhM15OimgZJAUoQAEKUIACFEhCARZZHbxoxcXF1gsv7DkHll4JqDkWuGb3qtm5COgfBFa56LH1dY6SdXBGDC0egZq7ed/LnQjoV0Rl5n92r+p7ELwKWPfs/1gfCYVCR+IZl20pQAEKUKB9BErLV04T6BoAw9sngmbMqhZUM2oGEMscsGA3YzB2pQAFnCbQtfepv+3Rv/84p8XFeChAAQpQIGGB9Qf34/rpY6d/kvAI7EgBClCAAhSgAAUo0KQAi6xNErEBBShAAQpQgAIUaBmB9ZtXDtUqNScVTG+ZEVt/FDvcCXZ1pxMmstwHYLkOtP7knIECFGgTgV4DB+7p3LOXuZKCDwUoQAEKJLmAAD8enze9OMnTYPgUoAAFKEABClAgKQRYZE2KZWKQFKAABShAAQqkisC9996bkZP7b3N08BKn52SHc2BXd6k3TMv9CSzXYaenwPgoQIEYBE4bNizUsUvX/BiasgkFKEABCjhXYD+A6ybkTS9zboiMjAIUoAAFKNB8gfnzp/ZWCYcAjEhwtNdEXfkVFbveTbA/u1HgM4G0KbLedNNNV3HdKUABClCAAhSggFMEevTOnped5fqCU+KpL44OOafCZWXWG6I5NtiV8W8nh8/YKECBGAUGjDpjT2aHDtzJGqMXm1GAAhRwmoBA9oZRff2kvFlPOy02xkMBClCAAhRoaQEWWVtalOM1RyCdiqxvAejTHCz2pQAFKEABClCAAukiICIYMaKxHwpVuLP4Q5/p8j4wz9QWGHzOOb9xuTMuSO0smR0FKECBVBWQhwC5fkLeVPP3XnwoQAEKUIACKS9QT5HV/H9gHHca6d9hy6LKytAHKY/FBFtdgEXWVieOeQIe5xIzFRtSgAIUoAAFUkcgI8Pq3aGj63zLkm4ffXjMUYkNHToUGRkZ9cYkUg1XJv884qgFYzAUSFBgyHljXhXLOjPB7uxGAQpQgALtJKDQuybmzfh2O03PaSlAAQpQgALtIlC3yGpDZj2ydfdj7RIMJ017gbQpsqb9ShOAAhSgAAUoQAHHCmzadHufY+Hw3SJw1PHBdnUn2OFO9bpZ7gOwXHH8oKhj9RkYBSgwdOw485PffSlBAQpQgAJJI6CAXj8hb8aapImYgVKAAhSgAAVaSIBF1haC5DAtIsAia4swchAKUIACFKAABSjQfIGyDcuXQeQHzR+p5UYIV3WD2lknDCjWEbgyPm65STgSBSjQbgKWy4XTzz2v3ebnxBSgAAUoEKeAyF9F5frxeVN3xNmTzSlAAQpQgAIpIcAia0osY8okwSJryiwlE6EABShAAQpQIBUEyspXfAWCn0HR3Sn5qJ0NtTNrwhHraM0/fChAgdQQyMjO+ffAM888JTWyYRYUoAAFUl7gCVtd100acdHrKZ8pE6QABShAAQo0IMAiK18NJwmwyOqk1WAsFKAABShAAQpQAEBZ2YrPqUt/JpALCEIBClCgNQU6dO7ylz7Dhw9tzTk4NgUoQAEKtIjAfZnDu103VsZWtchoHIQCFKAABSiQpAItXWSde2nB2WLrEwB6ALr96OGsyydMmHD4d3tDE0T1m6oyVYAuAMz/B78G0bViV5dUVDyzPxbC+fMn5qpkfgWwCwE5F0CGAp+I6AuAdc/+j/WRUCh0pL6xTowNr4m68gHLpXLsuwC+CEgvQJ+HLXMqK0MfRI9RXFxsvfji7qlqyU1QnQhIB0APAfKKAqsOfIKtWT2zOmRWHX0UinEAPlBLpm17aPfeefMmD4Zl7QYwsGZMweLKh0P+hvLNz89353bGLyHwHW+vW/Z/LIsayisWt2RpwyJr1EqpqgSDwfEicouq9rRte9rixYs/THQxy8vLux07duxKAF9Q1VFAzY6Uw6p6mc/n25nouKZfIBB4FMDMOMe42+v1fqNuH7/fnysi/w+AB0CvyOf7AKzat2/fPcXFxdVxzsPmFKAABShAAQo0UyAYLO7qzsr8mSoKmzkUu1OAAhRoUKBLj54v9hw0iOcF8x2hAAUo4GQBwU0Thk+/w8khMjYKUIACFKBAWwm0bpEVr4Yt1+dd4fAPITC1nQYefb7aJZ/fsSX0z0bylrkL8i8HcG+kSNtQ01dsC19+5KHQq3Ub1C2yQvRbUKwDpE9U25ria0XFrndrv3bppTN6VdvH1gGY10h8r4jqt1VkNYAR0UXWeIumc+dOG2C5qh5XyHAznwILt20N/aqt3on2nIdFVgDBYDBbVc03jKn+1/4U917bti9KpMhqiqtHjhy5W0QWAsius8AHm1tkjRSDHwMwPc6X56Qia1lZWa/q6uptQM1PKtT3VIjIFR6Pp96fpIhzfjanAAUoQAEKUCBOgbKNK/8fVFfE2Y3NKUABCsQkcEq//s90O/XUiTE1ZiMKUIACFGhrgd+rrTdNHDmjWT+o39ZBcz4KUIACFKBAawq0cpHV7Ab9F4DRx3PQ9wD5CIAbwACzC/Wz3ARbjx7KXLRz586D9eQr8y6Zch1UVgFwRcYyu0ifA+RNQC8EMDjqs32wrYsrK3f/IXqsOrtsTf9Dx3fcnvCcUGSdPXt2Z3fm4Q11CqxmF67ZWGc21HUC0DcywgeAdji+y/U/O1nNZ/Pn589SgakduQB9G7ZMrawMvVbf2ka3Fegbdjhj+rZtT5j5Uv5J6yJraWlpX9u2b1RVs4U5t85qJ1Rk9fv9Zifs/ZFvuOghbQAfisj+cDhctHjx4j2Jvl3r1q3rblnWkwDOjnOME4qskWLtJgBXmK3uqvpLAGtUNcOyrP8CsCAy/jKv13tLnHOxOQUoQAEKUIACLSSwfv2yz6tl/QxAvxYaksNQgAIUqBE4dcjQUKdu3fLJQQEKUIACjhNYb2XITRecPu2zXSmOi5ABUYACFKAABdpBoJWLrMczEn3RFil85KGQKXqq+ZI59heSeadCl0TSPiJqzayoePKkWs+8S/PnwtYHIsXLsIr8RMKdllVWVpoiac2zYMHUUTbCDwA4M/KlB/Z/gqLoI3br7GSt7fqaKG6rcmNXRrWrSjUcHjMm/8Pi4mJTg5K5lxQsF1Vzcql5wqr4mYarlz/yyK9NsbjmmT8/f6gCqyGYHbWEnx0XbL42e+GFPd1V1qNQOX7yUcNHBsu8BVN+Dsg1Ne0U/v2f4muhUCgtTkhNuyJrnSOBpwGwGvjvQNxF1nXr1p1pWdaOqL8ANS/1SyKyDMCjLbUbNBAI9AfwdOQ87IR3xpaWlp4VDofNWeM9zQnEHo9nsYjU/AcjsrvX5GL+wuVPbrc7/6qrrnov2srv9+eJSBDA3R6PZ3Nt33b47yqnpAAFKEABCqS8QFnZ8jPFJT9TYGrKJ8sEKUCBNhPoN3LkU9kdO01pswk5EQUoQAEKNC3A44GbNmILClCAAhRIW4G6Rdb4IOSGyq27zfG4nz0nFTIV21wWvvLww6GP6449c+HM7plHj26FYNLxz/RblVufMrtVP3vmzcvvAUsfAeT8mhaCu/v02n/Tffe9cNK96vPnTz5XRbZFjv89IqoXV1Q8Ze5CrXniic20nzcvfwQs3VV7nHBjc9ez4/WEIqspq85fUHC7Qm+K5FpzX23dnbt1irFhUcytqAiZ6y7T4km7ImtJSckQ27afAdA7aoVNMfTPIvKJqta8+ADiKrJGjt01L465uNg8n4rIdUVFRRtauvhYJ4d3LcuaWFRU9Nd439hgMPhlVS0FcExEPu/xeE548YPB4DWqugbAx6p6sc/n+9/aOersgt2nqjN8Pt/r8cbA9hSgAAUoQAEKxC5w7733ZnTI/fBnqnr8pwP5UIACFGimwKCzzn7WnZk5oZnDsDsFKEABCrSMAI8HbhlHjkIBClCAAiks0MpF1g9gWzMrK598sSHCeQvyb4tcPQkBflmxNfT16LZzF0y5VCAP1hyzq9irtjVn27Yn32pgvDqFTNxeuTX0vdq2dYqsH4tiekVF6HcNxTZ/fn6hCkrM57Ec23vxJfnnuBRmI94pdY8LNmMsWFDwORv6eOQk2LpF2Jow5s+fUqAi22uuzhR9sTrDnrXjwaffT+FX8ITU0r3IarZmPxwOh5ctWbLkT4FAwBzDd0NEKK4iayAQ+DGAmyM7Yz9V1S/6fD6zE7TFH7/fP0NEtgDoqKpvWJY1xePxvBPvRIFAYDGAtQDq3Q3b2OfBYPAyVTXnemeIyI0ej+fueOdnewpQgAIUoAAFEhMoLV9+g0DM71v4UIACFGiWwOnnjnnZclnnNGsQdqYABShAgZYQ4PHALaHIMShAAQpQIOUF6imymgLmgZgSF9xW+XCopghZ+9QpZJ5wv2l9Y85bULAU0Jp6iEDLPv1EfFFH455wdK5Aflqxdfd3a48crm+8+fML5qioufvUNDtht2g8seXn57s7d1G/Qq6KjHVP5danrmts7jrjn1RErdntmnXoIahcdHzMk3cCn1h0bjrfmNYpiRqlXZF17dq1g10ulzni1uww3RB9hG+iRdZgMDhIVc0W7kEAzK7YVr3D1O/3Xyoi5i7VrHh33Ea/m4kWWSO7ds1PN5jLn0MiMruljkJOou8dhkoBClCAAhRoV4HS8pXTLOhtCoxp10A4OQUokNQCQ8eM2wfBgKROgsFTgAIUSHYBHg+c7CvI+ClAAQpQoA0FWvlO1riKrHWLogsXTuty5FhVBSCTDYkCC7dtDf2qMZ7GCqnxFFlnzJjRMSvn6GZALq4ph4peU/HwU7+IY+56d6pGF5Uh+mT10Q6X7tix41Mzbs3xyVVHH4ViHIAG76htw9ejzadKuyJrY8KJFln9fv9VIuIH4AbwusvlmlpYWNjQ9u9mL3JUcdSM9ZjX652VyKBxHBe8X1UX+Hy+mrPAA4HAHQC+CeATy7LmFRUVmeOX+VCAAhSgAAUo0MYC5eUru4Vh3wbIV9t4ak5HAQqkgIBYFoacN6Y68ueYFMiIKVCAAhRIOgEeD5x0S8aAKUABClCgvQWcXGRt3lHGNbInFHnjKbIm4tLUTlYTUJ17Xk84snj+/Ismq9iP1RwVDN2TnZkx/8EHn/ikvd+RtpyfRdYo7USLrIFAYDOAhWYoVV3r8/la9S86/X5/sYjcYuYTkRKPx+NJ5KUpLS09KxwOmx2pPU3t1OPxLK69PzYYDGarqjnuOD/6SOKSkpKJtm1XAujS2jt2E8mJfShAAQpQgALpKLC+fOVXFWruBOmWjvkzZwpQIDEBd2bWR4POOov/3UiMj70oQAEKNFeAxwM3V5D9KUABClAgLQUSKSY2BhVPIdOMc8LOzjrH+7ZAkfUfGranbtu2589mrnhiS8QlliLr7Nmzs9xZR9ZDtaYGBuB7lVtDt9fENz//ZhHcWvfr6fRissgatdqJFFlLS0tPCYfDIQBnAqgWkcLMzMwdR44cudGyrC+paj9zbymAKgB/BbBGRNY153jdOnHeZ4qgIuIDMPj4TwzUHFls7mh9zLKs5UVFRWbekx5VlWAwaI4dvsLEp6q/NPGpaoZlWf9l7jWOdKo5/ji68ArgBdu2ZyxevPjDdPqGYa4UoAAFKEABpwqUlK8cY44PBjDNqTEyLgpQwFkCHXJz/69P3ojTnRUVo6EABSiQBgI8HjgNFpkpUoACFKBAawkkUkxsLJZ4CplmnDiKrEcA3aIi78dqIYrDFux7tm7d8w/TJ57YZi+8sKf7mOvJSK0KNmTWI1t3m12mDT6xFFlr4lgw5VKBPAjAVXtkcKdOVRJ1NPIJO1xjzTcV2rHIGrWKiRRZ/X5/nog8HdkN+m9V/bmILG1sJ0lkZ+gXPB7PK4m8RIFA4FFz3HWkb1PHex0RkeKioqKf1O5SjZ4zcr+quVTZnJld31MhIleYonAwGLxBVc1RwUdF5HKPx7M9kfjZhwIUoAAFKECB1hMoLV9+m0C+23ozcGQKUCBVBHJ79Njbe9Dgs1MlH+ZBAQpQIAkEeDxwEiwSQ6QABShAAWcLOLnIWqfQ2ew7SuMpsp50J6uiqKIiVNrYasZcZJ07bYDlqnpcIcMB7Lcg01U1rILHAXStezets9+glo2ORdYozwSLrDNEZAuAjpEdpFpTzT/+HABwKPLrzpFdprUz/tO27dmLFy9+NZ4lXb16dVZubu5OVa25ODnGx+xS/abP51tTX3u/358rIv8PgDl2uFekzT4Aq/bt23dPcXFxdTAYHK2qprjbp+7RwjHGwGYUoAAFKEABCrSRQFn5yoU4vquVO9TayJzTUCAZBbr36fu/3fv0GZ+MsTNmClCAAkkoUGZlyHcuOH3au0kYO0OmAAUoQAEKOEbA0UXWk47WlRsqt+5enShePEVWc7vk/AUF9yp0yfH59J7KrU9dZ37R0PyxFlnN2PMWTPk5INfUjKz4oUjN6a3m754AweLKh0P+RPNM5n4sskatXiJF1mAw+GVVNT8N4I4a6j1V/dY//vGPB0yB0nw9UshcBuDrkeODzf2tDx88ePCLS5cuPRrrS7Ru3brulmWZLd+1P3H+toh8D8CDtUcQr127drDL5TJfM0VTc1SxeT6yLGteUVHRM7HOVdvOFHY7dux4v4hcAuBNESnweDxvxjsO21OAAhSgAAUo0HYC5eUrTw8fL7TW3pnRdpNzJgpQICkEeg8e/FTuKT2mJEWwDJICFKBA8gp8opDvT8ybdk/ypsDIKUABClCAAs4RcHKR1SidcJyw4ik7XH3pI4/8+qNEBOMssmL+/PxCFZSYuQT6hh3OmL5t2xNmQ129z8WX5J/jUjwB4BQAH6gl07Y9tHtvfY3nz59SoCLmdFNzZeUrAhxTYAygb8OWqZWVodcSyTHZ+7DIGrWCiRRZA4HAYgBro4ZpcIequQM1EAjcLSLXR9p/qqpzfD7fr+N5kYqLi939+vUbLSLmzrVyn8/3dn39/X7/tSKyKqrQ+qDX6708nrlMW7/fv0hEgjXfmCLXejye6HzjHY7tKUABClCAAhRoQ4H15Su/q8eLrXwoQAEKnCDQL29kKDu3Uz5ZKEABClCglQQEO21bfzBpxIzftdIMHJYCFKAABSiQdgJOL7LOn1+Qp2LvBGSAWRwV3N2n1/6b7rvvBbPz86Tnq18dk/HOu52XQ/TdTz/GmlAodKS2UbxF1rknHuvb6NyzZ8/u7M48vMHUhSPzNVpknblwZvfMqqOPQutcPSnyYPXR7K/s2LEj5s2EqfTSssgatZotUGQ9LCJXejwec3xwvU9kl2kIQM03GIA7vF7vTa3xUpmibklJyYOq+vnI+H8HcKHX6625NDmWp7S0tG84HN4FIA/ADhG5zOyYDQQCEwDcBeC8SBHXHI28W0S+4/F40vInFmLxZBsKUIACFKBAewiUlq+cZkFvO/4ThnwoQAEKHBcYdOboX7uzsyfRgwIUoAAFWl5AFcsmjpj+w5YfmSNSgAIUoAAF0lvA6UXWmqN1L5lyHbRmA5y5WjIMICjqurmiYtcJ1waYoqi4qn/+n0Knrs7O7PWtBx980PRBvEXW48f6Fvw/QJdH3pKwKn6m4erl0btp58/PH6rAaghmR71NjRZZTbt5C/K/+9kRwZGOCizctjX0q3R9K1lkjVr5FiiyvmtZ1sSioqK/NvZCBQKBzVFH9z3m9XpntdYL6Pf7LxWRTQCyzIXEqrrA5/PtjmW+OjtvPwAw0+PxvFRSUrJUVX8atUM2ejiz7f1LXq/3sVjmYBsKUIACFKAABdpGoLx8Zbcw7NsA+WrbzMhZKEABpwucfu55L1guF3/4wukLxfgoQIGkEhDI71XwgwnDp21LqsAZLAUoQAEKUCBJBOoWWQG8BcBsAov1+di2bM8jD+35k+kQbyHzhOOAoduPHs66fOfOnQejJze7U99+L/enorgh6utmJ+trAjyjKl0gajay9YsUYiHAy1UuzNuxJfTP2j7xxmb61bND1XzZzG2ODTbXW3YC0Pf4HHoMEFMINv80WWSdPz9/rAoeB9DV9I7lSOJYFyVZ27HIGrVybVhkNQXKGyNT77Vt+6LFixd/2Bovkd/vzxORpwH0NN9AIlLo8Xg2xjJXSUnJVNu2za5c8023zOv13hL1tc4A/qKq17pcrr+q6kxVvQVAL97bGosu21CAAhSgAAXaR6B000qvZeutCvRpnwg4KwUo4BSBoWPGvgmRQU6Jh3FQgAIUSHYBhawLW5nfnzxs8vvJngvjpwAFKEABCjhVoJ4ia7yhnlBMjLeQGUuR1QRUcwzwO7lX24JlAnRpIshKt5W5+KGHdr4X3S7e2Gr7XnJJftewwlwBeUkj876ikDsEeieAHrEUWfPz87Nzu2o5VC6rGVfh3/8pvhYKhUzxNi0fFlmjlj2RImswGPyyqpYCcAOIdSdr9D2urVpkLSkpGWLb9jMAekdSXeL1etc19bb7/f5cETG7UccD+F9TRPX5fPujduG+LSKzPB7PK7VjBYPBy1TVnOGdJSJf492tTSnzcwpQgAIUoED7CAQ3rhhh2bhVBF9onwg4KwUo0O4CIhgyZuxROX7iDR8KUIACFGiGgELft4Dvj8+b0eTftzRjGnalAAUoQAEKUABAshRZaxdrzpxJ3Sx3xpcAvQrQ0YB0iBwh/E8V3SVh15rKyidfqilZ1nkSLbKaYYqLi60XX9w9VS25CaoTj8+rhwB5RYFVBz7B1k7dJE9sfcIUWc2uVLfLzt+y5el/NfaizVsw5ceA/MjkIIq5FRWhR9P5xWSRNWr1Eymy+v3+8SKyPbI9OqbjeP1+fxy8a9QAACAASURBVLGImF2f5nmpqqqq4Oqrr/6kNV7EOkXWmHey+v3+m0TkNrPN3rKsy4qKinbde++9XTIyMsxRw+cCOOmY42AweKpt20+JyHARKfF4PJ7WyIljUoACFKAABSjQMgJlG1Z8A4JbI6dWtMygHIUCFEgKAXdGxieDzj6nqZ+mTopcGCQFKECBdhbYVq3VP5g8Yvbv2zkOTk8BClCAAhSgAAXiEpg//6LJKrbZbJddc5SxuvLr3hsbPWDNUcRZhx6CykUQfbE6w56148Gn0/oEDxZZo96QRIqs0YXFyFA3eb3eOxp7k+vcybrN6/XOi+XNX716dVZubu5OVZ0c61x+v3+GiJgjfzvGeidrIBA4zxRRzU8vqOp/e73eG0RE161b192yrCcBnA3gbq/X+43ouOt83qp3zcbixTYUoAAFKEABCjQtsOH+lePssJpC68ymW7MFBSiQKgLZHTu+2W/kKB4VnCoLyjwoQIF2ERDBD8cPn76sXSbnpBSgAAUoQAEKUKABgfz8fHcsR/jOW5D/XQBms515KmHnfrGysvJQQ7Dz508p0OObDrMF8tOKrbtN/5N24KbTwrDIGrXaiRRZTXe/33+fiCyJDPVbVZ1qjtat70Vau3btYJfLFQIwwHyuqj/2+XzFsb500TGq6q6DBw/OWbp06dGG+vv9/uUi8v3I538HcKHX6/1HQ+2DwWC2qpqi7GwAr7tcrqmFhYXm4miwyBrrKrEdBShAAQpQIPkEyjas+BEEP06+yBkxBSiQiECnbt1fOXXIkNGJ9GUfClCAAhTA79TWH0wcOWMnLShAAQpQgAIUoICTBMxu04zMw/dAtbSi4qnHG4ptwYLJ/W1YpmB6ZqTN9yq3hm5vqH3NfaxdUALgCgBHRK2ZFRVP7nFS7u0RC4usUerNKLJOEpFHAHQGYIvI6qKiom+Z3Z/Ri6qqUlJScpeqLgVgAXjf5XJNKywsjPlImUAgMBfAZgA5AA6KyOUej8d8I5z0BIPB0apqzsPuE/lwo9frXdTYixYMBpeo6hrTRlU9Pp+vvLY9jwtuj29RzkkBClCAAhRoO4ENG5ZPtUXMrlZzJzsfClAghQW6nnra8z369Ts/hVNkahSgAAVaRUCBe7Lc+P7YIdNb5dqnVgmag1KAAhSgAAUokBYCM2bM6Jidc6xEgS8AqFLVVRaql1VUPBO9KVDmXJp/hqVaChVzqqnZi7pXbWvOtm1P1my4q/uYe2VdbvcKBcxmQxdEt+z/WBaFQqEjaQHbSJIsskbhJFpkNcXTQCBwt4hcHxmuCsBd+/btu7m4uLjafM3sEAXwX6pqjtjNiLQLeDyexdHF2GAw+GXz4kc+f09E5nk8njdrw6yz09R8+SNVvd7r9W6MHicQCEwAUApgaKTvR5ZlzSsqKnqmofchGAwOUlVz56r598MHDx78Yt1dslFHHb8tIrM8Hs8rUbFdpqobAGQBuNHr9dbmke7fZ8yfAhSgAAUokDQCd22+K6fHscO3QuTbSRM0A6UABeIW6DVw4J7OPXvVXkMSd392oAAFKJCGAv8H4McT8qaXpWHuTJkCFKAABShAgeQQkHmX5HuhuhqQDpGQTb3qNQGeUZUukJrrKPvWpqPAJ5bKooqK3WYj4WfPvHkFZ8ClQWjNJr7P2gP4ALY1s7LyyReTg6R1o2SRNco30SKrGaKsrKxXdXX1NgDjooY8AODPkUuDB0f+XfvxS263e9ZVV131XvQSBwKBxQDWRr72rmVZE4uKiv4a3WbdunVnWpa1A0C/6LlUda+ImDnNnam9IrtlTRPzEwvf9Pl8NTtUG3sCgYD5CYfviIgvuoBa26ekpGSqbdvmOGGza/cvqnqty+X6azgcnigiP43M+6aIFEQXh5ual59TgAIUoAAFKOAsgdINKy8Vqbmr9QxnRcZoKECBlhDoM3x4qEPnLvktMRbHoAAFKJDqAgKsdbnsW88fOrPB65dS3YD5UYACFKAABSiQNAIy99L8iWLjHgBNXRHzugXLu3Xrk8/WzW7upQVni61PAOjxn8/0EGzry5WVuyvS/S7WWhMWWaPenOYUWc0w5eXl3Y4ePWqO150ZVeCs+27aAEJut/tLdQuspmEsRdZIu9MB/ArAuU18a+83BVav1xuoe3xxov9J8Pv914qI2aVauyM3eqiPAHzJ6/U+luj47EcBClCAAhSggDMEysp+2guu6lsB/aozImIUFKBASwkMOPPMPZnZOdzJ2lKgHIcCaSRQdTSMT947iCP7j8Gd5UJu9xx07GYO70rBR+QPorh1fN60B1IwO6ZEAQpQgAIUoEAKC3z1q2My3n4vdyKgXxEVU7OK7EbV9yB4FbDu2f+xPtLQkb9zLp080mVbGxUYrcABUX0s7HL/cPtDu95IYba4U2ORNYqsuUVWM1Tk3tXZqmqO2DN3HHWKTGHu6njBHBns8Xj2NFTwrFNk3Wvb9kWLFy/+sL6VrTPXGABdIu3MOdh/A7ARwL1er/f9uN+MJjpEjiO+E8A5kR26ZgftbhH5jsfjea2l5+N4FKAABShAAQq0n0DphhWFIvgRAPNDXnwoQIEUEDj93HN/Z7ncY1MgFaZAAQq0ocDBj4/grT99ANvWE2bt3jcXvQZ1bcNIWn8qUV19RDJuLcgr+KD1Z+MMFKAABShAAQpQgALJKMAiq8NWze/3F4vILZGwdng8njkttQPVYakyHApQgAIUoAAFkkhgw4Zb+oWRdbMIrk6isBkqBSjQgMCQMWP/T0T4gxN8QyhAgbgE/vbSOzh6yFzrdfLT/4ye6Ng1JXa0/s5WvXXSiBnmGDw+FKAABShAAQpQgAIUaFCARVYHvRx+vz9XRHZF7nU1xwrf6PV6zbG8fChAAQpQgAIUoIAjBNZvXPZ5W62b5fhpFnwoQIEkFRg6dtxBAB2TNHyGTQEKtIPAkQPH8Obedxuc+cMPP8S77zb8eTuE3O5TigivUmr3VWAAFKAABShAgdYRUFVzBC+fBgRUdfEdd9zhT3UgFlkdtMLBYPAyVd0AIAfA6y6Xa2phYeFbDgqRoVCAAhSgAAUoQAFs2HBLZ0XmzSpyEzkoQIHkE7AyMvaffvY5uckXOSOmAAXaU+DAR0fwzz82fBvRp59+irfe4l9htOcacW4KUIACFKAABSjgFAEWWZ2yEmkSx7333tslIyPj8cgu1ipV9fh8vvI0SZ9pUoACFKAABSiQhALrNy6fDsXNCpmchOEzZAqkrUB2Tse/9ztj1MC0BWDiFKBAQgLVx8L4y2/fbrBvh24ZyO6ckdDY7dVJVe39+w+Vv/LsaxvtuhfNtldQnJcCFKAABShAAQqkgICIHL3jjjtCKZBKoylwJ6uDVjgYDI5Q1V8A2OnxeG7jXawOWhyGQgEKUIACFKBAgwJl5StuhuBmKLLIRAEKOF+gY9eur542dNiZzo+UEVKAAk4TeOevH+Hjdw6cFJYrw8Lp550Gl9tyWsgNxqOqO22RWy/Mm/7rpAmagVKAAhSgAAUoQAEKOEqARVZHLQeDoQAFKEABClCAAskpULZpxedg42YAc5MzA0ZNgfQR6Nq79/M9+g84P30yZqYUoEBLCtQttObkZqLX4G4w/06S54Cq3jpxxIyfJEm8DJMCFKAABShAAQpQwKECLLI6dGEYFgUoQAEKUIACFEhGgbLyFUsju1p7JmP8jJkC6SDQY0D/X3ftdeqkdMiVOVKAAq0jEK62cfTgMbgyXMjqkDxHBKtiq+Wy/mv8sKkvto4MR6UABShAAQpQgAIUSCcBFlnTabWZKwUoQAEKUIACFGgDgbL7bx+JcNjsav1yG0zHKShAgTgFThs2LNSxS9f8OLuxOQUoQIFkFnhFIHeOz5tWmsxJMHYKUIACFKAABShAAWcJsMjqrPVgNBSgAAUoQAEKUCBlBMrKVxZB8B2ojkyZpJgIBVJAYMCoM/ZkdugwOQVSYQoUoAAFGhdQHBTBHWE9dOekEQv2k4sCFKAABShAAQo0JFBaWtrXtu0bAVxh23aRz+fbGY9WSUnJENu2vwHgUgC9AJjjPmwA/wbwLICVXq/3uXjGjKWtqkpJSclYANeo6oUAegPoBOAxr9c7q7ExiouL3QMGDLgGwDcBDIi0fQ9AUFVX+nw+/v6piUVgkTWWt5RtKEABClCAAhSgAAUSEigvX9mtGnqjCL4NRVZCg7ATBSjQogKDzz7nd66MDPOHcD4UoAAFUllgvaVyxwUjpv0+lZNkbhSgAAUoQAEKJC5gCpTBYHC8iNyiqtMAWAAOquplsRZZTaFy4MCBt6qqKbBmNxKNLSKbbNv+eksVL4PB4CWq+lMAQ+uZt9EiazAYzLZte5OIzI/kXXeIl9xu96yrrrrKFF35NCDAIitfDQpQgAIUoAAFKECBVhcoKV85xoKanwj9YqtPxgkoQIFGBYacN+YvYln1/SGcchSgAAWSXkCBXwvsOyfkzXw46ZNhAhSgAAUoQAEKtIqAKTCq6pUAvltPgTLmImtkF+ldqro0qlBpdq++A+APIjJUVftFdrXW5lIhIld4PJ4jiSYXif8uAFfXUyA9AOAQgF1er7fBa5wCgcCPAZirnsyz1bbtH4lIFYBrReRrkZgf8Hg8XxIRTTTWVO/HImuqrzDzowAFKEABClCAAg4SKCtfuVBh3yiQ8x0UFkOhQFoJDB079lNAOqdV0kyWAhRIAwF5S6B3js+bvioNkmWKFKAABShAAQokIFB7JLCq+gDkNjBEzEVWv98/Q0S2AOgYGeslEfmyx+N5rXbsQCDQE0A5gOmRr9mq+j2fz2d2oMb9NFDY3S8i/urq6tVLliz5W1ODlpWV9aqurg4BMNc7hURkdm3RN7K7dx0AL4D3XS7XtMLCwhNOBlm3bl13y7J+JSLb/v73v68uLi6ubmrOVP2cRdZUXVnmRQEKUIACFKAABRwqsHnzZtfRqr/eaIqtgPRwaJgMiwIpKSAu69CQc8d0SMnkmBQFKJC2AiL4b7vaunPiqKl/T1sEJk4BClCAAhSgQJMCgUDgUQAz6zT8CMDzAPKBmmuOYi6yBgKBzQAWRsZ7U0QKPB7Pm3UD8fv9uSLyGIDxkc/22rZ90eLFiz9sMug6Dfx+v9lpan6ozNz5ap7HASzyer3vxzqW3+83RyRvB9BVRK71eDz3RPcNBoOzVPV/AGSKSKHH49kY/XnULtgDlmVdVlRUtCvWuVOtHYusqbaizIcCFKAABShAAQokiUB5+U+GhVFlCq1fTZKQGSYFkl4gIyv7nwNHjzbHVfGhAAUokAoCj9gavnPSiFm7UyEZ5kABClCAAhSgQOsKRBVZzZG+LwBYvm/fvkf69+9/UdSO1JiKrJHdnE8CODsS9d1er9fcy1rv4/f7rzK7TQG4AfxbVaf6fL698WQcDAYHqar5fc+gSL+Ejh6uswN3idfrNTtXP3sa+zwQCJwHwBSMe6jqf3u93hvS+ThhFlnjeYPZlgIUoAAFKEABClCgxQXKym+biZpdrZjW4oNzQApQ4ASBnM6d/9B3eN4ZZKEABSiQzAIC/FEVd04YMT2QzHkwdgpQgAIUoAAF2lYgGAxuMEfgWpZ1R2Fh4Vu1s9cpKsZUZF27du1gl8v1awB9IuOcVKyMzi6ROerqRO0gtQA0uHO2KdVEi6yRu2DN8cizAbzucrmmRjs2NW8qfs4iayquKnOiAAUoQAEKUIACSSiwvnzF1xUwxdbTkzB8hkyBpBDo3KPn870GDeKdyEmxWgySAhSoR+CICO44kuG+s2BwwccUogAFKEABClCAAi0hkEgBNBgMnmrb9lMiMjwSQzxF1v2qusDn88V8GkfkyGFzLO84AM261zWO44Kzzf21Pp+vxOQYDAaXqOoa82tV9fh8PnPXbFo/LLKm9fIzeQpQgAIUoAAFKOAsgWDwJ6e6M6u/HSm2Ois4RkOBFBA4pV+/p7udetqFKZAKU6AABdJMQFU3iEvumjBs+ktpljrTpQAFKEABClCglQUSKbKuXr06q2PHjo+IyFQTnoj8T1FR0cKGjs4NBALmh8p/atqq6huWZU3xeDzvxJpadGHU7MZ1uVzTCgsLfx9r/+h2ZWVlvaqrq0MARgIIichsj8dzJBKbBINBc3ywN/pY4zpHFT/g8Xi+lM7HBNd6ssiayBvIPhSgAAUoQAEKUIACrSpQXn77+bbY16vqla06EQenQJoJnDp4yFOdTuk+Jc3SZroUoEASCwiwG5a1avywqZVJnAZDpwAFKEABClDAwQKJFFlNOn6/f5GIBAFkAPhUVb/o8/l21E113bp1Z1qWZb7eL/JZo/e31kcVDAavqd1FCuA5VZ0uIuZ+1B8BGAOgS6Tfh6Zw6nK5ftxYETbq6GHTbatt2z8SkSoA14rI1yI51RRTTYOowus+VZ3h8/led/CStlloLLK2GTUnogAFKEABClCAAhSIV6DmvlbR66E6J96+bE8BCpws0G/kqD3ZHTtOpg0FKEABxwso/qzAqokjpv/C8bEyQApQgAIUoAAFklog0SJr5I7SBwDMjwAcBPATt9v9y6uuuuq9NWvWdOrQocNVqvqDqLtbX3K73bPM5/GgBYPBn6vqtZE+vwLQEcBMAOZ+1voeUzC9a9++fTcXFxdX121gYrdte5OImNjrG+OzOIPB4MWquhlAlojc6PF47o4n9lRuyyJrKq8uc6MABShAAQpQgAIpIlBWvvyLEMsUWyekSEpMgwLtIjDo7HN+687IMHf48KEABSjgTAHBIbGxylJZ9bmR0/7tzCAZFQUoQAEKUIACqSSQaJHVGESKlfeJyKJGCp6mqQ1gj6ou8vl8b8frFwgEHo0UVU1XUzR1R8Yw45rdq+bfZket2dFaWzS1RWR1UVHRt+o72re4uNg9YMCAawB8E8CAyHim+BtU1ZU+n29/5GjhJwCMrnu0cLw5pGJ7FllTcVWZEwUoQAEKUIACFEhRgfXlK76uIqbYau4N4UMBCsQpcPp5571hWa7hcXZjcwpQgAJtJKClYdirLsybtbeNJuQ0FKAABShAAQpQwBz7O0NEtkR2hx5U1ct8Pt/OWGkCgUBPAOUApjfUR0SetyzrK4WFhW/EOm5tO7MjNicnxxQ6PxfV1xRVt7pcrusLCwvfqv16IBAwP5xeCmBo5GufWpZ1WVFR0a545zXtA4HAHZEi7CeWZc0rKip6JpFxUrUPi6ypurLMiwIUoAAFKEABCqSowIYNt3RWybpOBddDcWqKpsm0KNAqAkPGjP1IRLq1yuAclAIUoEDiAk9Y0FUX5M3YnvgQ7EkBClCAAhSgAAUSE2hOkTUQCMwFUAag9s9Z5phesxv0jyIyVFXNPaxmh6l5DorIUo/HE4gn0nXr1nW3LOtJAGdH+jW6QzUYDI5WVbPztY9pLyL/U1RUtLC+3ayNxVFSUjLRtu3KyO7YVV6v98Z44k6HtiyypsMqM0cKUIACFKAABSiQggLrypcNzIJVW2zNSsEUmRIFWlZA5OjQMWP5vdKyqhyNAhRoloC+BltXTRg5875mDcPOFKAABShAAQpQoBkCiRZZS0pKptq2bXbAdo4c17sVwNVer/f92nD8fn+uiPwUwJLIMb5VqvpNn8+3JtaQ6ymyhkRktsfjOdLQGH6/f7mIfD/y+dvhcHjSkiVL/hbrnJH7ZncAyAfwitvtnmbukQ0GgyNU9SeRXbvZAEwMLwP4ttfrfTbW8VOlHYusqbKSzIMCFKAABShAAQqkqUCwfPk5Lsh1AHxpSsC0KRCTQEZm1lsDzzqrb0yN2YgCFKBA6wrsB2TV0UzXqoLBBR+37lQcnQIUoAAFKEABCjQukEiRNVI8fQzA+MjoFSJyRX2FT1WVkpKSu1R1aaTQ+qaIFHg8njdjWZt6iqx3e73ebzTW1+/3jxcRc0pIV7ODNt4jkIPB4A2qao4KrhKRKz0ez5ZgMDhPVTdEisp1pz8iIt/2eDz3xJJTqrRhkTVVVpJ5UIACFKAABShAgTQXKC1fXiDHi62XpTkF06dAvQLZnTr9sd+IkaPIQwEKUKBdBRQBte1VE0fNfLVd4+DkFKAABShAAQpQICKQSJE1ckzwZgA5AD5V1Tk+n+/XDaGWlZX1qq6uDgEYGWlzk9frNUXMJp9Eiqxr164d7HK5TDw1RwabnbRer3ddk5MB5o7aPBExd9IOAPCAx+P5UiAQGB71tfdU9SaXy/WMqp6tqrdH7oD9KN3ubWWRNZY3im0oQAEKUIACFKAABZJGoLR82QIR62tQzEqaoBkoBdpAIPeUHs/3Hjz4/DaYilNQgAIUOElARCo1rGsmjJxudnzwoQAFKEABClCAAo4RSKTI6vf7i0XklkgSe23bvmjx4sUfNpZUIBAwRdmFkTbbvF7vvFgQ1qxZ0yknJ+cJAJ+LtG9yJ2s9hdmYiqxm120wGNwE4AoAn+24jcrX3Ct7ucfjMbtka55AIHAeAPN7vB4AmowtlpyTpQ2LrMmyUoyTAhSgAAUoQAEKUCAugbLylQsB/TqAgrg6sjEFUlSge9++e7qf1mdyiqbHtChAAYcK1BRXgfsmDJ+2zaEhMiwKUIACFKAABdJcIJEiayAQ+BmAGyJ0j3m93iZ/0LtOn9379u2bUVxcXB0Lf7wF2kAg0B/A0wAGmvtiVdXn8/lKmporGAxeFjkS2C0i13o8nrWmTyAQqAQwF8BJBeXVq1dn5ebm7lTVySKyZ//+/TOWLl16tKm5UuFzFllTYRWZAwUoQAEKUIACFKBAgwKlG5dfKTa+DpEJZKJAOgv0Gjw41PmUHvnpbMDcKUCBthNgcbXtrDkTBShAAQpQgALNE2iBIutLVVVVBVdfffUnjUUSDAaDqloUaRNTYbZ2vEAgcCOAn5r/rapvWJY1xePxvNPQfHXuZN2vqgt8Pt/uxuIrLS3tGw6HdwHIA7BDRC6rvWM2EAg8CmCm2bFaX0E56vOYdvU2b8Wc05tFVuesBSOhAAUoQAEKUIACFGhFgbLyFT4IzDHCY1txGg5NAccK9B8x8umsTp0udGyADIwCFEgJARZXU2IZmQQFKEABClAgrQQSKbIGg8ElqvpLABaA910u17TCwsLfN1L0zBURU8AcZ9qISInH4/HECl1aWnpWOBw2Rwb3BFAd2Zla1sh8y0Xk+5HP/w7gQq/X+4+G2ptjggOBwN0icj2AD0xB1ev1vljbnkXW+uVYZI31DWY7ClCAAhSgAAUoQIGkF1CFlJUv+7ol1tcUGJ30CTEBCsQhMPCss3+bkZlZ8wd6PhSgAAVaWoDF1ZYW5XgUoAAFKEABCrSVQCJF1jpFT7O79L+9Xu8NIqL1xe33+68VkVUAMkyRVEQKPR7PxlhzNEXQkpKSB1X185E+/7Rte/bixYtfrTvGunXrzrQsaweAfuYzVV3r8/m+2thcJSUlU23b3gKgE4BlXq+39r7Zmm48Lrh+PRZZY32D2Y4CFKAABShAAQpQIGUEgsHibFdWptnVau5sHZ4yiTERCjQiMOS8Ma+JZY0gEgUoQIGWFGBxtSU1ORYFKEABClCAAu0hkEiR1RQ9g8HgOgDeSMw2gLWqepPP59tfm0dxcbG7f//+pvj6YwAdI1//X1WdGd0uGAwOUlVz72kv00ZEvlm3CBsMBkerqjm2t49pEzk2+Asej+eV2vlKSkrGhMPhjSJS+3cdJ+1KrWvs9/vNLtvHAIwH8IJt2zMWL178YXQ7v99fLCKm8HpQRC73eDzbaz8PBALnmWOEAfSIpaDbHmvcWnOyyNpashyXAhSgAAUoQAEKUMDxAhs2rO6scvDrCjXF1oGOD5gBUqAZAkPGjPtABD2aMQS7UoACFPhMgMVVvgwUoAAFKEABCqSKQCJFVpN7WVlZr+rq6m21RwBHPKpE5J8A/qiqphg6LLI7tJar3h2oJSUlQ2zbfgZA70jDJV6v1xRxT3iCweA1qnongOzIB6a4+46q/i1SWD0lcoSx+bhKVb/p8/nWNLVWwWBwnKr+QkR+FF1Are3n9/vzRGQngAEA3jPFZJfL9Uw4HB4iImb8oQA+sixrXlFRkckjLR4WWdNimZkkBShAAQpQgAIUoEBjAoHNK3q6j+HrECypPU6HYhRIMYHqoWPHuVMsJ6ZDAQq0gwCLq+2AzikpQAEKUIACFGhVgUSLrCao8vLybkePHr0XgDnG19zP2tjzEoAveL3e/6vbKNYiq+kXCASuAPALAN0amWy/qi71+XwlLYXn9/tni8j9ADrXM+YREfm2x+O5p6XmS4ZxWGRNhlVijBSgAAUoQAEKUIACbSJw78biHjl2RiFECsE7W9vEnJO0jYA7I/Nfg84++7S2mY2zUIACqSjA4moqripzogAFKEABClDACDSnyForuHbt2pEul+smADMBnBopuJpdpv8G8Kyq3uP1eh9v6M7WOkXWg6p6mc/nMztH630CgUBPAN+NFHfN7lJT4K3ZRWvb9qbs7Ow7Fi1a9FFLr3AwGByhqj8BUBDZoXsEwMsAvu31ep9t6fmcPh6LrE5fIcZHAQpQgAIUoAAFKNDmAps3L3QdPnZOoSUoVMjkNg+AE1KghQWyOnb8U/+Ro0a28LAcjgIUSAsB3QRbSieMnG7u2eJDAQpQgAIUoAAFKNAKAn6/f7yImHtOu5rjf10u15TCwsI3WmEqDtmCAiyytiAmh6IABShAAQpQgAIUSD2B0g3LLpWana2yIPWyY0bpIpDbvfvzvU8fcn665Ms8KUCBZgvsB1CqkLKJedN+2+zROAAFKEABClCAAhSgQKMCfr9/uYh83zRS1V0HDx6cs3Tp0qNkc7YAi6zOXh9GRwEKUIACFKAABSjgEIHg+lvzXZbbHCNcCCh/H+2QdWEYsQl0PfW0PT369eOu7Ni42IoC6Sug+DtESjMEpeOGTzvprrD0hWHmFKAABShAAQpQoPUESktL+4bD4V0A8gAcFpErPR7PltablRq9YAAAGwtJREFUkSO3lAD/cqilJDkOBShAAQpQgAIUoEBaCKxff9vZaqkptJqCa/e0SJpJJr1Ar4GDQ5179shP+kSYAAUo0DoCIi/CtsuOZmWUFgwu+Lh1JuGoFKAABShAAQpQgAL1CQSDwZWq+p3IvaoPeDyeLzV0dysFnSXAIquz1oPRUIACFKAABShAAQokiUBp6W0D4NZCOV5sHZIkYTPMNBXomzfi6Zzc3AvTNH2mTQEKNCzwhGVJ6QXDpm0gEgUoQAEKUIACFKBA+wj4/f5cEVkG4PSsrKyrFi1a9FH7RMJZ4xVgkTVeMbanAAUoQAEKUIACFKBAlIDff3tuZrZdqLDNva1jiUMBJwoMGD36t5lZ2eOcGBtjogAF2kVgswUtvSBvxvZ2mZ2TUoACFKAABShAAQpQIAUEWGRNgUVkChSgAAUoQAEKUIACzhDYsGnFF2xbrwRkgTMiYhQUOC4w+Jzz/uRyu0bSgwIUSGMBwSEBSsPVKJs0avpv0liCqVOAAhSgAAUoQAEKUKBFBFhkbRFGDkIBClCAAhSgAAUoQIH/CJRuXDEeptgqskiALrShQHsLDB077l0Avds7Ds5PAQq0h4D8XVQ3SIaWXjBkxp/bIwLOSQEKUIACFKAABShAgVQUYJE1FVeVOVGAAhSgAAUoQAEKOEKgdPNtA1BlXynAIgCjHBEUg0hHAR06dhz/7JeOK8+c01tAEYIlmyw5dv8Fwy7+NL0xmD0FKEABClCAAhSgAAVaXoB/0G55U45IAQpQgAIUoAAFKECBEwQ2b97sOnzsL1eK1BRbp5OHAm0p4HK53h187nncxdqW6JyLAu0ncBiCTXa1ff+kUTMfb78wODMFKEABClCAAhSgAAVSX4BF1tRfY2ZIAQpQgAIUoAAFKOAggdLyW6cJrEWAmIJrhoNCYygpKpCZ0+G1AWecMSJF02NaFKCAERD5g9p6P1zWponDpv6VKBSgAAUoQAEKUIACFKBA6wuwyNr6xpyBAhSgAAUoQAEKUIACJwmUld06Epa1yNzbCmAQiSjQWgIdu3b57WlDh49rrfE5LgUo0K4C28zO1Z0bn7m/uLjYbtdIODkFKEABClCAAhSgAAXSTIBF1jRbcKZLAQpQgAIUoAAFKOAsgQ0bbumskrVIgSsATHFWdIwmFQS69u69p0f/AZNTIRfmQAEKAAp931JsEpdsumDY9N/QhAIUoAAFKEABClCAAhRoHwEWWdvHnbNSgAIUoAAFKEABClDgJIHS8uUForgcIgsBnEIiCrSEQK+Bg3Z37tmzoCXG4hgUoEC7CjxniWzCUdx/wehp77ZrJJycAhSgAAUoQAEKUIACFACLrHwJKEABClCAAhSgAAUo4DCB4OafnOqqqr4cMMVWneSw8BhOkgn0HZa3J6dLZ+5kTbJ1Y7gU+ExAsMm29f5JI2ZUUIUCFKAABShAAQpQgAIUcI4Ai6zOWQtGQgEKUIACFKAABShAgZMESstXThPRy1VxuQBdSESBeAUGnHHm85k5OefH24/tKUCBdhRQfUHE2gLRh8YPn/6ndoyEU1OAAhSgAAUoQAEKUIACDQiwyMpXgwIUoAAFKEABClCAAkkgULp5WV+pkuPFVpELkiBkhugQgcHnnPtHl9s9yiHhMAwKUKBhgfchsgVhfWjCyOmPEYoCFKAABShAAQpQgAIUcLYAi6zOXh9GRwEKUIACFKAABShAgZME1m9cOUuBhVC9HEAnElGgMYEhY8b8S8Q6jUoUoIBDBRSPqmDLMRx5qCBv3gcOjZJhUYACFKAABShAAQpQgAJ1BFhk5StBAQpQgAIUoAAFKECBJBUoL1820Ia10IYuFAiPg03SdWztsIeOHWsDYrX2PByfAhSIS+CPItiCauuh8aOmvhhXTzamAAUoQAEKUIACFKAABRwhwCKrI5aBQVCAAhSgAAUoQAEKUKB5AuvXL5tgW9YcC7hYgXOaNxp7p4qAJdYHp48Z0yNV8mEeFEhygQMAtgDy0IS8aQ8neS4MnwIUoAAFKEABClCAAmkvwCJr2r8CBKAABShAAQpQgAIUSDWB0vLlBRbkYhWZA9WRqZYf84ldIDMn+/UBZ4zOi70HW1KAAi0uoHhKLNly7Gj4oSmjZ/6jxcfngBSgAAUoQAEKUIACFKBAuwiwyNou7JyUAhSgAAUoQAEKUIACbSNQVn7bTIg9B4o5AE5vm1k5i1MEOnTu8ts+w4ePc0o8jIMCaSTwF4FshdoPjR8x45k0ypupUoACFKAABShAAQpQIG0EWGRNm6VmohSgAAUoQAEKUIAC6SywefNm19HwX+aorXOgMgeCvunskS65d+nV6+meAwZemC75Mk8KtLPA3wDZrmHdMWHktO0iou0cD6enAAUoQAEKUIACFKAABVpRgEXWVsTl0BSgAAUoQAEKUIACFHCiwL2VxR1yPs2aI6pzVHQOILyz04kL1QIx9RwwINSlV+/8FhiKQ1CAAvUJCPYB2G7buqPqXxnbCwoKqglFAQpQgAIUoAAFKEABCqSHAIus6bHOzJICFKAABShAAQpQgAL1CpSXr+wWVns2xJop0JkK9CZV6gj0GTp8T4euXSanTkbMhAKOEHhLgO0K3fGxVb394mEXH3VEVAyCAhSgAAUoQAEKUIACFGhTARZZ25Sbk1GAAhSgAAUoQAEKUMC5An7/7bnurPBMiM4UyAwAA5wbLSOLRWDAmWf+JjM754JY2rINBSjQsIBA3lHR7WrbO7IOHNs+duy8Q/SiAAUoQAEKUIACFKAABdJbgEXW9F5/Zk8BClCAAhSgAAUoQIF6BTZvLs48Uu2eCbVmQjETgqGkSj6Bweec86rLnXFm8kXOiCngCIH3AeywIduh2dsnjZi03xFRMQgKUIACFKAABShAAQpQwBECLLI6YhkYBAUoQAEKUIACFKAABZwtsGHDyhkqNccJzwRwhrOjZXS1AkPOG/uWWNKXIhSgQGwCZseqrbpLFNtzst3bzx1c8HFsPdmKAhSgAAUoQAEKUIACFEg3ARZZ023FmS8FKEABClCAAhSgAAWaKVC2ccUUQGZC1RRcz2vmcOzeigLDxo47pkBmK07BoSmQAgL6vCpCKhrqm5m5e/DggiMpkBRToAAFKEABClCAAhSgAAVaWYBF1lYG5vAUoAAFKEABClCAAhRIZYHSjSvGWyozbNgXCWRyKueadLkJPhw6Zlz3pIubAVOg9QXeh0jIFFZdFkIXDJv2x9afkjNQgAIUoAAFKEABClCAAqkmwCJrqq0o86EABShAAQpQgAIUoEA7CZTcf+sQl+0uUNUCAOaf09opFE4LwJ2V+edBo88eRgwKUACA6gsqCImtoY7dsPvsU2cepAsFKEABClCAAhSgAAUoQIHmCLDI2hw99qUABShAAQpQgAIUoAAF6hUIBouzrYyMAgsoUBFTcB1LqrYV6JDb+Xd98vLo3rbsnM05Ah8KEIIgpGGEJoyc/opzQmMkFKAABShAAQpQgAIUoEAqCLDImgqryBwoQAEKUIACFKAABSjgcIENG24bbYtdAEGBmMKroovDQ0768Lr07PXrngMHTkr6RJgABWIXeBnmblUgdOgAQtPHTv8k9q5sSQEKUIACFKAABShAAQpQID4BFlnj82JrClCAAhSgAAUoQAEKUKCZAus2F3fPqs6KPlZ4VDOHZPd6BHr07x/q2vvUfOJQIHUF9C8AnoGtz6ri2YmjZr6aurkyMwpQgAIUoAAFKEABClDAaQIssjptRRgPBShAAQpQgAIUoAAF0kwguGHZBS6R8apygSX4nAID04ygVdI9beiwpzp27TqlVQbnoBRoH4H3AN0FyLMSDj87ftSsF9snDM5KAQpQgAIUoAAFKEABClAAYJGVbwEFKEABClCAAhSgAAUo4CiBsk3LxqrKeFG5AID553RHBZgkwfQfNep/szp0HJ8k4TJMCtQncATALoU+qWF5dtKo6b8hEwUoQAEKUIACFKAABShAAacIsMjqlJVgHBSgAAUoQAEKUIACFKBAvQJlZbeOFJd1oUImQfA5KIaTqmmBQWef83t3RsZZTbdkCwo4SuBpBXZB7N3H3sp8tqCgoNpR0TEYClCAAhSgAAUoQAEKUIACEQEWWfkqUIACFKAABShAAQpQgAJJJbBp07L+VWG5EIILAbkQwBlJlUAbBTvkvDH7xLIGtNF0nIYCiQkoXlTRkOVyPZHx8aGnxo6ddyixgdiLAhSgAAUoQAEKUIACFKBA2wqwyNq23pyNAhSgAAUoQAEKUIACFGhhgXWbi7tnHc2cpILxMP+g5p/MFp4m6YYbOnbcYQA5SRc4A05ZAQX+AdXnXGL9BtDn3Pu7PTd27NiqlE2YiVGAAhSgAAUoQAEKUIACKS3AImtKLy+TowAFKEABClCAAhSgQHoKlJevHGMD423VCabwKsCgdJIQwSdDxozrkk45M1eHCYgcNoVUgTynaj9nK56bNGLG2w6LkuFQgAIUoAAFKEABClCAAhRIWIBF1oTp2JECFKAABShAAQpQgAIUSBaB9euXn6aWjFdgvAXU/BuAlSzxxxun5XL93+nnnnd6vP3YngKJC+gfoPIcLHkurNXPXZg3a2/iY7EnBShAAQpQgAIUoAAFKEAB5wuwyOr8NWKEFKAABShAAQpQgAIUoEArCJRtWvE5aM0u1+NFV0X/VpimXYbM7tjxpX4jR53bLpNz0jQQ0H+KyIumqKqwnztanfFcwRkFB9IgcaZIAQpQgAIUoAAFKEABClDgMwEWWfkyUIACFKAABShAAQpQgAIUALBx4/Le4TDOgktGw8ZZKjhLBKNV4U42oM49ejzTa9DgickWN+N1pMArAF5W6F4BXj6Ko3sL8uZ94MhIGRQFKEABClCAAhSgAAUoQIE2FGCRtQ2xORUFKEABClCAAhSgAAUokHwCGzasGGWLniWQ0QqcBcVZEAxwciY9+vYLdT3ttHwnx8jYnCagn5piqoj1stq6V1zWy/946d97L7/88rDTImU8FKAABShAAQpQgAIUoAAFnCDAIqsTVoExUIACFKAABShAAQpQgAJJJbB5823/v7076I2qCsMA/J1720qnoMGyISHQCm0IMaCg0Rg1YWFM2PiTZGf8Ca5hxZY/4MoVi27YDuksTAwxMwoRZ5i5x1xQQ4wbEk6ZOTyrezvTfve8z7d8c9N3ptPucu7L1yb1b7tejr6AjdhahiCnz1/4cevkSSXrMixjGc+Q4zBSHPRvpvZvqLY5H3xy8esHy3hUZyJAgAABAgQIECBAgMCyCihZl3UzzkWAAAECBAgQIECAwMoJ3L79/Zmum+2ntXavy7GfIu1FdPvx7BrNUQU6c+nST8cGW58d1fM8Z/kEcuSHKWIYkYY5x7C/X+QYHj+2dvDh7vXJ8p3YiQgQIECAAAECBAgQILBaAkrW1dqX0xIgQIAAAQIECBAgsKICt259d6FL3V6kf8rX2I+IvnzdedWRdq9cOWjXNz541XPNWyKBHPMcMUwphv01Ij8vUqMbpjwdfn7xm0dLdFpHIUCAAAECBAgQIECAQHUCStbqVioQAQIECBAgQIAAAQKrJHDnzs2NP+bH9lI330/R7KUUOzni3LP/+9o9u5542TzvXb32oGma3Zf9O7+/dAI/54hRinjw4tuosYjhF+9/NVq60zoQAQIECBAgQIAAAQIE3iABJesbtGxRCRAgQIAAAQIECBBYPYEf7t4cbP22sZNz3s19AZvSTpPibH5ewJ6NiNP/TXX+2sePU4rjq5f2jTrxk5xjlJo4zDmNUn+fYrTI89Fbzdrh4712dD1dn79RIsISIECAAAECBAgQIEBghQSUrCu0LEclQIAAAQIECBAgQIDA/wncvv3t2zm3u13T7DSRdnavfnSubdoTOWI7otuOlN6N3N/n7Yi0QfEIBFL8En1xmmOUU4z6+0jNYdOm0Sz/Ofpy78bDIziFRxAgQIAAAQIECBAgQIBAIQElayFYYwkQIECAAAECBAgQILBsAvfv3994svXr9uzJ9NQiYrtpYztF2u4L2NQXsqkvYmO76/Kp/pr+/nnZchzNeXIXkcaRYpxzTJqUxrnrJtFfc56k1H+Xxl2OyVqTxl33dNKsNeNZN58sLmyOvYV6NFvyFAIECBAgQIAAAQIECLwuASXr65L3XAIECBAgQIAAAQIECKyIwL17dwePTsRgq317czZfDJp2MUiLPFh0edCur2+mrht0OQ8ixSD315wHTdtuPrv/97MYNE2zmSOvv6rYuYucUkwjYho5z1JqpjlimlOepf7a5VlqYpoiTXMXs9yk6Yuf566bNW3//dr06bybbTTteL54MmnX0/jTvRu/v6pzmkO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9AyVrfTiUiQIAAAQIECBAgQIAAAQIECBAgQIAAAQIECBAgQKCggJK1IK7RBAgQIECAAAECBAgQIECAAAECBAgQIECAAAECBAjUJ6BkrW+nEhEgQIAAAQIECBAgQIAAAQIECBAgQIAAAQIECBAgUFBAyVoQ12gCBAgQIECAAAECBAgQIECAAAECBAgQIECAAAECBOoTULLWt1OJCBAgQIAAAQIECBAgQIAAAQIECBAgQIAAAQIECBAoKKBkLYhrNAECBAgQIECAAAECBAgQIECAAAECBAgQIECAAAEC9QkoWevbqUQECBAgQIAAAQIECBAgQIAAAQIECBAgQIAAAQIECBQUULIWxDWaAAECBAgQIECAAAECBAgQIECAAAECBAgQIECAAIH6BJSs9e1UIgIECBAgQIAAAQIECBAgQIAAAQIECBAgQIAAAQIECgooWQviGk2AAAECBAgQIECAAAECBAgQIECAAAECBAgQIECAQH0CStb6dioRAQIECBAgQIAAAQIECBAgQIAAAQIECBAgQIAAAQIFBZSsBXGNJkCAAAECBAgQIECAAAECBAgQIECAAAECBAgQIECgPgEla307lYgAAQIECBAgQIAAAQIECBAgQIAAAQIECBAgQIAAgYICStaCuEYTIECAAAECBAgQIECAAAECBAgQIECAAAECBAgQIFCfgJK1vp1KRIAAAQIECBAgQIAAAQIECBAgQIAAAQIECBAgQIBAQQEla0FcowkQIECAAAECBAgQIECAAAECBAgQIECAAAECBAgQqE/gL8DhUJqDdJk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5" name="Picture 13"/>
          <p:cNvPicPr>
            <a:picLocks noChangeAspect="1" noChangeArrowheads="1"/>
          </p:cNvPicPr>
          <p:nvPr/>
        </p:nvPicPr>
        <p:blipFill>
          <a:blip r:embed="rId3"/>
          <a:srcRect/>
          <a:stretch>
            <a:fillRect/>
          </a:stretch>
        </p:blipFill>
        <p:spPr bwMode="auto">
          <a:xfrm>
            <a:off x="4396895" y="1558138"/>
            <a:ext cx="4362068" cy="2617241"/>
          </a:xfrm>
          <a:prstGeom prst="rect">
            <a:avLst/>
          </a:prstGeom>
          <a:noFill/>
          <a:ln w="9525">
            <a:noFill/>
            <a:miter lim="800000"/>
            <a:headEnd/>
            <a:tailEnd/>
          </a:ln>
        </p:spPr>
      </p:pic>
      <p:sp>
        <p:nvSpPr>
          <p:cNvPr id="32" name="Google Shape;310;p39"/>
          <p:cNvSpPr txBox="1"/>
          <p:nvPr/>
        </p:nvSpPr>
        <p:spPr>
          <a:xfrm>
            <a:off x="4413574" y="1036500"/>
            <a:ext cx="1972595" cy="419224"/>
          </a:xfrm>
          <a:prstGeom prst="rect">
            <a:avLst/>
          </a:prstGeom>
          <a:noFill/>
          <a:ln>
            <a:noFill/>
          </a:ln>
        </p:spPr>
        <p:txBody>
          <a:bodyPr spcFirstLastPara="1" wrap="square" lIns="0" tIns="6350" rIns="0" bIns="0" anchor="t" anchorCtr="0">
            <a:noAutofit/>
          </a:bodyPr>
          <a:lstStyle/>
          <a:p>
            <a:pPr marL="12700" marR="0" lvl="0" indent="0" rtl="0">
              <a:lnSpc>
                <a:spcPct val="100000"/>
              </a:lnSpc>
              <a:spcBef>
                <a:spcPts val="0"/>
              </a:spcBef>
              <a:spcAft>
                <a:spcPts val="0"/>
              </a:spcAft>
              <a:buNone/>
            </a:pPr>
            <a:r>
              <a:rPr lang="en-US" sz="1600" dirty="0" smtClean="0">
                <a:solidFill>
                  <a:srgbClr val="4D4F40"/>
                </a:solidFill>
                <a:latin typeface="Chau Philomene One"/>
                <a:ea typeface="Chau Philomene One"/>
                <a:cs typeface="Chau Philomene One"/>
                <a:sym typeface="Chau Philomene One"/>
              </a:rPr>
              <a:t>Research Areas</a:t>
            </a:r>
            <a:endParaRPr sz="1600" dirty="0">
              <a:solidFill>
                <a:srgbClr val="4D4F40"/>
              </a:solidFill>
              <a:latin typeface="Chau Philomene One"/>
              <a:ea typeface="Chau Philomene One"/>
              <a:cs typeface="Chau Philomene One"/>
              <a:sym typeface="Chau Philomene One"/>
            </a:endParaRPr>
          </a:p>
        </p:txBody>
      </p:sp>
      <p:pic>
        <p:nvPicPr>
          <p:cNvPr id="3086" name="Picture 14"/>
          <p:cNvPicPr>
            <a:picLocks noChangeAspect="1" noChangeArrowheads="1"/>
          </p:cNvPicPr>
          <p:nvPr/>
        </p:nvPicPr>
        <p:blipFill>
          <a:blip r:embed="rId4"/>
          <a:srcRect t="12615"/>
          <a:stretch>
            <a:fillRect/>
          </a:stretch>
        </p:blipFill>
        <p:spPr bwMode="auto">
          <a:xfrm>
            <a:off x="257023" y="1623974"/>
            <a:ext cx="3444339" cy="1621536"/>
          </a:xfrm>
          <a:prstGeom prst="rect">
            <a:avLst/>
          </a:prstGeom>
          <a:noFill/>
          <a:ln w="9525">
            <a:noFill/>
            <a:miter lim="800000"/>
            <a:headEnd/>
            <a:tailEnd/>
          </a:ln>
        </p:spPr>
      </p:pic>
      <p:sp>
        <p:nvSpPr>
          <p:cNvPr id="34" name="Google Shape;310;p39"/>
          <p:cNvSpPr txBox="1"/>
          <p:nvPr/>
        </p:nvSpPr>
        <p:spPr>
          <a:xfrm>
            <a:off x="301212" y="1035281"/>
            <a:ext cx="2654129" cy="398499"/>
          </a:xfrm>
          <a:prstGeom prst="rect">
            <a:avLst/>
          </a:prstGeom>
          <a:noFill/>
          <a:ln>
            <a:noFill/>
          </a:ln>
        </p:spPr>
        <p:txBody>
          <a:bodyPr spcFirstLastPara="1" wrap="square" lIns="0" tIns="6350" rIns="0" bIns="0" anchor="t" anchorCtr="0">
            <a:noAutofit/>
          </a:bodyPr>
          <a:lstStyle/>
          <a:p>
            <a:pPr marL="12700" lvl="0"/>
            <a:r>
              <a:rPr lang="en-US" sz="1600" dirty="0" smtClean="0">
                <a:solidFill>
                  <a:srgbClr val="4D4F40"/>
                </a:solidFill>
                <a:latin typeface="Chau Philomene One"/>
                <a:ea typeface="Chau Philomene One"/>
                <a:cs typeface="Chau Philomene One"/>
                <a:sym typeface="Chau Philomene One"/>
              </a:rPr>
              <a:t>No. Of </a:t>
            </a:r>
            <a:r>
              <a:rPr lang="en-US" sz="1600" dirty="0" smtClean="0">
                <a:solidFill>
                  <a:srgbClr val="4D4F40"/>
                </a:solidFill>
                <a:latin typeface="Chau Philomene One"/>
                <a:ea typeface="Chau Philomene One"/>
                <a:cs typeface="Chau Philomene One"/>
                <a:sym typeface="Chau Philomene One"/>
              </a:rPr>
              <a:t>Papers Published</a:t>
            </a:r>
            <a:endParaRPr lang="en-US" sz="1600" dirty="0" smtClean="0">
              <a:solidFill>
                <a:srgbClr val="4D4F40"/>
              </a:solidFill>
              <a:latin typeface="Chau Philomene One"/>
              <a:ea typeface="Chau Philomene One"/>
              <a:cs typeface="Chau Philomene One"/>
              <a:sym typeface="Chau Philomene One"/>
            </a:endParaRPr>
          </a:p>
        </p:txBody>
      </p:sp>
      <p:grpSp>
        <p:nvGrpSpPr>
          <p:cNvPr id="36" name="Ομάδα 56"/>
          <p:cNvGrpSpPr/>
          <p:nvPr/>
        </p:nvGrpSpPr>
        <p:grpSpPr>
          <a:xfrm>
            <a:off x="-91393" y="3935578"/>
            <a:ext cx="1386183" cy="1237196"/>
            <a:chOff x="6638473" y="2087220"/>
            <a:chExt cx="1803150" cy="1692613"/>
          </a:xfrm>
        </p:grpSpPr>
        <p:sp>
          <p:nvSpPr>
            <p:cNvPr id="37" name="Google Shape;134;p27"/>
            <p:cNvSpPr/>
            <p:nvPr/>
          </p:nvSpPr>
          <p:spPr>
            <a:xfrm>
              <a:off x="6733570" y="2087220"/>
              <a:ext cx="1626460"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38" name="Google Shape;171;p30"/>
            <p:cNvSpPr txBox="1">
              <a:spLocks/>
            </p:cNvSpPr>
            <p:nvPr/>
          </p:nvSpPr>
          <p:spPr>
            <a:xfrm>
              <a:off x="6638473" y="2563197"/>
              <a:ext cx="1803150" cy="114208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dirty="0" smtClean="0">
                  <a:solidFill>
                    <a:srgbClr val="F8FFF5"/>
                  </a:solidFill>
                </a:rPr>
                <a:t>03</a:t>
              </a:r>
              <a:endParaRPr lang="en-US" sz="6600" dirty="0">
                <a:solidFill>
                  <a:srgbClr val="F8FFF5"/>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txBox="1">
            <a:spLocks noGrp="1"/>
          </p:cNvSpPr>
          <p:nvPr>
            <p:ph type="title"/>
          </p:nvPr>
        </p:nvSpPr>
        <p:spPr>
          <a:xfrm>
            <a:off x="372061" y="355201"/>
            <a:ext cx="8545800" cy="40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smtClean="0"/>
              <a:t>TOP CONTRIBUTING COUNTRIES</a:t>
            </a:r>
            <a:endParaRPr dirty="0"/>
          </a:p>
        </p:txBody>
      </p:sp>
      <p:sp>
        <p:nvSpPr>
          <p:cNvPr id="379" name="Google Shape;379;p42"/>
          <p:cNvSpPr txBox="1"/>
          <p:nvPr/>
        </p:nvSpPr>
        <p:spPr>
          <a:xfrm>
            <a:off x="6515837" y="1165910"/>
            <a:ext cx="1574774" cy="421486"/>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n-US" sz="1300" dirty="0" smtClean="0">
                <a:solidFill>
                  <a:srgbClr val="4D4F40"/>
                </a:solidFill>
                <a:latin typeface="Chau Philomene One"/>
                <a:ea typeface="Chau Philomene One"/>
                <a:cs typeface="Chau Philomene One"/>
                <a:sym typeface="Chau Philomene One"/>
              </a:rPr>
              <a:t>CHINA – 11 Papers</a:t>
            </a:r>
            <a:endParaRPr sz="1300" dirty="0">
              <a:solidFill>
                <a:srgbClr val="4D4F40"/>
              </a:solidFill>
              <a:latin typeface="Chau Philomene One"/>
              <a:ea typeface="Chau Philomene One"/>
              <a:cs typeface="Chau Philomene One"/>
              <a:sym typeface="Chau Philomene One"/>
            </a:endParaRPr>
          </a:p>
        </p:txBody>
      </p:sp>
      <p:sp>
        <p:nvSpPr>
          <p:cNvPr id="380" name="Google Shape;380;p42"/>
          <p:cNvSpPr txBox="1"/>
          <p:nvPr/>
        </p:nvSpPr>
        <p:spPr>
          <a:xfrm>
            <a:off x="6538506" y="1880631"/>
            <a:ext cx="1546200" cy="453300"/>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n-US" sz="1300" dirty="0" smtClean="0">
                <a:solidFill>
                  <a:srgbClr val="4D4F40"/>
                </a:solidFill>
                <a:latin typeface="Chau Philomene One"/>
                <a:ea typeface="Chau Philomene One"/>
                <a:cs typeface="Chau Philomene One"/>
                <a:sym typeface="Chau Philomene One"/>
              </a:rPr>
              <a:t>POLAND – 5 Papers</a:t>
            </a:r>
            <a:endParaRPr sz="1300" dirty="0">
              <a:solidFill>
                <a:srgbClr val="4D4F40"/>
              </a:solidFill>
              <a:latin typeface="Chau Philomene One"/>
              <a:ea typeface="Chau Philomene One"/>
              <a:cs typeface="Chau Philomene One"/>
              <a:sym typeface="Chau Philomene One"/>
            </a:endParaRPr>
          </a:p>
        </p:txBody>
      </p:sp>
      <p:sp>
        <p:nvSpPr>
          <p:cNvPr id="381" name="Google Shape;381;p42"/>
          <p:cNvSpPr txBox="1"/>
          <p:nvPr/>
        </p:nvSpPr>
        <p:spPr>
          <a:xfrm>
            <a:off x="6553990" y="2242279"/>
            <a:ext cx="1458000" cy="332671"/>
          </a:xfrm>
          <a:prstGeom prst="rect">
            <a:avLst/>
          </a:prstGeom>
          <a:noFill/>
          <a:ln>
            <a:noFill/>
          </a:ln>
        </p:spPr>
        <p:txBody>
          <a:bodyPr spcFirstLastPara="1" wrap="square" lIns="0" tIns="6350" rIns="0" bIns="0" anchor="t" anchorCtr="0">
            <a:noAutofit/>
          </a:bodyPr>
          <a:lstStyle/>
          <a:p>
            <a:pPr marL="12700" marR="0" lvl="0" indent="0" rtl="0">
              <a:lnSpc>
                <a:spcPct val="100000"/>
              </a:lnSpc>
              <a:spcBef>
                <a:spcPts val="0"/>
              </a:spcBef>
              <a:spcAft>
                <a:spcPts val="0"/>
              </a:spcAft>
              <a:buNone/>
            </a:pPr>
            <a:r>
              <a:rPr lang="en-US" sz="1300" dirty="0" smtClean="0">
                <a:solidFill>
                  <a:srgbClr val="4D4F40"/>
                </a:solidFill>
                <a:latin typeface="Chau Philomene One"/>
                <a:ea typeface="Chau Philomene One"/>
                <a:cs typeface="Chau Philomene One"/>
                <a:sym typeface="Chau Philomene One"/>
              </a:rPr>
              <a:t>USA</a:t>
            </a:r>
            <a:r>
              <a:rPr lang="en-US" sz="1300" dirty="0">
                <a:solidFill>
                  <a:srgbClr val="4D4F40"/>
                </a:solidFill>
                <a:latin typeface="Chau Philomene One"/>
                <a:ea typeface="Chau Philomene One"/>
                <a:cs typeface="Chau Philomene One"/>
                <a:sym typeface="Chau Philomene One"/>
              </a:rPr>
              <a:t> </a:t>
            </a:r>
            <a:r>
              <a:rPr lang="en-US" sz="1300" dirty="0" smtClean="0">
                <a:solidFill>
                  <a:srgbClr val="4D4F40"/>
                </a:solidFill>
                <a:latin typeface="Chau Philomene One"/>
                <a:ea typeface="Chau Philomene One"/>
                <a:cs typeface="Chau Philomene One"/>
                <a:sym typeface="Chau Philomene One"/>
              </a:rPr>
              <a:t>– 4 Papers</a:t>
            </a:r>
            <a:r>
              <a:rPr lang="en-US" sz="700" dirty="0" smtClean="0">
                <a:solidFill>
                  <a:srgbClr val="4D4F40"/>
                </a:solidFill>
                <a:latin typeface="Rokkitt Light"/>
                <a:ea typeface="Rokkitt Light"/>
                <a:cs typeface="Rokkitt Light"/>
                <a:sym typeface="Rokkitt Light"/>
              </a:rPr>
              <a:t> </a:t>
            </a:r>
            <a:endParaRPr sz="700" dirty="0">
              <a:solidFill>
                <a:srgbClr val="4D4F40"/>
              </a:solidFill>
              <a:latin typeface="Rokkitt Light"/>
              <a:ea typeface="Rokkitt Light"/>
              <a:cs typeface="Rokkitt Light"/>
              <a:sym typeface="Rokkitt Light"/>
            </a:endParaRPr>
          </a:p>
        </p:txBody>
      </p:sp>
      <p:sp>
        <p:nvSpPr>
          <p:cNvPr id="382" name="Google Shape;382;p42"/>
          <p:cNvSpPr txBox="1"/>
          <p:nvPr/>
        </p:nvSpPr>
        <p:spPr>
          <a:xfrm>
            <a:off x="6544411" y="1513814"/>
            <a:ext cx="1487679" cy="278410"/>
          </a:xfrm>
          <a:prstGeom prst="rect">
            <a:avLst/>
          </a:prstGeom>
          <a:noFill/>
          <a:ln>
            <a:noFill/>
          </a:ln>
        </p:spPr>
        <p:txBody>
          <a:bodyPr spcFirstLastPara="1" wrap="square" lIns="0" tIns="6350" rIns="0" bIns="0" anchor="t" anchorCtr="0">
            <a:noAutofit/>
          </a:bodyPr>
          <a:lstStyle/>
          <a:p>
            <a:pPr marL="12700" marR="0" lvl="0" indent="0" rtl="0">
              <a:lnSpc>
                <a:spcPct val="100000"/>
              </a:lnSpc>
              <a:spcBef>
                <a:spcPts val="0"/>
              </a:spcBef>
              <a:spcAft>
                <a:spcPts val="0"/>
              </a:spcAft>
              <a:buNone/>
            </a:pPr>
            <a:r>
              <a:rPr lang="en-US" sz="1300" dirty="0" smtClean="0">
                <a:solidFill>
                  <a:srgbClr val="4D4F40"/>
                </a:solidFill>
                <a:latin typeface="Chau Philomene One"/>
                <a:ea typeface="Chau Philomene One"/>
                <a:cs typeface="Chau Philomene One"/>
                <a:sym typeface="Chau Philomene One"/>
              </a:rPr>
              <a:t>ITALY – 6 Papers</a:t>
            </a:r>
            <a:endParaRPr sz="1300" dirty="0">
              <a:solidFill>
                <a:srgbClr val="4D4F40"/>
              </a:solidFill>
              <a:latin typeface="Chau Philomene One"/>
              <a:ea typeface="Chau Philomene One"/>
              <a:cs typeface="Chau Philomene One"/>
              <a:sym typeface="Chau Philomene One"/>
            </a:endParaRPr>
          </a:p>
        </p:txBody>
      </p:sp>
      <p:pic>
        <p:nvPicPr>
          <p:cNvPr id="57345" name="Picture 1"/>
          <p:cNvPicPr>
            <a:picLocks noChangeAspect="1" noChangeArrowheads="1"/>
          </p:cNvPicPr>
          <p:nvPr/>
        </p:nvPicPr>
        <p:blipFill>
          <a:blip r:embed="rId3"/>
          <a:srcRect/>
          <a:stretch>
            <a:fillRect/>
          </a:stretch>
        </p:blipFill>
        <p:spPr bwMode="auto">
          <a:xfrm>
            <a:off x="310686" y="994868"/>
            <a:ext cx="6010689" cy="3723436"/>
          </a:xfrm>
          <a:prstGeom prst="rect">
            <a:avLst/>
          </a:prstGeom>
          <a:noFill/>
          <a:ln w="9525">
            <a:noFill/>
            <a:miter lim="800000"/>
            <a:headEnd/>
            <a:tailEnd/>
          </a:ln>
        </p:spPr>
      </p:pic>
      <p:sp>
        <p:nvSpPr>
          <p:cNvPr id="274" name="Google Shape;380;p42"/>
          <p:cNvSpPr txBox="1"/>
          <p:nvPr/>
        </p:nvSpPr>
        <p:spPr>
          <a:xfrm>
            <a:off x="6551917" y="2962060"/>
            <a:ext cx="1546200" cy="453300"/>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n-US" sz="1300" dirty="0" smtClean="0">
                <a:solidFill>
                  <a:srgbClr val="4D4F40"/>
                </a:solidFill>
                <a:latin typeface="Chau Philomene One"/>
                <a:ea typeface="Chau Philomene One"/>
                <a:cs typeface="Chau Philomene One"/>
                <a:sym typeface="Chau Philomene One"/>
              </a:rPr>
              <a:t>FINLAND – 3 Papers</a:t>
            </a:r>
            <a:endParaRPr sz="1300" dirty="0">
              <a:solidFill>
                <a:srgbClr val="4D4F40"/>
              </a:solidFill>
              <a:latin typeface="Chau Philomene One"/>
              <a:ea typeface="Chau Philomene One"/>
              <a:cs typeface="Chau Philomene One"/>
              <a:sym typeface="Chau Philomene One"/>
            </a:endParaRPr>
          </a:p>
        </p:txBody>
      </p:sp>
      <p:sp>
        <p:nvSpPr>
          <p:cNvPr id="275" name="Google Shape;380;p42"/>
          <p:cNvSpPr txBox="1"/>
          <p:nvPr/>
        </p:nvSpPr>
        <p:spPr>
          <a:xfrm>
            <a:off x="6543381" y="3304653"/>
            <a:ext cx="1546200" cy="453300"/>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n-US" sz="1300" dirty="0" smtClean="0">
                <a:solidFill>
                  <a:srgbClr val="4D4F40"/>
                </a:solidFill>
                <a:latin typeface="Chau Philomene One"/>
                <a:ea typeface="Chau Philomene One"/>
                <a:cs typeface="Chau Philomene One"/>
                <a:sym typeface="Chau Philomene One"/>
              </a:rPr>
              <a:t>ROMANIA – 3 Papers</a:t>
            </a:r>
            <a:endParaRPr sz="1300" dirty="0">
              <a:solidFill>
                <a:srgbClr val="4D4F40"/>
              </a:solidFill>
              <a:latin typeface="Chau Philomene One"/>
              <a:ea typeface="Chau Philomene One"/>
              <a:cs typeface="Chau Philomene One"/>
              <a:sym typeface="Chau Philomene One"/>
            </a:endParaRPr>
          </a:p>
        </p:txBody>
      </p:sp>
      <p:sp>
        <p:nvSpPr>
          <p:cNvPr id="276" name="Google Shape;380;p42"/>
          <p:cNvSpPr txBox="1"/>
          <p:nvPr/>
        </p:nvSpPr>
        <p:spPr>
          <a:xfrm>
            <a:off x="6556794" y="2601177"/>
            <a:ext cx="1546200" cy="453300"/>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n-US" sz="1300" dirty="0" smtClean="0">
                <a:solidFill>
                  <a:srgbClr val="4D4F40"/>
                </a:solidFill>
                <a:latin typeface="Chau Philomene One"/>
                <a:ea typeface="Chau Philomene One"/>
                <a:cs typeface="Chau Philomene One"/>
                <a:sym typeface="Chau Philomene One"/>
              </a:rPr>
              <a:t>GERMANY– 3 Papers</a:t>
            </a:r>
            <a:endParaRPr sz="1300" dirty="0">
              <a:solidFill>
                <a:srgbClr val="4D4F40"/>
              </a:solidFill>
              <a:latin typeface="Chau Philomene One"/>
              <a:ea typeface="Chau Philomene One"/>
              <a:cs typeface="Chau Philomene One"/>
              <a:sym typeface="Chau Philomene One"/>
            </a:endParaRPr>
          </a:p>
        </p:txBody>
      </p:sp>
      <p:grpSp>
        <p:nvGrpSpPr>
          <p:cNvPr id="277" name="Ομάδα 56"/>
          <p:cNvGrpSpPr/>
          <p:nvPr/>
        </p:nvGrpSpPr>
        <p:grpSpPr>
          <a:xfrm>
            <a:off x="7757817" y="3906304"/>
            <a:ext cx="1386183" cy="1237196"/>
            <a:chOff x="6638473" y="2087220"/>
            <a:chExt cx="1803150" cy="1692613"/>
          </a:xfrm>
        </p:grpSpPr>
        <p:sp>
          <p:nvSpPr>
            <p:cNvPr id="278" name="Google Shape;134;p27"/>
            <p:cNvSpPr/>
            <p:nvPr/>
          </p:nvSpPr>
          <p:spPr>
            <a:xfrm>
              <a:off x="6733570" y="2087220"/>
              <a:ext cx="1626460" cy="1692613"/>
            </a:xfrm>
            <a:prstGeom prst="rect">
              <a:avLst/>
            </a:prstGeom>
            <a:solidFill>
              <a:srgbClr val="A2A586">
                <a:alpha val="80000"/>
              </a:srgbClr>
            </a:solidFill>
            <a:ln>
              <a:noFill/>
            </a:ln>
          </p:spPr>
          <p:txBody>
            <a:bodyPr spcFirstLastPara="1" wrap="square" lIns="91425" tIns="91425" rIns="91425" bIns="91425" anchor="ctr" anchorCtr="0">
              <a:noAutofit/>
            </a:bodyPr>
            <a:lstStyle/>
            <a:p>
              <a:endParaRPr lang="en-US" sz="1200" dirty="0" smtClean="0">
                <a:solidFill>
                  <a:schemeClr val="tx1">
                    <a:lumMod val="85000"/>
                    <a:lumOff val="15000"/>
                  </a:schemeClr>
                </a:solidFill>
                <a:latin typeface="Rokkitt Light"/>
                <a:ea typeface="Rokkitt Light"/>
                <a:cs typeface="Rokkitt Light"/>
                <a:sym typeface="Rokkitt Light"/>
              </a:endParaRPr>
            </a:p>
          </p:txBody>
        </p:sp>
        <p:sp>
          <p:nvSpPr>
            <p:cNvPr id="279" name="Google Shape;171;p30"/>
            <p:cNvSpPr txBox="1">
              <a:spLocks/>
            </p:cNvSpPr>
            <p:nvPr/>
          </p:nvSpPr>
          <p:spPr>
            <a:xfrm>
              <a:off x="6638473" y="2563197"/>
              <a:ext cx="1803150" cy="114208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dirty="0" smtClean="0">
                  <a:solidFill>
                    <a:srgbClr val="F8FFF5"/>
                  </a:solidFill>
                </a:rPr>
                <a:t>03</a:t>
              </a:r>
              <a:endParaRPr lang="en-US" sz="6600" dirty="0">
                <a:solidFill>
                  <a:srgbClr val="F8FFF5"/>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SR Report by Slides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144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2173</Words>
  <Application>Microsoft Office PowerPoint</Application>
  <PresentationFormat>Προβολή στην οθόνη (16:9)</PresentationFormat>
  <Paragraphs>194</Paragraphs>
  <Slides>17</Slides>
  <Notes>17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Arial</vt:lpstr>
      <vt:lpstr>Rokkitt Light</vt:lpstr>
      <vt:lpstr>Chau Philomene One</vt:lpstr>
      <vt:lpstr>Calibri</vt:lpstr>
      <vt:lpstr>Wingdings</vt:lpstr>
      <vt:lpstr>BenchNine</vt:lpstr>
      <vt:lpstr>CSR Report by SlidesGo</vt:lpstr>
      <vt:lpstr>Circular Economy in the regional context:  A systematic literature review and bibliometric analysis </vt:lpstr>
      <vt:lpstr>02</vt:lpstr>
      <vt:lpstr>  The concept of Circular Economy (CE)</vt:lpstr>
      <vt:lpstr>Παρουσίαση του PowerPoint</vt:lpstr>
      <vt:lpstr>METHODOLOGY</vt:lpstr>
      <vt:lpstr>SEARCH STRATEGY</vt:lpstr>
      <vt:lpstr>Manual Screening - Abstract</vt:lpstr>
      <vt:lpstr>BIBLIOMETRIC ANALYSIS</vt:lpstr>
      <vt:lpstr>TOP CONTRIBUTING COUNTRIES</vt:lpstr>
      <vt:lpstr>CITATIONS AND IMPACT</vt:lpstr>
      <vt:lpstr>TOP FOUR JOURNALS</vt:lpstr>
      <vt:lpstr>DIMENSIONS ANALYSED </vt:lpstr>
      <vt:lpstr>PRELIMINARY FINDINGS</vt:lpstr>
      <vt:lpstr>FUTURE RESEARCH AGENDA </vt:lpstr>
      <vt:lpstr>Limitations</vt:lpstr>
      <vt:lpstr>THANK YOU!</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CREATIVITY!</dc:title>
  <cp:lastModifiedBy>Elena!</cp:lastModifiedBy>
  <cp:revision>86</cp:revision>
  <dcterms:modified xsi:type="dcterms:W3CDTF">2019-11-10T20:00:15Z</dcterms:modified>
</cp:coreProperties>
</file>