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28"/>
  </p:notesMasterIdLst>
  <p:handoutMasterIdLst>
    <p:handoutMasterId r:id="rId29"/>
  </p:handoutMasterIdLst>
  <p:sldIdLst>
    <p:sldId id="266" r:id="rId2"/>
    <p:sldId id="270" r:id="rId3"/>
    <p:sldId id="296" r:id="rId4"/>
    <p:sldId id="262" r:id="rId5"/>
    <p:sldId id="273" r:id="rId6"/>
    <p:sldId id="279" r:id="rId7"/>
    <p:sldId id="297" r:id="rId8"/>
    <p:sldId id="274" r:id="rId9"/>
    <p:sldId id="283" r:id="rId10"/>
    <p:sldId id="312" r:id="rId11"/>
    <p:sldId id="284" r:id="rId12"/>
    <p:sldId id="331" r:id="rId13"/>
    <p:sldId id="282" r:id="rId14"/>
    <p:sldId id="287" r:id="rId15"/>
    <p:sldId id="325" r:id="rId16"/>
    <p:sldId id="289" r:id="rId17"/>
    <p:sldId id="290" r:id="rId18"/>
    <p:sldId id="291" r:id="rId19"/>
    <p:sldId id="329" r:id="rId20"/>
    <p:sldId id="330" r:id="rId21"/>
    <p:sldId id="332" r:id="rId22"/>
    <p:sldId id="333" r:id="rId23"/>
    <p:sldId id="334" r:id="rId24"/>
    <p:sldId id="295" r:id="rId25"/>
    <p:sldId id="319" r:id="rId26"/>
    <p:sldId id="277" r:id="rId27"/>
  </p:sldIdLst>
  <p:sldSz cx="9144000" cy="6858000" type="screen4x3"/>
  <p:notesSz cx="6858000" cy="9144000"/>
  <p:embeddedFontLst>
    <p:embeddedFont>
      <p:font typeface="TUOS Blake" panose="020B0503040000020004" pitchFamily="34" charset="0"/>
      <p:regular r:id="rId30"/>
      <p:bold r:id="rId31"/>
      <p:italic r:id="rId32"/>
    </p:embeddedFont>
    <p:embeddedFont>
      <p:font typeface="Calibri" panose="020F0502020204030204" pitchFamily="34" charset="0"/>
      <p:regular r:id="rId33"/>
      <p:bold r:id="rId34"/>
      <p:italic r:id="rId35"/>
      <p:boldItalic r:id="rId36"/>
    </p:embeddedFont>
    <p:embeddedFont>
      <p:font typeface="MS PGothic" panose="020B0600070205080204" pitchFamily="34" charset="-128"/>
      <p:regular r:id="rId37"/>
    </p:embeddedFont>
    <p:embeddedFont>
      <p:font typeface="TUOS Stephenson" panose="02070503080000020004" pitchFamily="18" charset="0"/>
      <p:regular r:id="rId38"/>
      <p:bold r:id="rId39"/>
      <p:italic r:id="rId40"/>
    </p:embeddedFont>
    <p:embeddedFont>
      <p:font typeface="MS PGothic" panose="020B0600070205080204" pitchFamily="34" charset="-128"/>
      <p:regular r:id="rId37"/>
    </p:embeddedFont>
  </p:embeddedFontLst>
  <p:defaultTextStyle>
    <a:defPPr>
      <a:defRPr lang="en-GB"/>
    </a:defPPr>
    <a:lvl1pPr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agement School" initials="MS" lastIdx="3" clrIdx="0"/>
  <p:cmAuthor id="1" name="Andrea Genovese" initials="AG" lastIdx="4" clrIdx="1">
    <p:extLst>
      <p:ext uri="{19B8F6BF-5375-455C-9EA6-DF929625EA0E}">
        <p15:presenceInfo xmlns:p15="http://schemas.microsoft.com/office/powerpoint/2012/main" userId="Andrea Genove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2A196F"/>
    <a:srgbClr val="02FF00"/>
    <a:srgbClr val="00FF00"/>
    <a:srgbClr val="0099CC"/>
    <a:srgbClr val="0099FF"/>
    <a:srgbClr val="33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Publications by Country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'[Literature Review- CE Indicators_Version Kent (2) (1).xlsx]Journals - Country - Indicators'!$G$4</c:f>
              <c:strCache>
                <c:ptCount val="1"/>
                <c:pt idx="0">
                  <c:v>Papers</c:v>
                </c:pt>
              </c:strCache>
            </c:strRef>
          </c:tx>
          <c:spPr>
            <a:solidFill>
              <a:schemeClr val="accent1"/>
            </a:solidFill>
            <a:ln>
              <a:noFill/>
            </a:ln>
            <a:effectLst/>
          </c:spPr>
          <c:invertIfNegative val="0"/>
          <c:cat>
            <c:strRef>
              <c:f>'[Literature Review- CE Indicators_Version Kent (2) (1).xlsx]Journals - Country - Indicators'!$F$5:$F$19</c:f>
              <c:strCache>
                <c:ptCount val="15"/>
                <c:pt idx="0">
                  <c:v>Iran</c:v>
                </c:pt>
                <c:pt idx="1">
                  <c:v>China</c:v>
                </c:pt>
                <c:pt idx="2">
                  <c:v>India</c:v>
                </c:pt>
                <c:pt idx="3">
                  <c:v>UK</c:v>
                </c:pt>
                <c:pt idx="4">
                  <c:v>Germany</c:v>
                </c:pt>
                <c:pt idx="5">
                  <c:v>Italy</c:v>
                </c:pt>
                <c:pt idx="6">
                  <c:v>USA</c:v>
                </c:pt>
                <c:pt idx="7">
                  <c:v>Canada</c:v>
                </c:pt>
                <c:pt idx="8">
                  <c:v>Turkey</c:v>
                </c:pt>
                <c:pt idx="9">
                  <c:v>Greece</c:v>
                </c:pt>
                <c:pt idx="10">
                  <c:v>The Netherlands</c:v>
                </c:pt>
                <c:pt idx="11">
                  <c:v>Denmark</c:v>
                </c:pt>
                <c:pt idx="12">
                  <c:v>Hong Kong</c:v>
                </c:pt>
                <c:pt idx="13">
                  <c:v>Australia</c:v>
                </c:pt>
                <c:pt idx="14">
                  <c:v>Indonesia</c:v>
                </c:pt>
              </c:strCache>
            </c:strRef>
          </c:cat>
          <c:val>
            <c:numRef>
              <c:f>'[Literature Review- CE Indicators_Version Kent (2) (1).xlsx]Journals - Country - Indicators'!$G$5:$G$19</c:f>
              <c:numCache>
                <c:formatCode>General</c:formatCode>
                <c:ptCount val="15"/>
                <c:pt idx="0">
                  <c:v>27</c:v>
                </c:pt>
                <c:pt idx="1">
                  <c:v>22</c:v>
                </c:pt>
                <c:pt idx="2">
                  <c:v>13</c:v>
                </c:pt>
                <c:pt idx="3">
                  <c:v>11</c:v>
                </c:pt>
                <c:pt idx="4">
                  <c:v>10</c:v>
                </c:pt>
                <c:pt idx="5">
                  <c:v>10</c:v>
                </c:pt>
                <c:pt idx="6">
                  <c:v>9</c:v>
                </c:pt>
                <c:pt idx="7">
                  <c:v>8</c:v>
                </c:pt>
                <c:pt idx="8">
                  <c:v>8</c:v>
                </c:pt>
                <c:pt idx="9">
                  <c:v>7</c:v>
                </c:pt>
                <c:pt idx="10">
                  <c:v>7</c:v>
                </c:pt>
                <c:pt idx="11">
                  <c:v>5</c:v>
                </c:pt>
                <c:pt idx="12">
                  <c:v>4</c:v>
                </c:pt>
                <c:pt idx="13">
                  <c:v>3</c:v>
                </c:pt>
                <c:pt idx="14">
                  <c:v>3</c:v>
                </c:pt>
              </c:numCache>
            </c:numRef>
          </c:val>
          <c:extLst>
            <c:ext xmlns:c16="http://schemas.microsoft.com/office/drawing/2014/chart" uri="{C3380CC4-5D6E-409C-BE32-E72D297353CC}">
              <c16:uniqueId val="{00000000-9849-4906-8FA7-297EF60587C1}"/>
            </c:ext>
          </c:extLst>
        </c:ser>
        <c:dLbls>
          <c:showLegendKey val="0"/>
          <c:showVal val="0"/>
          <c:showCatName val="0"/>
          <c:showSerName val="0"/>
          <c:showPercent val="0"/>
          <c:showBubbleSize val="0"/>
        </c:dLbls>
        <c:gapWidth val="219"/>
        <c:overlap val="-27"/>
        <c:axId val="495388488"/>
        <c:axId val="495386848"/>
      </c:barChart>
      <c:catAx>
        <c:axId val="49538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386848"/>
        <c:crosses val="autoZero"/>
        <c:auto val="1"/>
        <c:lblAlgn val="ctr"/>
        <c:lblOffset val="100"/>
        <c:noMultiLvlLbl val="0"/>
      </c:catAx>
      <c:valAx>
        <c:axId val="49538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38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[Literature Review- CE Indicators_Version Kent (2) (1).xlsx]Sheet8!PivotTable3</c:name>
    <c:fmtId val="-1"/>
  </c:pivotSource>
  <c:chart>
    <c:autoTitleDeleted val="0"/>
    <c:pivotFmts>
      <c:pivotFmt>
        <c:idx val="0"/>
      </c:pivotFmt>
      <c:pivotFmt>
        <c:idx val="1"/>
      </c:pivotFmt>
      <c:pivotFmt>
        <c:idx val="2"/>
      </c:pivotFmt>
      <c:pivotFmt>
        <c:idx val="3"/>
      </c:pivotFmt>
      <c:pivotFmt>
        <c:idx val="4"/>
      </c:pivotFmt>
      <c:pivotFmt>
        <c:idx val="5"/>
      </c:pivotFmt>
      <c:pivotFmt>
        <c:idx val="6"/>
        <c:spPr>
          <a:solidFill>
            <a:srgbClr val="FF0000"/>
          </a:solidFill>
          <a:ln>
            <a:noFill/>
          </a:ln>
          <a:effectLst/>
        </c:spPr>
        <c:marker>
          <c:symbol val="none"/>
        </c:marker>
      </c:pivotFmt>
      <c:pivotFmt>
        <c:idx val="7"/>
        <c:spPr>
          <a:solidFill>
            <a:srgbClr val="00B050"/>
          </a:solidFill>
          <a:ln>
            <a:noFill/>
          </a:ln>
          <a:effectLst/>
        </c:spPr>
        <c:marker>
          <c:symbol val="none"/>
        </c:marker>
      </c:pivotFmt>
      <c:pivotFmt>
        <c:idx val="8"/>
        <c:spPr>
          <a:solidFill>
            <a:srgbClr val="00B050"/>
          </a:solidFill>
          <a:ln>
            <a:noFill/>
          </a:ln>
          <a:effectLst/>
          <a:sp3d/>
        </c:spPr>
      </c:pivotFmt>
      <c:pivotFmt>
        <c:idx val="9"/>
        <c:spPr>
          <a:solidFill>
            <a:srgbClr val="FFFF00"/>
          </a:solidFill>
          <a:ln>
            <a:noFill/>
          </a:ln>
          <a:effectLst/>
        </c:spPr>
        <c:marker>
          <c:symbol val="none"/>
        </c:marker>
      </c:pivotFmt>
      <c:pivotFmt>
        <c:idx val="10"/>
        <c:spPr>
          <a:solidFill>
            <a:srgbClr val="00B0F0"/>
          </a:solidFill>
          <a:ln>
            <a:noFill/>
          </a:ln>
          <a:effectLst/>
        </c:spPr>
        <c:marker>
          <c:symbol val="none"/>
        </c:marker>
      </c:pivotFmt>
      <c:pivotFmt>
        <c:idx val="11"/>
        <c:spPr>
          <a:solidFill>
            <a:schemeClr val="accent6">
              <a:lumMod val="60000"/>
              <a:lumOff val="40000"/>
            </a:schemeClr>
          </a:solidFill>
          <a:ln>
            <a:noFill/>
          </a:ln>
          <a:effectLst/>
        </c:spPr>
        <c:marker>
          <c:symbol val="none"/>
        </c:marker>
      </c:pivotFmt>
      <c:pivotFmt>
        <c:idx val="12"/>
        <c:spPr>
          <a:solidFill>
            <a:srgbClr val="FF0000"/>
          </a:solidFill>
          <a:ln>
            <a:noFill/>
          </a:ln>
          <a:effectLst/>
        </c:spPr>
        <c:marker>
          <c:symbol val="none"/>
        </c:marker>
      </c:pivotFmt>
      <c:pivotFmt>
        <c:idx val="13"/>
        <c:spPr>
          <a:solidFill>
            <a:schemeClr val="accent6">
              <a:lumMod val="60000"/>
              <a:lumOff val="40000"/>
            </a:schemeClr>
          </a:solidFill>
          <a:ln>
            <a:noFill/>
          </a:ln>
          <a:effectLst/>
        </c:spPr>
        <c:marker>
          <c:symbol val="none"/>
        </c:marker>
      </c:pivotFmt>
      <c:pivotFmt>
        <c:idx val="14"/>
        <c:spPr>
          <a:solidFill>
            <a:srgbClr val="00B0F0"/>
          </a:solidFill>
          <a:ln>
            <a:noFill/>
          </a:ln>
          <a:effectLst/>
        </c:spPr>
        <c:marker>
          <c:symbol val="none"/>
        </c:marker>
      </c:pivotFmt>
      <c:pivotFmt>
        <c:idx val="15"/>
        <c:spPr>
          <a:solidFill>
            <a:srgbClr val="00B050"/>
          </a:solidFill>
          <a:ln>
            <a:noFill/>
          </a:ln>
          <a:effectLst/>
        </c:spPr>
        <c:marker>
          <c:symbol val="none"/>
        </c:marker>
      </c:pivotFmt>
      <c:pivotFmt>
        <c:idx val="16"/>
        <c:spPr>
          <a:solidFill>
            <a:srgbClr val="FFFF00"/>
          </a:solidFill>
          <a:ln>
            <a:noFill/>
          </a:ln>
          <a:effectLst/>
        </c:spPr>
        <c:marker>
          <c:symbol val="none"/>
        </c:marker>
      </c:pivotFmt>
      <c:pivotFmt>
        <c:idx val="17"/>
        <c:spPr>
          <a:solidFill>
            <a:srgbClr val="FF0000"/>
          </a:solidFill>
          <a:ln>
            <a:noFill/>
          </a:ln>
          <a:effectLst/>
        </c:spPr>
        <c:marker>
          <c:symbol val="none"/>
        </c:marker>
      </c:pivotFmt>
      <c:pivotFmt>
        <c:idx val="18"/>
        <c:spPr>
          <a:solidFill>
            <a:schemeClr val="accent6">
              <a:lumMod val="60000"/>
              <a:lumOff val="40000"/>
            </a:schemeClr>
          </a:solidFill>
          <a:ln>
            <a:noFill/>
          </a:ln>
          <a:effectLst/>
        </c:spPr>
        <c:marker>
          <c:symbol val="none"/>
        </c:marker>
      </c:pivotFmt>
      <c:pivotFmt>
        <c:idx val="19"/>
        <c:spPr>
          <a:solidFill>
            <a:srgbClr val="00B0F0"/>
          </a:solidFill>
          <a:ln>
            <a:noFill/>
          </a:ln>
          <a:effectLst/>
        </c:spPr>
        <c:marker>
          <c:symbol val="none"/>
        </c:marker>
      </c:pivotFmt>
      <c:pivotFmt>
        <c:idx val="20"/>
        <c:spPr>
          <a:solidFill>
            <a:srgbClr val="00B050"/>
          </a:solidFill>
          <a:ln>
            <a:noFill/>
          </a:ln>
          <a:effectLst/>
        </c:spPr>
        <c:marker>
          <c:symbol val="none"/>
        </c:marker>
      </c:pivotFmt>
      <c:pivotFmt>
        <c:idx val="21"/>
        <c:spPr>
          <a:solidFill>
            <a:srgbClr val="FFFF00"/>
          </a:solidFill>
          <a:ln>
            <a:noFill/>
          </a:ln>
          <a:effectLst/>
        </c:spPr>
        <c:marker>
          <c:symbol val="none"/>
        </c:marker>
      </c:pivotFmt>
    </c:pivotFmts>
    <c:plotArea>
      <c:layout>
        <c:manualLayout>
          <c:layoutTarget val="inner"/>
          <c:xMode val="edge"/>
          <c:yMode val="edge"/>
          <c:x val="6.0489927718025784E-2"/>
          <c:y val="0.13440841728845029"/>
          <c:w val="0.8005154623810824"/>
          <c:h val="0.63564419076436407"/>
        </c:manualLayout>
      </c:layout>
      <c:barChart>
        <c:barDir val="col"/>
        <c:grouping val="stacked"/>
        <c:varyColors val="0"/>
        <c:ser>
          <c:idx val="0"/>
          <c:order val="0"/>
          <c:tx>
            <c:strRef>
              <c:f>Sheet8!$B$3:$B$4</c:f>
              <c:strCache>
                <c:ptCount val="1"/>
                <c:pt idx="0">
                  <c:v>Eco</c:v>
                </c:pt>
              </c:strCache>
            </c:strRef>
          </c:tx>
          <c:spPr>
            <a:solidFill>
              <a:srgbClr val="FF0000"/>
            </a:solidFill>
            <a:ln>
              <a:noFill/>
            </a:ln>
            <a:effectLst/>
          </c:spPr>
          <c:invertIfNegative val="0"/>
          <c:cat>
            <c:strRef>
              <c:f>Sheet8!$A$5:$A$21</c:f>
              <c:strCache>
                <c:ptCount val="16"/>
                <c:pt idx="0">
                  <c:v>2003</c:v>
                </c:pt>
                <c:pt idx="1">
                  <c:v>2004</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Sheet8!$B$5:$B$21</c:f>
              <c:numCache>
                <c:formatCode>General</c:formatCode>
                <c:ptCount val="16"/>
                <c:pt idx="0">
                  <c:v>1</c:v>
                </c:pt>
                <c:pt idx="2">
                  <c:v>1</c:v>
                </c:pt>
                <c:pt idx="6">
                  <c:v>3</c:v>
                </c:pt>
                <c:pt idx="7">
                  <c:v>2</c:v>
                </c:pt>
                <c:pt idx="8">
                  <c:v>2</c:v>
                </c:pt>
                <c:pt idx="9">
                  <c:v>1</c:v>
                </c:pt>
                <c:pt idx="10">
                  <c:v>3</c:v>
                </c:pt>
                <c:pt idx="11">
                  <c:v>3</c:v>
                </c:pt>
                <c:pt idx="12">
                  <c:v>3</c:v>
                </c:pt>
                <c:pt idx="13">
                  <c:v>2</c:v>
                </c:pt>
                <c:pt idx="14">
                  <c:v>3</c:v>
                </c:pt>
              </c:numCache>
            </c:numRef>
          </c:val>
          <c:extLst>
            <c:ext xmlns:c16="http://schemas.microsoft.com/office/drawing/2014/chart" uri="{C3380CC4-5D6E-409C-BE32-E72D297353CC}">
              <c16:uniqueId val="{00000000-0808-469B-A2B2-468AC65D7D6E}"/>
            </c:ext>
          </c:extLst>
        </c:ser>
        <c:ser>
          <c:idx val="1"/>
          <c:order val="1"/>
          <c:tx>
            <c:strRef>
              <c:f>Sheet8!$C$3:$C$4</c:f>
              <c:strCache>
                <c:ptCount val="1"/>
                <c:pt idx="0">
                  <c:v>Eco
Env</c:v>
                </c:pt>
              </c:strCache>
            </c:strRef>
          </c:tx>
          <c:spPr>
            <a:solidFill>
              <a:schemeClr val="accent6">
                <a:lumMod val="60000"/>
                <a:lumOff val="40000"/>
              </a:schemeClr>
            </a:solidFill>
            <a:ln>
              <a:noFill/>
            </a:ln>
            <a:effectLst/>
          </c:spPr>
          <c:invertIfNegative val="0"/>
          <c:cat>
            <c:strRef>
              <c:f>Sheet8!$A$5:$A$21</c:f>
              <c:strCache>
                <c:ptCount val="16"/>
                <c:pt idx="0">
                  <c:v>2003</c:v>
                </c:pt>
                <c:pt idx="1">
                  <c:v>2004</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Sheet8!$C$5:$C$21</c:f>
              <c:numCache>
                <c:formatCode>General</c:formatCode>
                <c:ptCount val="16"/>
                <c:pt idx="0">
                  <c:v>1</c:v>
                </c:pt>
                <c:pt idx="3">
                  <c:v>1</c:v>
                </c:pt>
                <c:pt idx="4">
                  <c:v>1</c:v>
                </c:pt>
                <c:pt idx="5">
                  <c:v>1</c:v>
                </c:pt>
                <c:pt idx="6">
                  <c:v>1</c:v>
                </c:pt>
                <c:pt idx="7">
                  <c:v>1</c:v>
                </c:pt>
                <c:pt idx="8">
                  <c:v>3</c:v>
                </c:pt>
                <c:pt idx="11">
                  <c:v>3</c:v>
                </c:pt>
                <c:pt idx="12">
                  <c:v>4</c:v>
                </c:pt>
                <c:pt idx="13">
                  <c:v>4</c:v>
                </c:pt>
                <c:pt idx="14">
                  <c:v>6</c:v>
                </c:pt>
              </c:numCache>
            </c:numRef>
          </c:val>
          <c:extLst>
            <c:ext xmlns:c16="http://schemas.microsoft.com/office/drawing/2014/chart" uri="{C3380CC4-5D6E-409C-BE32-E72D297353CC}">
              <c16:uniqueId val="{00000001-0808-469B-A2B2-468AC65D7D6E}"/>
            </c:ext>
          </c:extLst>
        </c:ser>
        <c:ser>
          <c:idx val="2"/>
          <c:order val="2"/>
          <c:tx>
            <c:strRef>
              <c:f>Sheet8!$D$3:$D$4</c:f>
              <c:strCache>
                <c:ptCount val="1"/>
                <c:pt idx="0">
                  <c:v>Eco
Env
Soc</c:v>
                </c:pt>
              </c:strCache>
            </c:strRef>
          </c:tx>
          <c:spPr>
            <a:solidFill>
              <a:srgbClr val="00B0F0"/>
            </a:solidFill>
            <a:ln>
              <a:noFill/>
            </a:ln>
            <a:effectLst/>
          </c:spPr>
          <c:invertIfNegative val="0"/>
          <c:cat>
            <c:strRef>
              <c:f>Sheet8!$A$5:$A$21</c:f>
              <c:strCache>
                <c:ptCount val="16"/>
                <c:pt idx="0">
                  <c:v>2003</c:v>
                </c:pt>
                <c:pt idx="1">
                  <c:v>2004</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Sheet8!$D$5:$D$21</c:f>
              <c:numCache>
                <c:formatCode>General</c:formatCode>
                <c:ptCount val="16"/>
                <c:pt idx="8">
                  <c:v>1</c:v>
                </c:pt>
                <c:pt idx="9">
                  <c:v>1</c:v>
                </c:pt>
                <c:pt idx="13">
                  <c:v>2</c:v>
                </c:pt>
                <c:pt idx="14">
                  <c:v>2</c:v>
                </c:pt>
                <c:pt idx="15">
                  <c:v>1</c:v>
                </c:pt>
              </c:numCache>
            </c:numRef>
          </c:val>
          <c:extLst>
            <c:ext xmlns:c16="http://schemas.microsoft.com/office/drawing/2014/chart" uri="{C3380CC4-5D6E-409C-BE32-E72D297353CC}">
              <c16:uniqueId val="{00000002-0808-469B-A2B2-468AC65D7D6E}"/>
            </c:ext>
          </c:extLst>
        </c:ser>
        <c:ser>
          <c:idx val="3"/>
          <c:order val="3"/>
          <c:tx>
            <c:strRef>
              <c:f>Sheet8!$E$3:$E$4</c:f>
              <c:strCache>
                <c:ptCount val="1"/>
                <c:pt idx="0">
                  <c:v>Env</c:v>
                </c:pt>
              </c:strCache>
            </c:strRef>
          </c:tx>
          <c:spPr>
            <a:solidFill>
              <a:srgbClr val="00B050"/>
            </a:solidFill>
            <a:ln>
              <a:noFill/>
            </a:ln>
            <a:effectLst/>
          </c:spPr>
          <c:invertIfNegative val="0"/>
          <c:cat>
            <c:strRef>
              <c:f>Sheet8!$A$5:$A$21</c:f>
              <c:strCache>
                <c:ptCount val="16"/>
                <c:pt idx="0">
                  <c:v>2003</c:v>
                </c:pt>
                <c:pt idx="1">
                  <c:v>2004</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Sheet8!$E$5:$E$21</c:f>
              <c:numCache>
                <c:formatCode>General</c:formatCode>
                <c:ptCount val="16"/>
                <c:pt idx="0">
                  <c:v>1</c:v>
                </c:pt>
                <c:pt idx="1">
                  <c:v>1</c:v>
                </c:pt>
                <c:pt idx="4">
                  <c:v>1</c:v>
                </c:pt>
                <c:pt idx="5">
                  <c:v>1</c:v>
                </c:pt>
                <c:pt idx="6">
                  <c:v>1</c:v>
                </c:pt>
                <c:pt idx="7">
                  <c:v>1</c:v>
                </c:pt>
                <c:pt idx="11">
                  <c:v>1</c:v>
                </c:pt>
                <c:pt idx="12">
                  <c:v>1</c:v>
                </c:pt>
                <c:pt idx="13">
                  <c:v>3</c:v>
                </c:pt>
                <c:pt idx="14">
                  <c:v>1</c:v>
                </c:pt>
                <c:pt idx="15">
                  <c:v>1</c:v>
                </c:pt>
              </c:numCache>
            </c:numRef>
          </c:val>
          <c:extLst>
            <c:ext xmlns:c16="http://schemas.microsoft.com/office/drawing/2014/chart" uri="{C3380CC4-5D6E-409C-BE32-E72D297353CC}">
              <c16:uniqueId val="{00000003-0808-469B-A2B2-468AC65D7D6E}"/>
            </c:ext>
          </c:extLst>
        </c:ser>
        <c:ser>
          <c:idx val="4"/>
          <c:order val="4"/>
          <c:tx>
            <c:strRef>
              <c:f>Sheet8!$F$3:$F$4</c:f>
              <c:strCache>
                <c:ptCount val="1"/>
                <c:pt idx="0">
                  <c:v>Soc</c:v>
                </c:pt>
              </c:strCache>
            </c:strRef>
          </c:tx>
          <c:spPr>
            <a:solidFill>
              <a:srgbClr val="FFFF00"/>
            </a:solidFill>
            <a:ln>
              <a:noFill/>
            </a:ln>
            <a:effectLst/>
          </c:spPr>
          <c:invertIfNegative val="0"/>
          <c:cat>
            <c:strRef>
              <c:f>Sheet8!$A$5:$A$21</c:f>
              <c:strCache>
                <c:ptCount val="16"/>
                <c:pt idx="0">
                  <c:v>2003</c:v>
                </c:pt>
                <c:pt idx="1">
                  <c:v>2004</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Sheet8!$F$5:$F$21</c:f>
              <c:numCache>
                <c:formatCode>General</c:formatCode>
                <c:ptCount val="16"/>
                <c:pt idx="12">
                  <c:v>1</c:v>
                </c:pt>
                <c:pt idx="13">
                  <c:v>1</c:v>
                </c:pt>
              </c:numCache>
            </c:numRef>
          </c:val>
          <c:extLst>
            <c:ext xmlns:c16="http://schemas.microsoft.com/office/drawing/2014/chart" uri="{C3380CC4-5D6E-409C-BE32-E72D297353CC}">
              <c16:uniqueId val="{00000004-0808-469B-A2B2-468AC65D7D6E}"/>
            </c:ext>
          </c:extLst>
        </c:ser>
        <c:dLbls>
          <c:showLegendKey val="0"/>
          <c:showVal val="0"/>
          <c:showCatName val="0"/>
          <c:showSerName val="0"/>
          <c:showPercent val="0"/>
          <c:showBubbleSize val="0"/>
        </c:dLbls>
        <c:gapWidth val="150"/>
        <c:overlap val="100"/>
        <c:axId val="397410800"/>
        <c:axId val="397412440"/>
      </c:barChart>
      <c:catAx>
        <c:axId val="397410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412440"/>
        <c:crosses val="autoZero"/>
        <c:auto val="1"/>
        <c:lblAlgn val="ctr"/>
        <c:lblOffset val="100"/>
        <c:noMultiLvlLbl val="0"/>
      </c:catAx>
      <c:valAx>
        <c:axId val="397412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410800"/>
        <c:crosses val="autoZero"/>
        <c:crossBetween val="between"/>
      </c:valAx>
      <c:spPr>
        <a:noFill/>
        <a:ln>
          <a:noFill/>
        </a:ln>
        <a:effectLst/>
      </c:spPr>
    </c:plotArea>
    <c:legend>
      <c:legendPos val="r"/>
      <c:layout>
        <c:manualLayout>
          <c:xMode val="edge"/>
          <c:yMode val="edge"/>
          <c:x val="0.86111111111111116"/>
          <c:y val="5.9246135899679205E-2"/>
          <c:w val="0.12222222222222222"/>
          <c:h val="0.796648901420073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FCAB4-41EE-4BF0-9A10-86B847440F3E}"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en-GB"/>
        </a:p>
      </dgm:t>
    </dgm:pt>
    <dgm:pt modelId="{5C535A9B-A77C-487F-B056-DFF476BC1495}">
      <dgm:prSet phldrT="[Text]"/>
      <dgm:spPr/>
      <dgm:t>
        <a:bodyPr/>
        <a:lstStyle/>
        <a:p>
          <a:r>
            <a:rPr lang="en-GB" dirty="0"/>
            <a:t>Research Methodologies</a:t>
          </a:r>
        </a:p>
      </dgm:t>
    </dgm:pt>
    <dgm:pt modelId="{95D2B8CE-9DB8-4036-AF6F-45F9C75428B7}" type="parTrans" cxnId="{D2C36B3C-3FBB-4A41-8494-BF1422174B1F}">
      <dgm:prSet/>
      <dgm:spPr/>
      <dgm:t>
        <a:bodyPr/>
        <a:lstStyle/>
        <a:p>
          <a:endParaRPr lang="en-GB"/>
        </a:p>
      </dgm:t>
    </dgm:pt>
    <dgm:pt modelId="{C53F7CCE-AAFD-4BD3-828B-438EDBB99DB2}" type="sibTrans" cxnId="{D2C36B3C-3FBB-4A41-8494-BF1422174B1F}">
      <dgm:prSet/>
      <dgm:spPr/>
      <dgm:t>
        <a:bodyPr/>
        <a:lstStyle/>
        <a:p>
          <a:endParaRPr lang="en-GB"/>
        </a:p>
      </dgm:t>
    </dgm:pt>
    <dgm:pt modelId="{ABF556F7-D515-4B2C-86F1-0D1F7FDA7BC1}">
      <dgm:prSet phldrT="[Text]"/>
      <dgm:spPr/>
      <dgm:t>
        <a:bodyPr/>
        <a:lstStyle/>
        <a:p>
          <a:r>
            <a:rPr lang="en-GB" dirty="0" smtClean="0"/>
            <a:t>LCA</a:t>
          </a:r>
          <a:endParaRPr lang="en-GB" dirty="0"/>
        </a:p>
      </dgm:t>
    </dgm:pt>
    <dgm:pt modelId="{178A02B0-1F87-44AF-8331-B93BD4ECECDC}" type="parTrans" cxnId="{18D9C0DA-BDF4-4C0C-A3BE-FF7473BFABED}">
      <dgm:prSet/>
      <dgm:spPr/>
      <dgm:t>
        <a:bodyPr/>
        <a:lstStyle/>
        <a:p>
          <a:endParaRPr lang="en-GB"/>
        </a:p>
      </dgm:t>
    </dgm:pt>
    <dgm:pt modelId="{36E8F080-9129-45CE-A761-731886C53E5A}" type="sibTrans" cxnId="{18D9C0DA-BDF4-4C0C-A3BE-FF7473BFABED}">
      <dgm:prSet/>
      <dgm:spPr/>
      <dgm:t>
        <a:bodyPr/>
        <a:lstStyle/>
        <a:p>
          <a:endParaRPr lang="en-GB"/>
        </a:p>
      </dgm:t>
    </dgm:pt>
    <dgm:pt modelId="{B3FE90F4-99E7-4B9F-BC31-A3908C7ED49E}">
      <dgm:prSet phldrT="[Text]"/>
      <dgm:spPr/>
      <dgm:t>
        <a:bodyPr/>
        <a:lstStyle/>
        <a:p>
          <a:r>
            <a:rPr lang="en-GB" dirty="0" smtClean="0"/>
            <a:t>Optimisation</a:t>
          </a:r>
          <a:endParaRPr lang="en-GB" dirty="0"/>
        </a:p>
      </dgm:t>
    </dgm:pt>
    <dgm:pt modelId="{105397BD-3A68-468D-B395-694EDDF56BBE}" type="parTrans" cxnId="{9B913BEB-D4B9-409D-BADD-6D51943E94E0}">
      <dgm:prSet/>
      <dgm:spPr/>
      <dgm:t>
        <a:bodyPr/>
        <a:lstStyle/>
        <a:p>
          <a:endParaRPr lang="en-GB"/>
        </a:p>
      </dgm:t>
    </dgm:pt>
    <dgm:pt modelId="{F7E2D4AC-2203-460D-8A51-C19EC44C2BFB}" type="sibTrans" cxnId="{9B913BEB-D4B9-409D-BADD-6D51943E94E0}">
      <dgm:prSet/>
      <dgm:spPr/>
      <dgm:t>
        <a:bodyPr/>
        <a:lstStyle/>
        <a:p>
          <a:endParaRPr lang="en-GB"/>
        </a:p>
      </dgm:t>
    </dgm:pt>
    <dgm:pt modelId="{4AD24EF2-1365-4AAB-A925-B72F28BE1ADA}">
      <dgm:prSet phldrT="[Text]"/>
      <dgm:spPr/>
      <dgm:t>
        <a:bodyPr/>
        <a:lstStyle/>
        <a:p>
          <a:r>
            <a:rPr lang="en-GB" dirty="0" smtClean="0"/>
            <a:t>Conceptual</a:t>
          </a:r>
          <a:endParaRPr lang="en-GB" dirty="0"/>
        </a:p>
      </dgm:t>
    </dgm:pt>
    <dgm:pt modelId="{3D6C12DF-45BA-4EDB-84E4-FA3D82D0B7D6}" type="parTrans" cxnId="{593F51D4-A4BB-44FD-BF92-7906F80273CD}">
      <dgm:prSet/>
      <dgm:spPr/>
      <dgm:t>
        <a:bodyPr/>
        <a:lstStyle/>
        <a:p>
          <a:endParaRPr lang="en-GB"/>
        </a:p>
      </dgm:t>
    </dgm:pt>
    <dgm:pt modelId="{E0758092-A585-4597-B1A7-7CB83124431B}" type="sibTrans" cxnId="{593F51D4-A4BB-44FD-BF92-7906F80273CD}">
      <dgm:prSet/>
      <dgm:spPr/>
      <dgm:t>
        <a:bodyPr/>
        <a:lstStyle/>
        <a:p>
          <a:endParaRPr lang="en-GB"/>
        </a:p>
      </dgm:t>
    </dgm:pt>
    <dgm:pt modelId="{06D55CFE-4B36-47BD-9F6A-C39D82141606}">
      <dgm:prSet/>
      <dgm:spPr/>
      <dgm:t>
        <a:bodyPr/>
        <a:lstStyle/>
        <a:p>
          <a:r>
            <a:rPr lang="en-GB" dirty="0" smtClean="0"/>
            <a:t>MCDM</a:t>
          </a:r>
          <a:endParaRPr lang="en-GB" dirty="0"/>
        </a:p>
      </dgm:t>
    </dgm:pt>
    <dgm:pt modelId="{8EBBDF18-AF70-4FC5-8400-CB2568F7EB16}" type="parTrans" cxnId="{B76B3356-4437-4D31-81A2-93B7144160BA}">
      <dgm:prSet/>
      <dgm:spPr/>
      <dgm:t>
        <a:bodyPr/>
        <a:lstStyle/>
        <a:p>
          <a:endParaRPr lang="en-GB"/>
        </a:p>
      </dgm:t>
    </dgm:pt>
    <dgm:pt modelId="{7727075F-9243-40D0-B259-2933AEF60B8F}" type="sibTrans" cxnId="{B76B3356-4437-4D31-81A2-93B7144160BA}">
      <dgm:prSet/>
      <dgm:spPr/>
      <dgm:t>
        <a:bodyPr/>
        <a:lstStyle/>
        <a:p>
          <a:endParaRPr lang="en-GB"/>
        </a:p>
      </dgm:t>
    </dgm:pt>
    <dgm:pt modelId="{B9A6E314-49F1-4212-84E8-ADAC838E935E}" type="pres">
      <dgm:prSet presAssocID="{D16FCAB4-41EE-4BF0-9A10-86B847440F3E}" presName="hierChild1" presStyleCnt="0">
        <dgm:presLayoutVars>
          <dgm:orgChart val="1"/>
          <dgm:chPref val="1"/>
          <dgm:dir/>
          <dgm:animOne val="branch"/>
          <dgm:animLvl val="lvl"/>
          <dgm:resizeHandles/>
        </dgm:presLayoutVars>
      </dgm:prSet>
      <dgm:spPr/>
      <dgm:t>
        <a:bodyPr/>
        <a:lstStyle/>
        <a:p>
          <a:endParaRPr lang="en-GB"/>
        </a:p>
      </dgm:t>
    </dgm:pt>
    <dgm:pt modelId="{83357E81-74A0-480C-9450-05168BD6EFD3}" type="pres">
      <dgm:prSet presAssocID="{5C535A9B-A77C-487F-B056-DFF476BC1495}" presName="hierRoot1" presStyleCnt="0">
        <dgm:presLayoutVars>
          <dgm:hierBranch val="init"/>
        </dgm:presLayoutVars>
      </dgm:prSet>
      <dgm:spPr/>
      <dgm:t>
        <a:bodyPr/>
        <a:lstStyle/>
        <a:p>
          <a:endParaRPr lang="en-GB"/>
        </a:p>
      </dgm:t>
    </dgm:pt>
    <dgm:pt modelId="{006CBE0E-60A0-4A0E-9E55-865519A545A7}" type="pres">
      <dgm:prSet presAssocID="{5C535A9B-A77C-487F-B056-DFF476BC1495}" presName="rootComposite1" presStyleCnt="0"/>
      <dgm:spPr/>
      <dgm:t>
        <a:bodyPr/>
        <a:lstStyle/>
        <a:p>
          <a:endParaRPr lang="en-GB"/>
        </a:p>
      </dgm:t>
    </dgm:pt>
    <dgm:pt modelId="{7C6D080C-6B42-499B-9DDB-7AC5DBD0CDAC}" type="pres">
      <dgm:prSet presAssocID="{5C535A9B-A77C-487F-B056-DFF476BC1495}" presName="rootText1" presStyleLbl="node0" presStyleIdx="0" presStyleCnt="1">
        <dgm:presLayoutVars>
          <dgm:chPref val="3"/>
        </dgm:presLayoutVars>
      </dgm:prSet>
      <dgm:spPr/>
      <dgm:t>
        <a:bodyPr/>
        <a:lstStyle/>
        <a:p>
          <a:endParaRPr lang="en-GB"/>
        </a:p>
      </dgm:t>
    </dgm:pt>
    <dgm:pt modelId="{014367C5-BC8C-4213-9D4F-57A8AF32A9D4}" type="pres">
      <dgm:prSet presAssocID="{5C535A9B-A77C-487F-B056-DFF476BC1495}" presName="rootConnector1" presStyleLbl="node1" presStyleIdx="0" presStyleCnt="0"/>
      <dgm:spPr/>
      <dgm:t>
        <a:bodyPr/>
        <a:lstStyle/>
        <a:p>
          <a:endParaRPr lang="en-GB"/>
        </a:p>
      </dgm:t>
    </dgm:pt>
    <dgm:pt modelId="{18226A3F-3774-4FCA-B9D5-77E60888551A}" type="pres">
      <dgm:prSet presAssocID="{5C535A9B-A77C-487F-B056-DFF476BC1495}" presName="hierChild2" presStyleCnt="0"/>
      <dgm:spPr/>
      <dgm:t>
        <a:bodyPr/>
        <a:lstStyle/>
        <a:p>
          <a:endParaRPr lang="en-GB"/>
        </a:p>
      </dgm:t>
    </dgm:pt>
    <dgm:pt modelId="{18053A99-6A2E-4C31-8E83-FDB6C71E74A0}" type="pres">
      <dgm:prSet presAssocID="{178A02B0-1F87-44AF-8331-B93BD4ECECDC}" presName="Name37" presStyleLbl="parChTrans1D2" presStyleIdx="0" presStyleCnt="4"/>
      <dgm:spPr/>
      <dgm:t>
        <a:bodyPr/>
        <a:lstStyle/>
        <a:p>
          <a:endParaRPr lang="en-GB"/>
        </a:p>
      </dgm:t>
    </dgm:pt>
    <dgm:pt modelId="{233C3CD7-85B3-4941-94CA-5FB924FBA438}" type="pres">
      <dgm:prSet presAssocID="{ABF556F7-D515-4B2C-86F1-0D1F7FDA7BC1}" presName="hierRoot2" presStyleCnt="0">
        <dgm:presLayoutVars>
          <dgm:hierBranch val="init"/>
        </dgm:presLayoutVars>
      </dgm:prSet>
      <dgm:spPr/>
      <dgm:t>
        <a:bodyPr/>
        <a:lstStyle/>
        <a:p>
          <a:endParaRPr lang="en-GB"/>
        </a:p>
      </dgm:t>
    </dgm:pt>
    <dgm:pt modelId="{3EC05276-CCB6-4DE9-8249-DD6AC3C3B6AB}" type="pres">
      <dgm:prSet presAssocID="{ABF556F7-D515-4B2C-86F1-0D1F7FDA7BC1}" presName="rootComposite" presStyleCnt="0"/>
      <dgm:spPr/>
      <dgm:t>
        <a:bodyPr/>
        <a:lstStyle/>
        <a:p>
          <a:endParaRPr lang="en-GB"/>
        </a:p>
      </dgm:t>
    </dgm:pt>
    <dgm:pt modelId="{701DC72C-926D-4EA3-A908-0D34D28B81E0}" type="pres">
      <dgm:prSet presAssocID="{ABF556F7-D515-4B2C-86F1-0D1F7FDA7BC1}" presName="rootText" presStyleLbl="node2" presStyleIdx="0" presStyleCnt="4">
        <dgm:presLayoutVars>
          <dgm:chPref val="3"/>
        </dgm:presLayoutVars>
      </dgm:prSet>
      <dgm:spPr/>
      <dgm:t>
        <a:bodyPr/>
        <a:lstStyle/>
        <a:p>
          <a:endParaRPr lang="en-GB"/>
        </a:p>
      </dgm:t>
    </dgm:pt>
    <dgm:pt modelId="{79057905-1209-4DF7-99A0-36F277507514}" type="pres">
      <dgm:prSet presAssocID="{ABF556F7-D515-4B2C-86F1-0D1F7FDA7BC1}" presName="rootConnector" presStyleLbl="node2" presStyleIdx="0" presStyleCnt="4"/>
      <dgm:spPr/>
      <dgm:t>
        <a:bodyPr/>
        <a:lstStyle/>
        <a:p>
          <a:endParaRPr lang="en-GB"/>
        </a:p>
      </dgm:t>
    </dgm:pt>
    <dgm:pt modelId="{28DD5B33-1439-4883-ABFB-7F3ADC762F4E}" type="pres">
      <dgm:prSet presAssocID="{ABF556F7-D515-4B2C-86F1-0D1F7FDA7BC1}" presName="hierChild4" presStyleCnt="0"/>
      <dgm:spPr/>
      <dgm:t>
        <a:bodyPr/>
        <a:lstStyle/>
        <a:p>
          <a:endParaRPr lang="en-GB"/>
        </a:p>
      </dgm:t>
    </dgm:pt>
    <dgm:pt modelId="{9F44F38E-DD18-4E9B-9173-01AB3351C810}" type="pres">
      <dgm:prSet presAssocID="{ABF556F7-D515-4B2C-86F1-0D1F7FDA7BC1}" presName="hierChild5" presStyleCnt="0"/>
      <dgm:spPr/>
      <dgm:t>
        <a:bodyPr/>
        <a:lstStyle/>
        <a:p>
          <a:endParaRPr lang="en-GB"/>
        </a:p>
      </dgm:t>
    </dgm:pt>
    <dgm:pt modelId="{3BA4BF02-1C13-42C4-9DE4-C854A80B633E}" type="pres">
      <dgm:prSet presAssocID="{105397BD-3A68-468D-B395-694EDDF56BBE}" presName="Name37" presStyleLbl="parChTrans1D2" presStyleIdx="1" presStyleCnt="4"/>
      <dgm:spPr/>
      <dgm:t>
        <a:bodyPr/>
        <a:lstStyle/>
        <a:p>
          <a:endParaRPr lang="en-GB"/>
        </a:p>
      </dgm:t>
    </dgm:pt>
    <dgm:pt modelId="{3450DA97-8E03-461C-B645-65BB4BF54414}" type="pres">
      <dgm:prSet presAssocID="{B3FE90F4-99E7-4B9F-BC31-A3908C7ED49E}" presName="hierRoot2" presStyleCnt="0">
        <dgm:presLayoutVars>
          <dgm:hierBranch val="init"/>
        </dgm:presLayoutVars>
      </dgm:prSet>
      <dgm:spPr/>
      <dgm:t>
        <a:bodyPr/>
        <a:lstStyle/>
        <a:p>
          <a:endParaRPr lang="en-GB"/>
        </a:p>
      </dgm:t>
    </dgm:pt>
    <dgm:pt modelId="{50AC2D8E-2BB5-4EDD-B5C8-E060795C662E}" type="pres">
      <dgm:prSet presAssocID="{B3FE90F4-99E7-4B9F-BC31-A3908C7ED49E}" presName="rootComposite" presStyleCnt="0"/>
      <dgm:spPr/>
      <dgm:t>
        <a:bodyPr/>
        <a:lstStyle/>
        <a:p>
          <a:endParaRPr lang="en-GB"/>
        </a:p>
      </dgm:t>
    </dgm:pt>
    <dgm:pt modelId="{2F75CEF9-7E4C-44E3-9345-DA33AB5F43DA}" type="pres">
      <dgm:prSet presAssocID="{B3FE90F4-99E7-4B9F-BC31-A3908C7ED49E}" presName="rootText" presStyleLbl="node2" presStyleIdx="1" presStyleCnt="4">
        <dgm:presLayoutVars>
          <dgm:chPref val="3"/>
        </dgm:presLayoutVars>
      </dgm:prSet>
      <dgm:spPr/>
      <dgm:t>
        <a:bodyPr/>
        <a:lstStyle/>
        <a:p>
          <a:endParaRPr lang="en-GB"/>
        </a:p>
      </dgm:t>
    </dgm:pt>
    <dgm:pt modelId="{CE42D8B8-4CFE-4980-83DE-0738F9A65860}" type="pres">
      <dgm:prSet presAssocID="{B3FE90F4-99E7-4B9F-BC31-A3908C7ED49E}" presName="rootConnector" presStyleLbl="node2" presStyleIdx="1" presStyleCnt="4"/>
      <dgm:spPr/>
      <dgm:t>
        <a:bodyPr/>
        <a:lstStyle/>
        <a:p>
          <a:endParaRPr lang="en-GB"/>
        </a:p>
      </dgm:t>
    </dgm:pt>
    <dgm:pt modelId="{D0498DA0-0799-41AE-B7A7-C5ACBC56A09B}" type="pres">
      <dgm:prSet presAssocID="{B3FE90F4-99E7-4B9F-BC31-A3908C7ED49E}" presName="hierChild4" presStyleCnt="0"/>
      <dgm:spPr/>
      <dgm:t>
        <a:bodyPr/>
        <a:lstStyle/>
        <a:p>
          <a:endParaRPr lang="en-GB"/>
        </a:p>
      </dgm:t>
    </dgm:pt>
    <dgm:pt modelId="{3D97EE65-35BA-44A6-8E21-8BDE42A45627}" type="pres">
      <dgm:prSet presAssocID="{B3FE90F4-99E7-4B9F-BC31-A3908C7ED49E}" presName="hierChild5" presStyleCnt="0"/>
      <dgm:spPr/>
      <dgm:t>
        <a:bodyPr/>
        <a:lstStyle/>
        <a:p>
          <a:endParaRPr lang="en-GB"/>
        </a:p>
      </dgm:t>
    </dgm:pt>
    <dgm:pt modelId="{C8DB9F93-52EA-4BD3-A7E4-A3EC05A175AB}" type="pres">
      <dgm:prSet presAssocID="{8EBBDF18-AF70-4FC5-8400-CB2568F7EB16}" presName="Name37" presStyleLbl="parChTrans1D2" presStyleIdx="2" presStyleCnt="4"/>
      <dgm:spPr/>
      <dgm:t>
        <a:bodyPr/>
        <a:lstStyle/>
        <a:p>
          <a:endParaRPr lang="en-GB"/>
        </a:p>
      </dgm:t>
    </dgm:pt>
    <dgm:pt modelId="{0E18436E-C265-4B56-9398-AB3792E6A07F}" type="pres">
      <dgm:prSet presAssocID="{06D55CFE-4B36-47BD-9F6A-C39D82141606}" presName="hierRoot2" presStyleCnt="0">
        <dgm:presLayoutVars>
          <dgm:hierBranch val="init"/>
        </dgm:presLayoutVars>
      </dgm:prSet>
      <dgm:spPr/>
      <dgm:t>
        <a:bodyPr/>
        <a:lstStyle/>
        <a:p>
          <a:endParaRPr lang="en-GB"/>
        </a:p>
      </dgm:t>
    </dgm:pt>
    <dgm:pt modelId="{67DF42B6-3AD9-4B0D-BE32-276BBFA3A7A3}" type="pres">
      <dgm:prSet presAssocID="{06D55CFE-4B36-47BD-9F6A-C39D82141606}" presName="rootComposite" presStyleCnt="0"/>
      <dgm:spPr/>
      <dgm:t>
        <a:bodyPr/>
        <a:lstStyle/>
        <a:p>
          <a:endParaRPr lang="en-GB"/>
        </a:p>
      </dgm:t>
    </dgm:pt>
    <dgm:pt modelId="{DB9B8305-BBE2-4351-ACE4-EE81D94F4FFE}" type="pres">
      <dgm:prSet presAssocID="{06D55CFE-4B36-47BD-9F6A-C39D82141606}" presName="rootText" presStyleLbl="node2" presStyleIdx="2" presStyleCnt="4">
        <dgm:presLayoutVars>
          <dgm:chPref val="3"/>
        </dgm:presLayoutVars>
      </dgm:prSet>
      <dgm:spPr/>
      <dgm:t>
        <a:bodyPr/>
        <a:lstStyle/>
        <a:p>
          <a:endParaRPr lang="en-GB"/>
        </a:p>
      </dgm:t>
    </dgm:pt>
    <dgm:pt modelId="{4E7D94A2-E6A5-4D86-813B-E1ECDA5FCD90}" type="pres">
      <dgm:prSet presAssocID="{06D55CFE-4B36-47BD-9F6A-C39D82141606}" presName="rootConnector" presStyleLbl="node2" presStyleIdx="2" presStyleCnt="4"/>
      <dgm:spPr/>
      <dgm:t>
        <a:bodyPr/>
        <a:lstStyle/>
        <a:p>
          <a:endParaRPr lang="en-GB"/>
        </a:p>
      </dgm:t>
    </dgm:pt>
    <dgm:pt modelId="{074A2326-5923-4CAF-8E89-518CD518C63B}" type="pres">
      <dgm:prSet presAssocID="{06D55CFE-4B36-47BD-9F6A-C39D82141606}" presName="hierChild4" presStyleCnt="0"/>
      <dgm:spPr/>
      <dgm:t>
        <a:bodyPr/>
        <a:lstStyle/>
        <a:p>
          <a:endParaRPr lang="en-GB"/>
        </a:p>
      </dgm:t>
    </dgm:pt>
    <dgm:pt modelId="{C0CD933B-C422-445E-937E-58E71441FF8F}" type="pres">
      <dgm:prSet presAssocID="{06D55CFE-4B36-47BD-9F6A-C39D82141606}" presName="hierChild5" presStyleCnt="0"/>
      <dgm:spPr/>
      <dgm:t>
        <a:bodyPr/>
        <a:lstStyle/>
        <a:p>
          <a:endParaRPr lang="en-GB"/>
        </a:p>
      </dgm:t>
    </dgm:pt>
    <dgm:pt modelId="{A4027BE7-88A8-4C4C-B1DD-3421F35EEC5C}" type="pres">
      <dgm:prSet presAssocID="{3D6C12DF-45BA-4EDB-84E4-FA3D82D0B7D6}" presName="Name37" presStyleLbl="parChTrans1D2" presStyleIdx="3" presStyleCnt="4"/>
      <dgm:spPr/>
      <dgm:t>
        <a:bodyPr/>
        <a:lstStyle/>
        <a:p>
          <a:endParaRPr lang="en-GB"/>
        </a:p>
      </dgm:t>
    </dgm:pt>
    <dgm:pt modelId="{BCFE6311-3407-4316-91C3-599A9A203B9C}" type="pres">
      <dgm:prSet presAssocID="{4AD24EF2-1365-4AAB-A925-B72F28BE1ADA}" presName="hierRoot2" presStyleCnt="0">
        <dgm:presLayoutVars>
          <dgm:hierBranch val="init"/>
        </dgm:presLayoutVars>
      </dgm:prSet>
      <dgm:spPr/>
      <dgm:t>
        <a:bodyPr/>
        <a:lstStyle/>
        <a:p>
          <a:endParaRPr lang="en-GB"/>
        </a:p>
      </dgm:t>
    </dgm:pt>
    <dgm:pt modelId="{B5D27955-A194-4658-B02B-68DFF3DC3918}" type="pres">
      <dgm:prSet presAssocID="{4AD24EF2-1365-4AAB-A925-B72F28BE1ADA}" presName="rootComposite" presStyleCnt="0"/>
      <dgm:spPr/>
      <dgm:t>
        <a:bodyPr/>
        <a:lstStyle/>
        <a:p>
          <a:endParaRPr lang="en-GB"/>
        </a:p>
      </dgm:t>
    </dgm:pt>
    <dgm:pt modelId="{F0150660-2D57-46BA-B50C-5C5ECBAD6C79}" type="pres">
      <dgm:prSet presAssocID="{4AD24EF2-1365-4AAB-A925-B72F28BE1ADA}" presName="rootText" presStyleLbl="node2" presStyleIdx="3" presStyleCnt="4">
        <dgm:presLayoutVars>
          <dgm:chPref val="3"/>
        </dgm:presLayoutVars>
      </dgm:prSet>
      <dgm:spPr/>
      <dgm:t>
        <a:bodyPr/>
        <a:lstStyle/>
        <a:p>
          <a:endParaRPr lang="en-GB"/>
        </a:p>
      </dgm:t>
    </dgm:pt>
    <dgm:pt modelId="{491042BF-50AA-43B8-AD97-982ACCC7D1A0}" type="pres">
      <dgm:prSet presAssocID="{4AD24EF2-1365-4AAB-A925-B72F28BE1ADA}" presName="rootConnector" presStyleLbl="node2" presStyleIdx="3" presStyleCnt="4"/>
      <dgm:spPr/>
      <dgm:t>
        <a:bodyPr/>
        <a:lstStyle/>
        <a:p>
          <a:endParaRPr lang="en-GB"/>
        </a:p>
      </dgm:t>
    </dgm:pt>
    <dgm:pt modelId="{F469D887-7865-437F-B1D1-EADE5437CD91}" type="pres">
      <dgm:prSet presAssocID="{4AD24EF2-1365-4AAB-A925-B72F28BE1ADA}" presName="hierChild4" presStyleCnt="0"/>
      <dgm:spPr/>
      <dgm:t>
        <a:bodyPr/>
        <a:lstStyle/>
        <a:p>
          <a:endParaRPr lang="en-GB"/>
        </a:p>
      </dgm:t>
    </dgm:pt>
    <dgm:pt modelId="{568DAC45-0B75-4767-81B0-138049226E71}" type="pres">
      <dgm:prSet presAssocID="{4AD24EF2-1365-4AAB-A925-B72F28BE1ADA}" presName="hierChild5" presStyleCnt="0"/>
      <dgm:spPr/>
      <dgm:t>
        <a:bodyPr/>
        <a:lstStyle/>
        <a:p>
          <a:endParaRPr lang="en-GB"/>
        </a:p>
      </dgm:t>
    </dgm:pt>
    <dgm:pt modelId="{8AAE72E5-E1E1-4B1F-89AD-F51FF8B4E7E6}" type="pres">
      <dgm:prSet presAssocID="{5C535A9B-A77C-487F-B056-DFF476BC1495}" presName="hierChild3" presStyleCnt="0"/>
      <dgm:spPr/>
      <dgm:t>
        <a:bodyPr/>
        <a:lstStyle/>
        <a:p>
          <a:endParaRPr lang="en-GB"/>
        </a:p>
      </dgm:t>
    </dgm:pt>
  </dgm:ptLst>
  <dgm:cxnLst>
    <dgm:cxn modelId="{E2570FC0-E913-4CBF-B721-262323A6C660}" type="presOf" srcId="{3D6C12DF-45BA-4EDB-84E4-FA3D82D0B7D6}" destId="{A4027BE7-88A8-4C4C-B1DD-3421F35EEC5C}" srcOrd="0" destOrd="0" presId="urn:microsoft.com/office/officeart/2005/8/layout/orgChart1"/>
    <dgm:cxn modelId="{8892E85E-C26A-49E8-A678-01646F630886}" type="presOf" srcId="{ABF556F7-D515-4B2C-86F1-0D1F7FDA7BC1}" destId="{701DC72C-926D-4EA3-A908-0D34D28B81E0}" srcOrd="0" destOrd="0" presId="urn:microsoft.com/office/officeart/2005/8/layout/orgChart1"/>
    <dgm:cxn modelId="{64E3DB9B-70A1-46B1-839D-450DB1892769}" type="presOf" srcId="{B3FE90F4-99E7-4B9F-BC31-A3908C7ED49E}" destId="{2F75CEF9-7E4C-44E3-9345-DA33AB5F43DA}" srcOrd="0" destOrd="0" presId="urn:microsoft.com/office/officeart/2005/8/layout/orgChart1"/>
    <dgm:cxn modelId="{B76B3356-4437-4D31-81A2-93B7144160BA}" srcId="{5C535A9B-A77C-487F-B056-DFF476BC1495}" destId="{06D55CFE-4B36-47BD-9F6A-C39D82141606}" srcOrd="2" destOrd="0" parTransId="{8EBBDF18-AF70-4FC5-8400-CB2568F7EB16}" sibTransId="{7727075F-9243-40D0-B259-2933AEF60B8F}"/>
    <dgm:cxn modelId="{18D9C0DA-BDF4-4C0C-A3BE-FF7473BFABED}" srcId="{5C535A9B-A77C-487F-B056-DFF476BC1495}" destId="{ABF556F7-D515-4B2C-86F1-0D1F7FDA7BC1}" srcOrd="0" destOrd="0" parTransId="{178A02B0-1F87-44AF-8331-B93BD4ECECDC}" sibTransId="{36E8F080-9129-45CE-A761-731886C53E5A}"/>
    <dgm:cxn modelId="{6EB30C25-D224-4BC4-B95D-BFD2B4BC1293}" type="presOf" srcId="{105397BD-3A68-468D-B395-694EDDF56BBE}" destId="{3BA4BF02-1C13-42C4-9DE4-C854A80B633E}" srcOrd="0" destOrd="0" presId="urn:microsoft.com/office/officeart/2005/8/layout/orgChart1"/>
    <dgm:cxn modelId="{6D4505EC-0F43-4E41-A70E-8135F9B2C206}" type="presOf" srcId="{D16FCAB4-41EE-4BF0-9A10-86B847440F3E}" destId="{B9A6E314-49F1-4212-84E8-ADAC838E935E}" srcOrd="0" destOrd="0" presId="urn:microsoft.com/office/officeart/2005/8/layout/orgChart1"/>
    <dgm:cxn modelId="{DF4F376D-4F97-4FDF-9B86-9E859787712C}" type="presOf" srcId="{B3FE90F4-99E7-4B9F-BC31-A3908C7ED49E}" destId="{CE42D8B8-4CFE-4980-83DE-0738F9A65860}" srcOrd="1" destOrd="0" presId="urn:microsoft.com/office/officeart/2005/8/layout/orgChart1"/>
    <dgm:cxn modelId="{8A692D46-188C-4497-9CEE-7AA3A8A74184}" type="presOf" srcId="{178A02B0-1F87-44AF-8331-B93BD4ECECDC}" destId="{18053A99-6A2E-4C31-8E83-FDB6C71E74A0}" srcOrd="0" destOrd="0" presId="urn:microsoft.com/office/officeart/2005/8/layout/orgChart1"/>
    <dgm:cxn modelId="{8C6D8921-DCF2-4F2E-B174-68575EC59F44}" type="presOf" srcId="{4AD24EF2-1365-4AAB-A925-B72F28BE1ADA}" destId="{F0150660-2D57-46BA-B50C-5C5ECBAD6C79}" srcOrd="0" destOrd="0" presId="urn:microsoft.com/office/officeart/2005/8/layout/orgChart1"/>
    <dgm:cxn modelId="{593F51D4-A4BB-44FD-BF92-7906F80273CD}" srcId="{5C535A9B-A77C-487F-B056-DFF476BC1495}" destId="{4AD24EF2-1365-4AAB-A925-B72F28BE1ADA}" srcOrd="3" destOrd="0" parTransId="{3D6C12DF-45BA-4EDB-84E4-FA3D82D0B7D6}" sibTransId="{E0758092-A585-4597-B1A7-7CB83124431B}"/>
    <dgm:cxn modelId="{6AAD6826-3E84-4DB3-93CD-E5596A729FBF}" type="presOf" srcId="{06D55CFE-4B36-47BD-9F6A-C39D82141606}" destId="{4E7D94A2-E6A5-4D86-813B-E1ECDA5FCD90}" srcOrd="1" destOrd="0" presId="urn:microsoft.com/office/officeart/2005/8/layout/orgChart1"/>
    <dgm:cxn modelId="{D2C36B3C-3FBB-4A41-8494-BF1422174B1F}" srcId="{D16FCAB4-41EE-4BF0-9A10-86B847440F3E}" destId="{5C535A9B-A77C-487F-B056-DFF476BC1495}" srcOrd="0" destOrd="0" parTransId="{95D2B8CE-9DB8-4036-AF6F-45F9C75428B7}" sibTransId="{C53F7CCE-AAFD-4BD3-828B-438EDBB99DB2}"/>
    <dgm:cxn modelId="{D4E3C137-7D5E-42FE-B0F4-A945A491B96E}" type="presOf" srcId="{5C535A9B-A77C-487F-B056-DFF476BC1495}" destId="{7C6D080C-6B42-499B-9DDB-7AC5DBD0CDAC}" srcOrd="0" destOrd="0" presId="urn:microsoft.com/office/officeart/2005/8/layout/orgChart1"/>
    <dgm:cxn modelId="{781ECE1C-CDC9-44E3-9E67-4A2D6E670283}" type="presOf" srcId="{8EBBDF18-AF70-4FC5-8400-CB2568F7EB16}" destId="{C8DB9F93-52EA-4BD3-A7E4-A3EC05A175AB}" srcOrd="0" destOrd="0" presId="urn:microsoft.com/office/officeart/2005/8/layout/orgChart1"/>
    <dgm:cxn modelId="{1E0A3992-8ADC-49FC-89A5-14B3F4B56F8B}" type="presOf" srcId="{5C535A9B-A77C-487F-B056-DFF476BC1495}" destId="{014367C5-BC8C-4213-9D4F-57A8AF32A9D4}" srcOrd="1" destOrd="0" presId="urn:microsoft.com/office/officeart/2005/8/layout/orgChart1"/>
    <dgm:cxn modelId="{C3DF6A75-5B38-424F-9CEE-BA4941B5F351}" type="presOf" srcId="{ABF556F7-D515-4B2C-86F1-0D1F7FDA7BC1}" destId="{79057905-1209-4DF7-99A0-36F277507514}" srcOrd="1" destOrd="0" presId="urn:microsoft.com/office/officeart/2005/8/layout/orgChart1"/>
    <dgm:cxn modelId="{10CB3D96-083B-44C5-95B4-914EFC776F4A}" type="presOf" srcId="{4AD24EF2-1365-4AAB-A925-B72F28BE1ADA}" destId="{491042BF-50AA-43B8-AD97-982ACCC7D1A0}" srcOrd="1" destOrd="0" presId="urn:microsoft.com/office/officeart/2005/8/layout/orgChart1"/>
    <dgm:cxn modelId="{9B913BEB-D4B9-409D-BADD-6D51943E94E0}" srcId="{5C535A9B-A77C-487F-B056-DFF476BC1495}" destId="{B3FE90F4-99E7-4B9F-BC31-A3908C7ED49E}" srcOrd="1" destOrd="0" parTransId="{105397BD-3A68-468D-B395-694EDDF56BBE}" sibTransId="{F7E2D4AC-2203-460D-8A51-C19EC44C2BFB}"/>
    <dgm:cxn modelId="{0E1870B4-CD33-4605-9247-AAE0BAFE619E}" type="presOf" srcId="{06D55CFE-4B36-47BD-9F6A-C39D82141606}" destId="{DB9B8305-BBE2-4351-ACE4-EE81D94F4FFE}" srcOrd="0" destOrd="0" presId="urn:microsoft.com/office/officeart/2005/8/layout/orgChart1"/>
    <dgm:cxn modelId="{03BA87A1-7EA8-4EC9-A0DB-B30E7E0D8169}" type="presParOf" srcId="{B9A6E314-49F1-4212-84E8-ADAC838E935E}" destId="{83357E81-74A0-480C-9450-05168BD6EFD3}" srcOrd="0" destOrd="0" presId="urn:microsoft.com/office/officeart/2005/8/layout/orgChart1"/>
    <dgm:cxn modelId="{5217C294-A8D2-46DC-A6AB-601F44E176F8}" type="presParOf" srcId="{83357E81-74A0-480C-9450-05168BD6EFD3}" destId="{006CBE0E-60A0-4A0E-9E55-865519A545A7}" srcOrd="0" destOrd="0" presId="urn:microsoft.com/office/officeart/2005/8/layout/orgChart1"/>
    <dgm:cxn modelId="{BE9646F5-74C2-4C63-92D2-7058F0F016A1}" type="presParOf" srcId="{006CBE0E-60A0-4A0E-9E55-865519A545A7}" destId="{7C6D080C-6B42-499B-9DDB-7AC5DBD0CDAC}" srcOrd="0" destOrd="0" presId="urn:microsoft.com/office/officeart/2005/8/layout/orgChart1"/>
    <dgm:cxn modelId="{D8890D6A-0203-4D76-8D93-5F95F878FEE5}" type="presParOf" srcId="{006CBE0E-60A0-4A0E-9E55-865519A545A7}" destId="{014367C5-BC8C-4213-9D4F-57A8AF32A9D4}" srcOrd="1" destOrd="0" presId="urn:microsoft.com/office/officeart/2005/8/layout/orgChart1"/>
    <dgm:cxn modelId="{3C496D89-BDB0-47AC-954E-9FC8486C86CA}" type="presParOf" srcId="{83357E81-74A0-480C-9450-05168BD6EFD3}" destId="{18226A3F-3774-4FCA-B9D5-77E60888551A}" srcOrd="1" destOrd="0" presId="urn:microsoft.com/office/officeart/2005/8/layout/orgChart1"/>
    <dgm:cxn modelId="{17998E04-E594-4533-959A-04FB0518175C}" type="presParOf" srcId="{18226A3F-3774-4FCA-B9D5-77E60888551A}" destId="{18053A99-6A2E-4C31-8E83-FDB6C71E74A0}" srcOrd="0" destOrd="0" presId="urn:microsoft.com/office/officeart/2005/8/layout/orgChart1"/>
    <dgm:cxn modelId="{42753A9A-F38C-4FE3-A74F-E21A25A84DDC}" type="presParOf" srcId="{18226A3F-3774-4FCA-B9D5-77E60888551A}" destId="{233C3CD7-85B3-4941-94CA-5FB924FBA438}" srcOrd="1" destOrd="0" presId="urn:microsoft.com/office/officeart/2005/8/layout/orgChart1"/>
    <dgm:cxn modelId="{930C439C-6975-4A55-ADF3-A649EA58857F}" type="presParOf" srcId="{233C3CD7-85B3-4941-94CA-5FB924FBA438}" destId="{3EC05276-CCB6-4DE9-8249-DD6AC3C3B6AB}" srcOrd="0" destOrd="0" presId="urn:microsoft.com/office/officeart/2005/8/layout/orgChart1"/>
    <dgm:cxn modelId="{3008A40D-97ED-4202-B8E5-5EC2E1183BF3}" type="presParOf" srcId="{3EC05276-CCB6-4DE9-8249-DD6AC3C3B6AB}" destId="{701DC72C-926D-4EA3-A908-0D34D28B81E0}" srcOrd="0" destOrd="0" presId="urn:microsoft.com/office/officeart/2005/8/layout/orgChart1"/>
    <dgm:cxn modelId="{DBDCB7FD-51FA-49F8-BF1A-6B1470E0AA2C}" type="presParOf" srcId="{3EC05276-CCB6-4DE9-8249-DD6AC3C3B6AB}" destId="{79057905-1209-4DF7-99A0-36F277507514}" srcOrd="1" destOrd="0" presId="urn:microsoft.com/office/officeart/2005/8/layout/orgChart1"/>
    <dgm:cxn modelId="{DC2E50E3-2DD7-4144-978C-8BF12940D7DA}" type="presParOf" srcId="{233C3CD7-85B3-4941-94CA-5FB924FBA438}" destId="{28DD5B33-1439-4883-ABFB-7F3ADC762F4E}" srcOrd="1" destOrd="0" presId="urn:microsoft.com/office/officeart/2005/8/layout/orgChart1"/>
    <dgm:cxn modelId="{0723C07D-3AC0-478C-BE80-7E884AAB8A18}" type="presParOf" srcId="{233C3CD7-85B3-4941-94CA-5FB924FBA438}" destId="{9F44F38E-DD18-4E9B-9173-01AB3351C810}" srcOrd="2" destOrd="0" presId="urn:microsoft.com/office/officeart/2005/8/layout/orgChart1"/>
    <dgm:cxn modelId="{F2F93044-98C1-42C0-91D4-A9F09957E5B8}" type="presParOf" srcId="{18226A3F-3774-4FCA-B9D5-77E60888551A}" destId="{3BA4BF02-1C13-42C4-9DE4-C854A80B633E}" srcOrd="2" destOrd="0" presId="urn:microsoft.com/office/officeart/2005/8/layout/orgChart1"/>
    <dgm:cxn modelId="{8D51382D-9DB7-413C-9337-CA70B2D9F3BF}" type="presParOf" srcId="{18226A3F-3774-4FCA-B9D5-77E60888551A}" destId="{3450DA97-8E03-461C-B645-65BB4BF54414}" srcOrd="3" destOrd="0" presId="urn:microsoft.com/office/officeart/2005/8/layout/orgChart1"/>
    <dgm:cxn modelId="{772911D3-8861-42C5-A98A-4F132FE8AB6A}" type="presParOf" srcId="{3450DA97-8E03-461C-B645-65BB4BF54414}" destId="{50AC2D8E-2BB5-4EDD-B5C8-E060795C662E}" srcOrd="0" destOrd="0" presId="urn:microsoft.com/office/officeart/2005/8/layout/orgChart1"/>
    <dgm:cxn modelId="{62AC606B-184A-4E3C-A5F2-84B3203329A1}" type="presParOf" srcId="{50AC2D8E-2BB5-4EDD-B5C8-E060795C662E}" destId="{2F75CEF9-7E4C-44E3-9345-DA33AB5F43DA}" srcOrd="0" destOrd="0" presId="urn:microsoft.com/office/officeart/2005/8/layout/orgChart1"/>
    <dgm:cxn modelId="{4A939D76-3CF0-46FC-8936-1DD21DDE0416}" type="presParOf" srcId="{50AC2D8E-2BB5-4EDD-B5C8-E060795C662E}" destId="{CE42D8B8-4CFE-4980-83DE-0738F9A65860}" srcOrd="1" destOrd="0" presId="urn:microsoft.com/office/officeart/2005/8/layout/orgChart1"/>
    <dgm:cxn modelId="{50EAFF6B-60AE-4617-A237-4BAEC7F0AFB2}" type="presParOf" srcId="{3450DA97-8E03-461C-B645-65BB4BF54414}" destId="{D0498DA0-0799-41AE-B7A7-C5ACBC56A09B}" srcOrd="1" destOrd="0" presId="urn:microsoft.com/office/officeart/2005/8/layout/orgChart1"/>
    <dgm:cxn modelId="{060D80A9-833D-4642-A7C9-3911C7FEBB97}" type="presParOf" srcId="{3450DA97-8E03-461C-B645-65BB4BF54414}" destId="{3D97EE65-35BA-44A6-8E21-8BDE42A45627}" srcOrd="2" destOrd="0" presId="urn:microsoft.com/office/officeart/2005/8/layout/orgChart1"/>
    <dgm:cxn modelId="{5EC02B2F-586A-4D80-839F-F4DC0F0B09CB}" type="presParOf" srcId="{18226A3F-3774-4FCA-B9D5-77E60888551A}" destId="{C8DB9F93-52EA-4BD3-A7E4-A3EC05A175AB}" srcOrd="4" destOrd="0" presId="urn:microsoft.com/office/officeart/2005/8/layout/orgChart1"/>
    <dgm:cxn modelId="{8EA592A2-5115-4271-8797-D38774BA0C92}" type="presParOf" srcId="{18226A3F-3774-4FCA-B9D5-77E60888551A}" destId="{0E18436E-C265-4B56-9398-AB3792E6A07F}" srcOrd="5" destOrd="0" presId="urn:microsoft.com/office/officeart/2005/8/layout/orgChart1"/>
    <dgm:cxn modelId="{B415749E-4C0B-4A79-9E19-B57847834FD5}" type="presParOf" srcId="{0E18436E-C265-4B56-9398-AB3792E6A07F}" destId="{67DF42B6-3AD9-4B0D-BE32-276BBFA3A7A3}" srcOrd="0" destOrd="0" presId="urn:microsoft.com/office/officeart/2005/8/layout/orgChart1"/>
    <dgm:cxn modelId="{B7B7B12A-1442-40C7-8C9B-79E50E387EA1}" type="presParOf" srcId="{67DF42B6-3AD9-4B0D-BE32-276BBFA3A7A3}" destId="{DB9B8305-BBE2-4351-ACE4-EE81D94F4FFE}" srcOrd="0" destOrd="0" presId="urn:microsoft.com/office/officeart/2005/8/layout/orgChart1"/>
    <dgm:cxn modelId="{1F54DF99-DC08-49E3-82B9-591CE4C35E7C}" type="presParOf" srcId="{67DF42B6-3AD9-4B0D-BE32-276BBFA3A7A3}" destId="{4E7D94A2-E6A5-4D86-813B-E1ECDA5FCD90}" srcOrd="1" destOrd="0" presId="urn:microsoft.com/office/officeart/2005/8/layout/orgChart1"/>
    <dgm:cxn modelId="{44C1D73C-9DB0-44C5-9382-BEE655157A80}" type="presParOf" srcId="{0E18436E-C265-4B56-9398-AB3792E6A07F}" destId="{074A2326-5923-4CAF-8E89-518CD518C63B}" srcOrd="1" destOrd="0" presId="urn:microsoft.com/office/officeart/2005/8/layout/orgChart1"/>
    <dgm:cxn modelId="{DE1FFCD7-4974-48DC-B9D4-29C49971C5B8}" type="presParOf" srcId="{0E18436E-C265-4B56-9398-AB3792E6A07F}" destId="{C0CD933B-C422-445E-937E-58E71441FF8F}" srcOrd="2" destOrd="0" presId="urn:microsoft.com/office/officeart/2005/8/layout/orgChart1"/>
    <dgm:cxn modelId="{09A9157F-594D-4136-831B-7BDE7B570F21}" type="presParOf" srcId="{18226A3F-3774-4FCA-B9D5-77E60888551A}" destId="{A4027BE7-88A8-4C4C-B1DD-3421F35EEC5C}" srcOrd="6" destOrd="0" presId="urn:microsoft.com/office/officeart/2005/8/layout/orgChart1"/>
    <dgm:cxn modelId="{AFB8B71F-1070-4D40-BF3D-D760301CE686}" type="presParOf" srcId="{18226A3F-3774-4FCA-B9D5-77E60888551A}" destId="{BCFE6311-3407-4316-91C3-599A9A203B9C}" srcOrd="7" destOrd="0" presId="urn:microsoft.com/office/officeart/2005/8/layout/orgChart1"/>
    <dgm:cxn modelId="{89BAE90C-AE35-4013-B8DD-FF34CB5D31D5}" type="presParOf" srcId="{BCFE6311-3407-4316-91C3-599A9A203B9C}" destId="{B5D27955-A194-4658-B02B-68DFF3DC3918}" srcOrd="0" destOrd="0" presId="urn:microsoft.com/office/officeart/2005/8/layout/orgChart1"/>
    <dgm:cxn modelId="{DD2AD582-95F0-477E-9D6C-56CB1828B349}" type="presParOf" srcId="{B5D27955-A194-4658-B02B-68DFF3DC3918}" destId="{F0150660-2D57-46BA-B50C-5C5ECBAD6C79}" srcOrd="0" destOrd="0" presId="urn:microsoft.com/office/officeart/2005/8/layout/orgChart1"/>
    <dgm:cxn modelId="{1142E401-233A-4C03-93DB-3C98B5F09B91}" type="presParOf" srcId="{B5D27955-A194-4658-B02B-68DFF3DC3918}" destId="{491042BF-50AA-43B8-AD97-982ACCC7D1A0}" srcOrd="1" destOrd="0" presId="urn:microsoft.com/office/officeart/2005/8/layout/orgChart1"/>
    <dgm:cxn modelId="{BE7675F2-382E-41FC-8E74-A07E312E34F4}" type="presParOf" srcId="{BCFE6311-3407-4316-91C3-599A9A203B9C}" destId="{F469D887-7865-437F-B1D1-EADE5437CD91}" srcOrd="1" destOrd="0" presId="urn:microsoft.com/office/officeart/2005/8/layout/orgChart1"/>
    <dgm:cxn modelId="{0A3EF09D-B5B3-4C16-816B-4B0D9FF00A4D}" type="presParOf" srcId="{BCFE6311-3407-4316-91C3-599A9A203B9C}" destId="{568DAC45-0B75-4767-81B0-138049226E71}" srcOrd="2" destOrd="0" presId="urn:microsoft.com/office/officeart/2005/8/layout/orgChart1"/>
    <dgm:cxn modelId="{594B90DA-C7E1-47A2-9AA0-50F036326084}" type="presParOf" srcId="{83357E81-74A0-480C-9450-05168BD6EFD3}" destId="{8AAE72E5-E1E1-4B1F-89AD-F51FF8B4E7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27BE7-88A8-4C4C-B1DD-3421F35EEC5C}">
      <dsp:nvSpPr>
        <dsp:cNvPr id="0" name=""/>
        <dsp:cNvSpPr/>
      </dsp:nvSpPr>
      <dsp:spPr>
        <a:xfrm>
          <a:off x="3996444" y="1619123"/>
          <a:ext cx="3130039" cy="362153"/>
        </a:xfrm>
        <a:custGeom>
          <a:avLst/>
          <a:gdLst/>
          <a:ahLst/>
          <a:cxnLst/>
          <a:rect l="0" t="0" r="0" b="0"/>
          <a:pathLst>
            <a:path>
              <a:moveTo>
                <a:pt x="0" y="0"/>
              </a:moveTo>
              <a:lnTo>
                <a:pt x="0" y="181076"/>
              </a:lnTo>
              <a:lnTo>
                <a:pt x="3130039" y="181076"/>
              </a:lnTo>
              <a:lnTo>
                <a:pt x="3130039" y="36215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DB9F93-52EA-4BD3-A7E4-A3EC05A175AB}">
      <dsp:nvSpPr>
        <dsp:cNvPr id="0" name=""/>
        <dsp:cNvSpPr/>
      </dsp:nvSpPr>
      <dsp:spPr>
        <a:xfrm>
          <a:off x="3996444" y="1619123"/>
          <a:ext cx="1043346" cy="362153"/>
        </a:xfrm>
        <a:custGeom>
          <a:avLst/>
          <a:gdLst/>
          <a:ahLst/>
          <a:cxnLst/>
          <a:rect l="0" t="0" r="0" b="0"/>
          <a:pathLst>
            <a:path>
              <a:moveTo>
                <a:pt x="0" y="0"/>
              </a:moveTo>
              <a:lnTo>
                <a:pt x="0" y="181076"/>
              </a:lnTo>
              <a:lnTo>
                <a:pt x="1043346" y="181076"/>
              </a:lnTo>
              <a:lnTo>
                <a:pt x="1043346" y="36215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A4BF02-1C13-42C4-9DE4-C854A80B633E}">
      <dsp:nvSpPr>
        <dsp:cNvPr id="0" name=""/>
        <dsp:cNvSpPr/>
      </dsp:nvSpPr>
      <dsp:spPr>
        <a:xfrm>
          <a:off x="2953097" y="1619123"/>
          <a:ext cx="1043346" cy="362153"/>
        </a:xfrm>
        <a:custGeom>
          <a:avLst/>
          <a:gdLst/>
          <a:ahLst/>
          <a:cxnLst/>
          <a:rect l="0" t="0" r="0" b="0"/>
          <a:pathLst>
            <a:path>
              <a:moveTo>
                <a:pt x="1043346" y="0"/>
              </a:moveTo>
              <a:lnTo>
                <a:pt x="1043346" y="181076"/>
              </a:lnTo>
              <a:lnTo>
                <a:pt x="0" y="181076"/>
              </a:lnTo>
              <a:lnTo>
                <a:pt x="0" y="36215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053A99-6A2E-4C31-8E83-FDB6C71E74A0}">
      <dsp:nvSpPr>
        <dsp:cNvPr id="0" name=""/>
        <dsp:cNvSpPr/>
      </dsp:nvSpPr>
      <dsp:spPr>
        <a:xfrm>
          <a:off x="866404" y="1619123"/>
          <a:ext cx="3130039" cy="362153"/>
        </a:xfrm>
        <a:custGeom>
          <a:avLst/>
          <a:gdLst/>
          <a:ahLst/>
          <a:cxnLst/>
          <a:rect l="0" t="0" r="0" b="0"/>
          <a:pathLst>
            <a:path>
              <a:moveTo>
                <a:pt x="3130039" y="0"/>
              </a:moveTo>
              <a:lnTo>
                <a:pt x="3130039" y="181076"/>
              </a:lnTo>
              <a:lnTo>
                <a:pt x="0" y="181076"/>
              </a:lnTo>
              <a:lnTo>
                <a:pt x="0" y="36215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6D080C-6B42-499B-9DDB-7AC5DBD0CDAC}">
      <dsp:nvSpPr>
        <dsp:cNvPr id="0" name=""/>
        <dsp:cNvSpPr/>
      </dsp:nvSpPr>
      <dsp:spPr>
        <a:xfrm>
          <a:off x="3134174" y="756853"/>
          <a:ext cx="1724539" cy="8622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Research Methodologies</a:t>
          </a:r>
        </a:p>
      </dsp:txBody>
      <dsp:txXfrm>
        <a:off x="3134174" y="756853"/>
        <a:ext cx="1724539" cy="862269"/>
      </dsp:txXfrm>
    </dsp:sp>
    <dsp:sp modelId="{701DC72C-926D-4EA3-A908-0D34D28B81E0}">
      <dsp:nvSpPr>
        <dsp:cNvPr id="0" name=""/>
        <dsp:cNvSpPr/>
      </dsp:nvSpPr>
      <dsp:spPr>
        <a:xfrm>
          <a:off x="4134" y="1981276"/>
          <a:ext cx="1724539" cy="86226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LCA</a:t>
          </a:r>
          <a:endParaRPr lang="en-GB" sz="2000" kern="1200" dirty="0"/>
        </a:p>
      </dsp:txBody>
      <dsp:txXfrm>
        <a:off x="4134" y="1981276"/>
        <a:ext cx="1724539" cy="862269"/>
      </dsp:txXfrm>
    </dsp:sp>
    <dsp:sp modelId="{2F75CEF9-7E4C-44E3-9345-DA33AB5F43DA}">
      <dsp:nvSpPr>
        <dsp:cNvPr id="0" name=""/>
        <dsp:cNvSpPr/>
      </dsp:nvSpPr>
      <dsp:spPr>
        <a:xfrm>
          <a:off x="2090827" y="1981276"/>
          <a:ext cx="1724539" cy="86226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Optimisation</a:t>
          </a:r>
          <a:endParaRPr lang="en-GB" sz="2000" kern="1200" dirty="0"/>
        </a:p>
      </dsp:txBody>
      <dsp:txXfrm>
        <a:off x="2090827" y="1981276"/>
        <a:ext cx="1724539" cy="862269"/>
      </dsp:txXfrm>
    </dsp:sp>
    <dsp:sp modelId="{DB9B8305-BBE2-4351-ACE4-EE81D94F4FFE}">
      <dsp:nvSpPr>
        <dsp:cNvPr id="0" name=""/>
        <dsp:cNvSpPr/>
      </dsp:nvSpPr>
      <dsp:spPr>
        <a:xfrm>
          <a:off x="4177520" y="1981276"/>
          <a:ext cx="1724539" cy="86226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MCDM</a:t>
          </a:r>
          <a:endParaRPr lang="en-GB" sz="2000" kern="1200" dirty="0"/>
        </a:p>
      </dsp:txBody>
      <dsp:txXfrm>
        <a:off x="4177520" y="1981276"/>
        <a:ext cx="1724539" cy="862269"/>
      </dsp:txXfrm>
    </dsp:sp>
    <dsp:sp modelId="{F0150660-2D57-46BA-B50C-5C5ECBAD6C79}">
      <dsp:nvSpPr>
        <dsp:cNvPr id="0" name=""/>
        <dsp:cNvSpPr/>
      </dsp:nvSpPr>
      <dsp:spPr>
        <a:xfrm>
          <a:off x="6264213" y="1981276"/>
          <a:ext cx="1724539" cy="86226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Conceptual</a:t>
          </a:r>
          <a:endParaRPr lang="en-GB" sz="2000" kern="1200" dirty="0"/>
        </a:p>
      </dsp:txBody>
      <dsp:txXfrm>
        <a:off x="6264213" y="1981276"/>
        <a:ext cx="1724539" cy="8622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UOS Stephenson" pitchFamily="-128" charset="0"/>
                <a:ea typeface="+mn-ea"/>
                <a:cs typeface="+mn-cs"/>
              </a:defRPr>
            </a:lvl1pPr>
          </a:lstStyle>
          <a:p>
            <a:pPr>
              <a:defRPr/>
            </a:pPr>
            <a:endParaRPr lang="en-GB"/>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4DD4A0E-A071-47B5-98F1-36EABB00AAAC}" type="slidenum">
              <a:rPr lang="en-GB" altLang="en-US"/>
              <a:pPr/>
              <a:t>‹#›</a:t>
            </a:fld>
            <a:endParaRPr lang="en-GB" altLang="en-US"/>
          </a:p>
        </p:txBody>
      </p:sp>
    </p:spTree>
    <p:extLst>
      <p:ext uri="{BB962C8B-B14F-4D97-AF65-F5344CB8AC3E}">
        <p14:creationId xmlns:p14="http://schemas.microsoft.com/office/powerpoint/2010/main" val="43287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UOS Stephenson" pitchFamily="-128" charset="0"/>
                <a:ea typeface="+mn-ea"/>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E5BDD99-E0B0-45CF-86E5-0C12C94E08EA}" type="slidenum">
              <a:rPr lang="en-GB" altLang="en-US"/>
              <a:pPr/>
              <a:t>‹#›</a:t>
            </a:fld>
            <a:endParaRPr lang="en-GB" altLang="en-US"/>
          </a:p>
        </p:txBody>
      </p:sp>
    </p:spTree>
    <p:extLst>
      <p:ext uri="{BB962C8B-B14F-4D97-AF65-F5344CB8AC3E}">
        <p14:creationId xmlns:p14="http://schemas.microsoft.com/office/powerpoint/2010/main" val="421713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12736B44-EACB-48E6-B7CC-FDC2D45B6ACD}" type="slidenum">
              <a:rPr lang="en-GB" altLang="en-US"/>
              <a:pPr>
                <a:spcBef>
                  <a:spcPct val="0"/>
                </a:spcBef>
              </a:pPr>
              <a:t>1</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UOS Stephenson" panose="02070503080000020004" pitchFamily="18" charset="0"/>
            </a:endParaRPr>
          </a:p>
        </p:txBody>
      </p:sp>
    </p:spTree>
    <p:extLst>
      <p:ext uri="{BB962C8B-B14F-4D97-AF65-F5344CB8AC3E}">
        <p14:creationId xmlns:p14="http://schemas.microsoft.com/office/powerpoint/2010/main" val="178977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CA2B5FF0-1607-4D59-82E8-BB1EA98A054A}" type="slidenum">
              <a:rPr lang="en-GB" altLang="en-US"/>
              <a:pPr>
                <a:spcBef>
                  <a:spcPct val="0"/>
                </a:spcBef>
              </a:pPr>
              <a:t>2</a:t>
            </a:fld>
            <a:endParaRPr lang="en-GB" altLang="en-US"/>
          </a:p>
        </p:txBody>
      </p:sp>
      <p:sp>
        <p:nvSpPr>
          <p:cNvPr id="15363" name="Rectangle 1026"/>
          <p:cNvSpPr>
            <a:spLocks noGrp="1" noRot="1" noChangeAspect="1" noChangeArrowheads="1" noTextEdit="1"/>
          </p:cNvSpPr>
          <p:nvPr>
            <p:ph type="sldImg"/>
          </p:nvPr>
        </p:nvSpPr>
        <p:spPr>
          <a:ln/>
        </p:spPr>
      </p:sp>
      <p:sp>
        <p:nvSpPr>
          <p:cNvPr id="153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UOS Stephenson" panose="02070503080000020004" pitchFamily="18" charset="0"/>
            </a:endParaRPr>
          </a:p>
        </p:txBody>
      </p:sp>
    </p:spTree>
    <p:extLst>
      <p:ext uri="{BB962C8B-B14F-4D97-AF65-F5344CB8AC3E}">
        <p14:creationId xmlns:p14="http://schemas.microsoft.com/office/powerpoint/2010/main" val="87214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2DFC2F16-E606-4929-8CC2-DFF45D4DB728}" type="slidenum">
              <a:rPr lang="en-GB" altLang="en-US"/>
              <a:pPr>
                <a:spcBef>
                  <a:spcPct val="0"/>
                </a:spcBef>
              </a:pPr>
              <a:t>4</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UOS Stephenson" panose="02070503080000020004" pitchFamily="18" charset="0"/>
            </a:endParaRPr>
          </a:p>
        </p:txBody>
      </p:sp>
    </p:spTree>
    <p:extLst>
      <p:ext uri="{BB962C8B-B14F-4D97-AF65-F5344CB8AC3E}">
        <p14:creationId xmlns:p14="http://schemas.microsoft.com/office/powerpoint/2010/main" val="32327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2DFC2F16-E606-4929-8CC2-DFF45D4DB728}" type="slidenum">
              <a:rPr lang="en-GB" altLang="en-US"/>
              <a:pPr>
                <a:spcBef>
                  <a:spcPct val="0"/>
                </a:spcBef>
              </a:pPr>
              <a:t>5</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UOS Stephenson" panose="02070503080000020004" pitchFamily="18" charset="0"/>
            </a:endParaRPr>
          </a:p>
        </p:txBody>
      </p:sp>
    </p:spTree>
    <p:extLst>
      <p:ext uri="{BB962C8B-B14F-4D97-AF65-F5344CB8AC3E}">
        <p14:creationId xmlns:p14="http://schemas.microsoft.com/office/powerpoint/2010/main" val="32327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2DFC2F16-E606-4929-8CC2-DFF45D4DB728}" type="slidenum">
              <a:rPr lang="en-GB" altLang="en-US"/>
              <a:pPr>
                <a:spcBef>
                  <a:spcPct val="0"/>
                </a:spcBef>
              </a:pPr>
              <a:t>6</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UOS Stephenson" panose="02070503080000020004" pitchFamily="18" charset="0"/>
            </a:endParaRPr>
          </a:p>
        </p:txBody>
      </p:sp>
    </p:spTree>
    <p:extLst>
      <p:ext uri="{BB962C8B-B14F-4D97-AF65-F5344CB8AC3E}">
        <p14:creationId xmlns:p14="http://schemas.microsoft.com/office/powerpoint/2010/main" val="32327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2DFC2F16-E606-4929-8CC2-DFF45D4DB728}" type="slidenum">
              <a:rPr lang="en-GB" altLang="en-US"/>
              <a:pPr>
                <a:spcBef>
                  <a:spcPct val="0"/>
                </a:spcBef>
              </a:pPr>
              <a:t>8</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UOS Stephenson" panose="02070503080000020004" pitchFamily="18" charset="0"/>
            </a:endParaRPr>
          </a:p>
        </p:txBody>
      </p:sp>
    </p:spTree>
    <p:extLst>
      <p:ext uri="{BB962C8B-B14F-4D97-AF65-F5344CB8AC3E}">
        <p14:creationId xmlns:p14="http://schemas.microsoft.com/office/powerpoint/2010/main" val="32327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16</a:t>
            </a:fld>
            <a:endParaRPr lang="en-GB" altLang="en-US"/>
          </a:p>
        </p:txBody>
      </p:sp>
    </p:spTree>
    <p:extLst>
      <p:ext uri="{BB962C8B-B14F-4D97-AF65-F5344CB8AC3E}">
        <p14:creationId xmlns:p14="http://schemas.microsoft.com/office/powerpoint/2010/main" val="3010091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smtClean="0"/>
              <a:t>Click to edit Master subtitle style</a:t>
            </a:r>
            <a:endParaRPr lang="en-GB"/>
          </a:p>
        </p:txBody>
      </p:sp>
      <p:sp>
        <p:nvSpPr>
          <p:cNvPr id="6" name="Rectangle 6"/>
          <p:cNvSpPr>
            <a:spLocks noGrp="1" noChangeArrowheads="1"/>
          </p:cNvSpPr>
          <p:nvPr>
            <p:ph type="sldNum" sz="quarter" idx="10"/>
          </p:nvPr>
        </p:nvSpPr>
        <p:spPr/>
        <p:txBody>
          <a:bodyPr/>
          <a:lstStyle>
            <a:lvl1pPr>
              <a:defRPr b="1"/>
            </a:lvl1pPr>
          </a:lstStyle>
          <a:p>
            <a:fld id="{8C24EF9A-BF82-46E1-B0D1-E30DDEAC2E90}" type="slidenum">
              <a:rPr lang="en-GB" altLang="en-US"/>
              <a:pPr/>
              <a:t>‹#›</a:t>
            </a:fld>
            <a:endParaRPr lang="en-GB" altLang="en-US">
              <a:solidFill>
                <a:srgbClr val="FFFFFF"/>
              </a:solidFill>
            </a:endParaRPr>
          </a:p>
        </p:txBody>
      </p:sp>
      <p:sp>
        <p:nvSpPr>
          <p:cNvPr id="7" name="Rectangle 18"/>
          <p:cNvSpPr>
            <a:spLocks noGrp="1" noChangeArrowheads="1"/>
          </p:cNvSpPr>
          <p:nvPr>
            <p:ph type="dt" sz="half" idx="11"/>
          </p:nvPr>
        </p:nvSpPr>
        <p:spPr/>
        <p:txBody>
          <a:bodyPr/>
          <a:lstStyle>
            <a:lvl1pPr>
              <a:defRPr smtClean="0"/>
            </a:lvl1pPr>
          </a:lstStyle>
          <a:p>
            <a:pPr>
              <a:defRPr/>
            </a:pPr>
            <a:fld id="{1C459E5A-3667-46E1-B7B5-26682E39624C}" type="datetime1">
              <a:rPr lang="en-GB" altLang="en-US"/>
              <a:pPr>
                <a:defRPr/>
              </a:pPr>
              <a:t>04/09/2019</a:t>
            </a:fld>
            <a:endParaRPr lang="en-GB" altLang="en-US"/>
          </a:p>
        </p:txBody>
      </p:sp>
      <p:sp>
        <p:nvSpPr>
          <p:cNvPr id="8" name="Rectangle 19"/>
          <p:cNvSpPr>
            <a:spLocks noGrp="1" noChangeArrowheads="1"/>
          </p:cNvSpPr>
          <p:nvPr>
            <p:ph type="ftr" sz="quarter" idx="12"/>
          </p:nvPr>
        </p:nvSpPr>
        <p:spPr/>
        <p:txBody>
          <a:bodyPr/>
          <a:lstStyle>
            <a:lvl1pPr>
              <a:defRPr smtClean="0"/>
            </a:lvl1pPr>
          </a:lstStyle>
          <a:p>
            <a:pPr>
              <a:defRPr/>
            </a:pPr>
            <a:r>
              <a:rPr lang="en-GB" altLang="en-US"/>
              <a:t>© The University of Sheffield</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extLst>
      <p:ext uri="{BB962C8B-B14F-4D97-AF65-F5344CB8AC3E}">
        <p14:creationId xmlns:p14="http://schemas.microsoft.com/office/powerpoint/2010/main" val="416757708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1ECA9C82-3AB1-436C-91CF-CE7B793EE7F5}" type="datetime1">
              <a:rPr lang="en-GB" altLang="en-US"/>
              <a:pPr>
                <a:defRPr/>
              </a:pPr>
              <a:t>04/09/2019</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45268B56-0CA7-4DFB-AA40-E9EAE5345E98}" type="slidenum">
              <a:rPr lang="en-GB" altLang="en-US"/>
              <a:pPr/>
              <a:t>‹#›</a:t>
            </a:fld>
            <a:endParaRPr lang="en-GB" altLang="en-US"/>
          </a:p>
        </p:txBody>
      </p:sp>
    </p:spTree>
    <p:extLst>
      <p:ext uri="{BB962C8B-B14F-4D97-AF65-F5344CB8AC3E}">
        <p14:creationId xmlns:p14="http://schemas.microsoft.com/office/powerpoint/2010/main" val="383462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275B104A-A348-4CDD-86FE-080EE3B8EC7A}" type="datetime1">
              <a:rPr lang="en-GB" altLang="en-US"/>
              <a:pPr>
                <a:defRPr/>
              </a:pPr>
              <a:t>04/09/2019</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5A73BB58-6DE4-4812-B886-7708599605AF}" type="slidenum">
              <a:rPr lang="en-GB" altLang="en-US"/>
              <a:pPr/>
              <a:t>‹#›</a:t>
            </a:fld>
            <a:endParaRPr lang="en-GB" altLang="en-US"/>
          </a:p>
        </p:txBody>
      </p:sp>
    </p:spTree>
    <p:extLst>
      <p:ext uri="{BB962C8B-B14F-4D97-AF65-F5344CB8AC3E}">
        <p14:creationId xmlns:p14="http://schemas.microsoft.com/office/powerpoint/2010/main" val="38537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D9EC849-83EB-4095-8B62-07B5F114D052}" type="datetime1">
              <a:rPr lang="en-GB" altLang="en-US"/>
              <a:pPr>
                <a:defRPr/>
              </a:pPr>
              <a:t>04/09/2019</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76F5AC37-F7EE-4D09-9610-205BB837C0F3}" type="slidenum">
              <a:rPr lang="en-GB" altLang="en-US"/>
              <a:pPr/>
              <a:t>‹#›</a:t>
            </a:fld>
            <a:endParaRPr lang="en-GB" altLang="en-US"/>
          </a:p>
        </p:txBody>
      </p:sp>
    </p:spTree>
    <p:extLst>
      <p:ext uri="{BB962C8B-B14F-4D97-AF65-F5344CB8AC3E}">
        <p14:creationId xmlns:p14="http://schemas.microsoft.com/office/powerpoint/2010/main" val="353025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D2E28BBE-4E92-4B2E-9C6F-C30F1CA4714D}" type="datetime1">
              <a:rPr lang="en-GB" altLang="en-US"/>
              <a:pPr>
                <a:defRPr/>
              </a:pPr>
              <a:t>04/09/2019</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22230EF6-6C13-413D-A541-8FA2732E8850}" type="slidenum">
              <a:rPr lang="en-GB" altLang="en-US"/>
              <a:pPr/>
              <a:t>‹#›</a:t>
            </a:fld>
            <a:endParaRPr lang="en-GB" altLang="en-US"/>
          </a:p>
        </p:txBody>
      </p:sp>
    </p:spTree>
    <p:extLst>
      <p:ext uri="{BB962C8B-B14F-4D97-AF65-F5344CB8AC3E}">
        <p14:creationId xmlns:p14="http://schemas.microsoft.com/office/powerpoint/2010/main" val="121861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A467565F-3B61-4463-AF31-715DDB2FEEA7}" type="datetime1">
              <a:rPr lang="en-GB" altLang="en-US"/>
              <a:pPr>
                <a:defRPr/>
              </a:pPr>
              <a:t>04/09/2019</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8BCB56F7-4D83-458B-97D3-4C8752BAF11D}" type="slidenum">
              <a:rPr lang="en-GB" altLang="en-US"/>
              <a:pPr/>
              <a:t>‹#›</a:t>
            </a:fld>
            <a:endParaRPr lang="en-GB" altLang="en-US"/>
          </a:p>
        </p:txBody>
      </p:sp>
    </p:spTree>
    <p:extLst>
      <p:ext uri="{BB962C8B-B14F-4D97-AF65-F5344CB8AC3E}">
        <p14:creationId xmlns:p14="http://schemas.microsoft.com/office/powerpoint/2010/main" val="19012634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D26A64D-9FA2-4D13-9558-2852C5F15463}" type="datetime1">
              <a:rPr lang="en-GB" altLang="en-US"/>
              <a:pPr>
                <a:defRPr/>
              </a:pPr>
              <a:t>04/09/2019</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DF6B732B-1821-437D-A8A8-C7D0648FA8F8}" type="slidenum">
              <a:rPr lang="en-GB" altLang="en-US"/>
              <a:pPr/>
              <a:t>‹#›</a:t>
            </a:fld>
            <a:endParaRPr lang="en-GB" altLang="en-US"/>
          </a:p>
        </p:txBody>
      </p:sp>
    </p:spTree>
    <p:extLst>
      <p:ext uri="{BB962C8B-B14F-4D97-AF65-F5344CB8AC3E}">
        <p14:creationId xmlns:p14="http://schemas.microsoft.com/office/powerpoint/2010/main" val="6628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E881CAC8-2AA2-4946-B5D9-DF06D2EF0911}" type="datetime1">
              <a:rPr lang="en-GB" altLang="en-US"/>
              <a:pPr>
                <a:defRPr/>
              </a:pPr>
              <a:t>04/09/2019</a:t>
            </a:fld>
            <a:endParaRPr lang="en-GB" altLang="en-US">
              <a:solidFill>
                <a:srgbClr val="FFFFFF"/>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9" name="Rectangle 12"/>
          <p:cNvSpPr>
            <a:spLocks noGrp="1" noChangeArrowheads="1"/>
          </p:cNvSpPr>
          <p:nvPr>
            <p:ph type="sldNum" sz="quarter" idx="12"/>
          </p:nvPr>
        </p:nvSpPr>
        <p:spPr>
          <a:ln/>
        </p:spPr>
        <p:txBody>
          <a:bodyPr/>
          <a:lstStyle>
            <a:lvl1pPr>
              <a:defRPr/>
            </a:lvl1pPr>
          </a:lstStyle>
          <a:p>
            <a:fld id="{0D49BE69-2DCB-4A16-A002-FFEA19AA21B4}" type="slidenum">
              <a:rPr lang="en-GB" altLang="en-US"/>
              <a:pPr/>
              <a:t>‹#›</a:t>
            </a:fld>
            <a:endParaRPr lang="en-GB" altLang="en-US"/>
          </a:p>
        </p:txBody>
      </p:sp>
    </p:spTree>
    <p:extLst>
      <p:ext uri="{BB962C8B-B14F-4D97-AF65-F5344CB8AC3E}">
        <p14:creationId xmlns:p14="http://schemas.microsoft.com/office/powerpoint/2010/main" val="4393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E5BA7B6D-8FDC-4695-AFC1-B99D1D3554E6}" type="datetime1">
              <a:rPr lang="en-GB" altLang="en-US"/>
              <a:pPr>
                <a:defRPr/>
              </a:pPr>
              <a:t>04/09/2019</a:t>
            </a:fld>
            <a:endParaRPr lang="en-GB" altLang="en-US">
              <a:solidFill>
                <a:srgbClr val="FFFFFF"/>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5" name="Rectangle 12"/>
          <p:cNvSpPr>
            <a:spLocks noGrp="1" noChangeArrowheads="1"/>
          </p:cNvSpPr>
          <p:nvPr>
            <p:ph type="sldNum" sz="quarter" idx="12"/>
          </p:nvPr>
        </p:nvSpPr>
        <p:spPr>
          <a:ln/>
        </p:spPr>
        <p:txBody>
          <a:bodyPr/>
          <a:lstStyle>
            <a:lvl1pPr>
              <a:defRPr/>
            </a:lvl1pPr>
          </a:lstStyle>
          <a:p>
            <a:fld id="{2B3D9A25-F98D-42E0-BB63-92B1686EA221}" type="slidenum">
              <a:rPr lang="en-GB" altLang="en-US"/>
              <a:pPr/>
              <a:t>‹#›</a:t>
            </a:fld>
            <a:endParaRPr lang="en-GB" altLang="en-US"/>
          </a:p>
        </p:txBody>
      </p:sp>
    </p:spTree>
    <p:extLst>
      <p:ext uri="{BB962C8B-B14F-4D97-AF65-F5344CB8AC3E}">
        <p14:creationId xmlns:p14="http://schemas.microsoft.com/office/powerpoint/2010/main" val="11819082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3381DDCA-63B1-486E-B18F-E4DBD20C7D52}" type="datetime1">
              <a:rPr lang="en-GB" altLang="en-US"/>
              <a:pPr>
                <a:defRPr/>
              </a:pPr>
              <a:t>04/09/2019</a:t>
            </a:fld>
            <a:endParaRPr lang="en-GB" altLang="en-US">
              <a:solidFill>
                <a:srgbClr val="FFFFFF"/>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4" name="Rectangle 12"/>
          <p:cNvSpPr>
            <a:spLocks noGrp="1" noChangeArrowheads="1"/>
          </p:cNvSpPr>
          <p:nvPr>
            <p:ph type="sldNum" sz="quarter" idx="12"/>
          </p:nvPr>
        </p:nvSpPr>
        <p:spPr>
          <a:ln/>
        </p:spPr>
        <p:txBody>
          <a:bodyPr/>
          <a:lstStyle>
            <a:lvl1pPr>
              <a:defRPr/>
            </a:lvl1pPr>
          </a:lstStyle>
          <a:p>
            <a:fld id="{4AE0FC36-6EEE-4012-8D0A-5E300A77711B}" type="slidenum">
              <a:rPr lang="en-GB" altLang="en-US"/>
              <a:pPr/>
              <a:t>‹#›</a:t>
            </a:fld>
            <a:endParaRPr lang="en-GB" altLang="en-US"/>
          </a:p>
        </p:txBody>
      </p:sp>
    </p:spTree>
    <p:extLst>
      <p:ext uri="{BB962C8B-B14F-4D97-AF65-F5344CB8AC3E}">
        <p14:creationId xmlns:p14="http://schemas.microsoft.com/office/powerpoint/2010/main" val="1016153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A7EF3568-7267-4092-AE65-62E8CB90008F}" type="datetime1">
              <a:rPr lang="en-GB" altLang="en-US"/>
              <a:pPr>
                <a:defRPr/>
              </a:pPr>
              <a:t>04/09/2019</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81AA7024-C831-4161-9BC7-310DE17BFF67}" type="slidenum">
              <a:rPr lang="en-GB" altLang="en-US"/>
              <a:pPr/>
              <a:t>‹#›</a:t>
            </a:fld>
            <a:endParaRPr lang="en-GB" altLang="en-US"/>
          </a:p>
        </p:txBody>
      </p:sp>
    </p:spTree>
    <p:extLst>
      <p:ext uri="{BB962C8B-B14F-4D97-AF65-F5344CB8AC3E}">
        <p14:creationId xmlns:p14="http://schemas.microsoft.com/office/powerpoint/2010/main" val="57371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653BCCE3-0B7C-459F-9AFB-98D2A582A1E8}" type="datetime1">
              <a:rPr lang="en-GB" altLang="en-US"/>
              <a:pPr>
                <a:defRPr/>
              </a:pPr>
              <a:t>04/09/2019</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E71C68E2-A9D6-4963-AD86-963FE7522747}" type="slidenum">
              <a:rPr lang="en-GB" altLang="en-US"/>
              <a:pPr/>
              <a:t>‹#›</a:t>
            </a:fld>
            <a:endParaRPr lang="en-GB" altLang="en-US"/>
          </a:p>
        </p:txBody>
      </p:sp>
    </p:spTree>
    <p:extLst>
      <p:ext uri="{BB962C8B-B14F-4D97-AF65-F5344CB8AC3E}">
        <p14:creationId xmlns:p14="http://schemas.microsoft.com/office/powerpoint/2010/main" val="5990090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63575" y="23622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endParaRPr lang="en-GB" altLang="en-US" smtClean="0"/>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pPr>
              <a:defRPr/>
            </a:pPr>
            <a:fld id="{2D91F340-3415-405D-BFBD-BBC7A47627A3}" type="datetime1">
              <a:rPr lang="en-GB" altLang="en-US"/>
              <a:pPr>
                <a:defRPr/>
              </a:pPr>
              <a:t>04/09/2019</a:t>
            </a:fld>
            <a:endParaRPr lang="en-GB" altLang="en-US">
              <a:solidFill>
                <a:srgbClr val="FFFFFF"/>
              </a:solidFill>
            </a:endParaRPr>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pPr>
              <a:defRPr/>
            </a:pPr>
            <a:r>
              <a:rPr lang="en-GB" altLang="en-US"/>
              <a:t>© The University of Sheffield</a:t>
            </a:r>
            <a:endParaRPr lang="en-GB" altLang="en-US">
              <a:solidFill>
                <a:srgbClr val="FFFFFF"/>
              </a:solidFill>
            </a:endParaRPr>
          </a:p>
        </p:txBody>
      </p:sp>
      <p:sp>
        <p:nvSpPr>
          <p:cNvPr id="1036" name="Rectangle 12"/>
          <p:cNvSpPr>
            <a:spLocks noGrp="1" noChangeArrowheads="1"/>
          </p:cNvSpPr>
          <p:nvPr>
            <p:ph type="sldNum" sz="quarter" idx="4"/>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a:solidFill>
                  <a:srgbClr val="2A196F"/>
                </a:solidFill>
              </a:defRPr>
            </a:lvl1pPr>
          </a:lstStyle>
          <a:p>
            <a:fld id="{ECDCD997-EA03-4A9E-BDE5-D283D892B907}" type="slidenum">
              <a:rPr lang="en-GB" altLang="en-US"/>
              <a:pPr/>
              <a:t>‹#›</a:t>
            </a:fld>
            <a:endParaRPr lang="en-GB" altLang="en-US"/>
          </a:p>
        </p:txBody>
      </p:sp>
      <p:pic>
        <p:nvPicPr>
          <p:cNvPr id="1031"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p:txStyles>
    <p:title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p:titleStyle>
    <p:bodyStyle>
      <a:lvl1pPr marL="342900" indent="-342900" algn="l" rtl="0" eaLnBrk="0" fontAlgn="base" hangingPunct="0">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0" fontAlgn="base" hangingPunct="0">
        <a:spcBef>
          <a:spcPct val="20000"/>
        </a:spcBef>
        <a:spcAft>
          <a:spcPct val="0"/>
        </a:spcAft>
        <a:defRPr sz="2400">
          <a:solidFill>
            <a:srgbClr val="2A196F"/>
          </a:solidFill>
          <a:latin typeface="+mn-lt"/>
          <a:ea typeface="MS PGothic" pitchFamily="34" charset="-128"/>
        </a:defRPr>
      </a:lvl3pPr>
      <a:lvl4pPr marL="1600200" indent="-228600" algn="l" rtl="0" eaLnBrk="0" fontAlgn="base" hangingPunct="0">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888232"/>
            <a:ext cx="8229600" cy="1828800"/>
          </a:xfrm>
        </p:spPr>
        <p:txBody>
          <a:bodyPr/>
          <a:lstStyle/>
          <a:p>
            <a:pPr algn="ctr" eaLnBrk="1" hangingPunct="1">
              <a:lnSpc>
                <a:spcPct val="100000"/>
              </a:lnSpc>
            </a:pPr>
            <a:r>
              <a:rPr lang="en-US" altLang="en-US" sz="3600" dirty="0" smtClean="0"/>
              <a:t>Circular Economy Indicators </a:t>
            </a:r>
            <a:br>
              <a:rPr lang="en-US" altLang="en-US" sz="3600" dirty="0" smtClean="0"/>
            </a:br>
            <a:r>
              <a:rPr lang="en-US" altLang="en-US" sz="3600" dirty="0" smtClean="0"/>
              <a:t>for Supply Chains:  </a:t>
            </a:r>
            <a:br>
              <a:rPr lang="en-US" altLang="en-US" sz="3600" dirty="0" smtClean="0"/>
            </a:br>
            <a:r>
              <a:rPr lang="en-US" altLang="en-US" sz="3600" dirty="0" smtClean="0"/>
              <a:t>A Systematic Literature Review</a:t>
            </a:r>
          </a:p>
        </p:txBody>
      </p:sp>
      <p:sp>
        <p:nvSpPr>
          <p:cNvPr id="3075" name="Rectangle 3"/>
          <p:cNvSpPr>
            <a:spLocks noGrp="1" noChangeArrowheads="1"/>
          </p:cNvSpPr>
          <p:nvPr>
            <p:ph type="subTitle" idx="1"/>
          </p:nvPr>
        </p:nvSpPr>
        <p:spPr>
          <a:xfrm>
            <a:off x="609600" y="4077072"/>
            <a:ext cx="8229600" cy="2088232"/>
          </a:xfrm>
        </p:spPr>
        <p:txBody>
          <a:bodyPr/>
          <a:lstStyle/>
          <a:p>
            <a:pPr eaLnBrk="1" hangingPunct="1"/>
            <a:r>
              <a:rPr lang="en-US" altLang="en-US" sz="1800" dirty="0" err="1" smtClean="0">
                <a:solidFill>
                  <a:srgbClr val="0099FF"/>
                </a:solidFill>
              </a:rPr>
              <a:t>Tommaso</a:t>
            </a:r>
            <a:r>
              <a:rPr lang="en-US" altLang="en-US" sz="1800" dirty="0" smtClean="0">
                <a:solidFill>
                  <a:srgbClr val="0099FF"/>
                </a:solidFill>
              </a:rPr>
              <a:t> </a:t>
            </a:r>
            <a:r>
              <a:rPr lang="en-US" altLang="en-US" sz="1800" dirty="0" err="1" smtClean="0">
                <a:solidFill>
                  <a:srgbClr val="0099FF"/>
                </a:solidFill>
              </a:rPr>
              <a:t>Calzolari</a:t>
            </a:r>
            <a:r>
              <a:rPr lang="en-US" altLang="en-US" sz="1800" dirty="0" smtClean="0">
                <a:solidFill>
                  <a:srgbClr val="0099FF"/>
                </a:solidFill>
              </a:rPr>
              <a:t>, Andrea Genovese</a:t>
            </a:r>
          </a:p>
          <a:p>
            <a:pPr eaLnBrk="1" hangingPunct="1"/>
            <a:endParaRPr lang="en-US" altLang="en-US" sz="1800" dirty="0" smtClean="0">
              <a:solidFill>
                <a:srgbClr val="0099FF"/>
              </a:solidFill>
            </a:endParaRPr>
          </a:p>
          <a:p>
            <a:pPr eaLnBrk="1" hangingPunct="1"/>
            <a:r>
              <a:rPr lang="en-US" altLang="en-US" sz="1800" dirty="0" smtClean="0">
                <a:solidFill>
                  <a:srgbClr val="0099FF"/>
                </a:solidFill>
              </a:rPr>
              <a:t>Operations </a:t>
            </a:r>
            <a:r>
              <a:rPr lang="en-US" altLang="en-US" sz="1800" dirty="0" smtClean="0">
                <a:solidFill>
                  <a:srgbClr val="0099FF"/>
                </a:solidFill>
              </a:rPr>
              <a:t>Management &amp; Decision Sciences Division</a:t>
            </a:r>
          </a:p>
          <a:p>
            <a:pPr eaLnBrk="1" hangingPunct="1"/>
            <a:r>
              <a:rPr lang="en-US" altLang="en-US" sz="1800" dirty="0" smtClean="0">
                <a:solidFill>
                  <a:srgbClr val="0099FF"/>
                </a:solidFill>
              </a:rPr>
              <a:t>Sheffield University Management School</a:t>
            </a:r>
          </a:p>
          <a:p>
            <a:pPr eaLnBrk="1" hangingPunct="1"/>
            <a:endParaRPr lang="en-US" altLang="en-US" sz="1800" dirty="0">
              <a:solidFill>
                <a:srgbClr val="0099FF"/>
              </a:solidFill>
            </a:endParaRPr>
          </a:p>
          <a:p>
            <a:pPr eaLnBrk="1" hangingPunct="1"/>
            <a:endParaRPr lang="en-US" altLang="en-US" sz="1800" dirty="0" smtClean="0">
              <a:solidFill>
                <a:srgbClr val="0099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pic>
        <p:nvPicPr>
          <p:cNvPr id="5" name="Picture 4" descr="Image result for european unio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1062" y="5998294"/>
            <a:ext cx="614045" cy="409575"/>
          </a:xfrm>
          <a:prstGeom prst="rect">
            <a:avLst/>
          </a:prstGeom>
          <a:noFill/>
          <a:ln>
            <a:noFill/>
          </a:ln>
        </p:spPr>
      </p:pic>
      <p:pic>
        <p:nvPicPr>
          <p:cNvPr id="6" name="Picture 5" descr="Image may contain: tex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5913204"/>
            <a:ext cx="1762125" cy="61214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83568" y="1340768"/>
            <a:ext cx="8229600" cy="762000"/>
          </a:xfrm>
        </p:spPr>
        <p:txBody>
          <a:bodyPr/>
          <a:lstStyle/>
          <a:p>
            <a:r>
              <a:rPr lang="en-GB" dirty="0" smtClean="0"/>
              <a:t>Methodology</a:t>
            </a:r>
            <a:endParaRPr lang="en-GB" dirty="0"/>
          </a:p>
        </p:txBody>
      </p:sp>
      <p:sp>
        <p:nvSpPr>
          <p:cNvPr id="2" name="Content Placeholder 1"/>
          <p:cNvSpPr>
            <a:spLocks noGrp="1"/>
          </p:cNvSpPr>
          <p:nvPr>
            <p:ph idx="1"/>
          </p:nvPr>
        </p:nvSpPr>
        <p:spPr>
          <a:xfrm>
            <a:off x="349188" y="1994148"/>
            <a:ext cx="8229600" cy="3733800"/>
          </a:xfrm>
        </p:spPr>
        <p:txBody>
          <a:bodyPr/>
          <a:lstStyle/>
          <a:p>
            <a:r>
              <a:rPr lang="en-MY" sz="2000" b="1" dirty="0" smtClean="0">
                <a:solidFill>
                  <a:srgbClr val="FF0000"/>
                </a:solidFill>
              </a:rPr>
              <a:t>SCOPUS (and </a:t>
            </a:r>
            <a:r>
              <a:rPr lang="en-MY" sz="2000" b="1" dirty="0">
                <a:solidFill>
                  <a:srgbClr val="FF0000"/>
                </a:solidFill>
              </a:rPr>
              <a:t>Web of </a:t>
            </a:r>
            <a:r>
              <a:rPr lang="en-MY" sz="2000" b="1" dirty="0" smtClean="0">
                <a:solidFill>
                  <a:srgbClr val="FF0000"/>
                </a:solidFill>
              </a:rPr>
              <a:t>Science)</a:t>
            </a:r>
            <a:r>
              <a:rPr lang="en-MY" sz="2000" dirty="0" smtClean="0"/>
              <a:t>.  </a:t>
            </a:r>
            <a:r>
              <a:rPr lang="en-MY" sz="2000" dirty="0"/>
              <a:t>The review was conducted among international peer-reviewed journals </a:t>
            </a:r>
            <a:endParaRPr lang="en-MY" sz="2000" dirty="0" smtClean="0"/>
          </a:p>
          <a:p>
            <a:r>
              <a:rPr lang="en-MY" sz="2000" dirty="0" smtClean="0"/>
              <a:t>Generic Keywords have been chosen </a:t>
            </a:r>
            <a:r>
              <a:rPr lang="en-GB" sz="2000" dirty="0"/>
              <a:t>to maximize the number of articles to be included in the </a:t>
            </a:r>
            <a:r>
              <a:rPr lang="en-GB" sz="2000" dirty="0" smtClean="0"/>
              <a:t>analysis</a:t>
            </a:r>
            <a:endParaRPr lang="en-GB"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33837198"/>
              </p:ext>
            </p:extLst>
          </p:nvPr>
        </p:nvGraphicFramePr>
        <p:xfrm>
          <a:off x="381296" y="3501008"/>
          <a:ext cx="8424936" cy="2751493"/>
        </p:xfrm>
        <a:graphic>
          <a:graphicData uri="http://schemas.openxmlformats.org/drawingml/2006/table">
            <a:tbl>
              <a:tblPr/>
              <a:tblGrid>
                <a:gridCol w="7590032">
                  <a:extLst>
                    <a:ext uri="{9D8B030D-6E8A-4147-A177-3AD203B41FA5}">
                      <a16:colId xmlns:a16="http://schemas.microsoft.com/office/drawing/2014/main" val="1371355078"/>
                    </a:ext>
                  </a:extLst>
                </a:gridCol>
                <a:gridCol w="834904">
                  <a:extLst>
                    <a:ext uri="{9D8B030D-6E8A-4147-A177-3AD203B41FA5}">
                      <a16:colId xmlns:a16="http://schemas.microsoft.com/office/drawing/2014/main" val="2175066693"/>
                    </a:ext>
                  </a:extLst>
                </a:gridCol>
              </a:tblGrid>
              <a:tr h="321211">
                <a:tc>
                  <a:txBody>
                    <a:bodyPr/>
                    <a:lstStyle/>
                    <a:p>
                      <a:pPr algn="ctr" fontAlgn="ctr"/>
                      <a:r>
                        <a:rPr lang="en-GB" sz="1000" b="1" i="0" u="none" strike="noStrike" dirty="0">
                          <a:solidFill>
                            <a:srgbClr val="000000"/>
                          </a:solidFill>
                          <a:effectLst/>
                          <a:latin typeface="Helvetica Neue"/>
                        </a:rPr>
                        <a:t>Keyword String</a:t>
                      </a:r>
                    </a:p>
                  </a:txBody>
                  <a:tcPr marL="8005" marR="8005" marT="8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Helvetica Neue"/>
                        </a:rPr>
                        <a:t>Number of Results</a:t>
                      </a:r>
                    </a:p>
                  </a:txBody>
                  <a:tcPr marL="8005" marR="8005" marT="8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801955"/>
                  </a:ext>
                </a:extLst>
              </a:tr>
              <a:tr h="519454">
                <a:tc>
                  <a:txBody>
                    <a:bodyPr/>
                    <a:lstStyle/>
                    <a:p>
                      <a:pPr algn="ctr" fontAlgn="ctr"/>
                      <a:r>
                        <a:rPr lang="en-GB" sz="1000" b="0" i="0" u="none" strike="noStrike" dirty="0">
                          <a:solidFill>
                            <a:srgbClr val="000000"/>
                          </a:solidFill>
                          <a:effectLst/>
                          <a:latin typeface="Nexussan"/>
                        </a:rPr>
                        <a:t>( ( "Circular Economy"  OR  "Circular"  OR  "Closed-loop"  OR  "Reverse"  OR  "Industrial Ecology"  OR  "</a:t>
                      </a:r>
                      <a:r>
                        <a:rPr lang="en-GB" sz="1000" b="0" i="0" u="none" strike="noStrike" dirty="0" err="1">
                          <a:solidFill>
                            <a:srgbClr val="000000"/>
                          </a:solidFill>
                          <a:effectLst/>
                          <a:latin typeface="Nexussan"/>
                        </a:rPr>
                        <a:t>Sustainab</a:t>
                      </a:r>
                      <a:r>
                        <a:rPr lang="en-GB" sz="1000" b="0" i="0" u="none" strike="noStrike" dirty="0">
                          <a:solidFill>
                            <a:srgbClr val="000000"/>
                          </a:solidFill>
                          <a:effectLst/>
                          <a:latin typeface="Nexussan"/>
                        </a:rPr>
                        <a:t>*" )  AND  </a:t>
                      </a:r>
                      <a:br>
                        <a:rPr lang="en-GB" sz="1000" b="0" i="0" u="none" strike="noStrike" dirty="0">
                          <a:solidFill>
                            <a:srgbClr val="000000"/>
                          </a:solidFill>
                          <a:effectLst/>
                          <a:latin typeface="Nexussan"/>
                        </a:rPr>
                      </a:br>
                      <a:r>
                        <a:rPr lang="en-GB" sz="1000" b="0" i="0" u="none" strike="noStrike" dirty="0">
                          <a:solidFill>
                            <a:srgbClr val="000000"/>
                          </a:solidFill>
                          <a:effectLst/>
                          <a:latin typeface="Nexussan"/>
                        </a:rPr>
                        <a:t>"Supply Chain*"  AND  </a:t>
                      </a:r>
                      <a:br>
                        <a:rPr lang="en-GB" sz="1000" b="0" i="0" u="none" strike="noStrike" dirty="0">
                          <a:solidFill>
                            <a:srgbClr val="000000"/>
                          </a:solidFill>
                          <a:effectLst/>
                          <a:latin typeface="Nexussan"/>
                        </a:rPr>
                      </a:br>
                      <a:r>
                        <a:rPr lang="en-GB" sz="1000" b="0" i="0" u="none" strike="noStrike" dirty="0">
                          <a:solidFill>
                            <a:srgbClr val="000000"/>
                          </a:solidFill>
                          <a:effectLst/>
                          <a:latin typeface="Nexussan"/>
                        </a:rPr>
                        <a:t>( "indicator*"  OR  "measure*"  OR  "assess*"  OR  "index" ) )</a:t>
                      </a:r>
                    </a:p>
                  </a:txBody>
                  <a:tcPr marL="8005" marR="8005" marT="8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Helvetica Neue"/>
                        </a:rPr>
                        <a:t>2596</a:t>
                      </a:r>
                    </a:p>
                  </a:txBody>
                  <a:tcPr marL="8005" marR="8005" marT="8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115112"/>
                  </a:ext>
                </a:extLst>
              </a:tr>
              <a:tr h="477707">
                <a:tc>
                  <a:txBody>
                    <a:bodyPr/>
                    <a:lstStyle/>
                    <a:p>
                      <a:pPr algn="ctr" fontAlgn="ctr"/>
                      <a:r>
                        <a:rPr lang="en-GB" sz="1000" b="0" i="0" u="none" strike="noStrike">
                          <a:solidFill>
                            <a:srgbClr val="000000"/>
                          </a:solidFill>
                          <a:effectLst/>
                          <a:latin typeface="Arial" panose="020B0604020202020204" pitchFamily="34" charset="0"/>
                        </a:rPr>
                        <a:t>( ( "Circular Economy"  OR  "Circular"  OR  "Closed-loop"  OR  "Reverse"  OR  "Industrial Ecology")  AND  </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"Supply Chain*"  AND  </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 "indicator*"  OR  "measure*"  OR  "assess*"  OR  "index" ) )  </a:t>
                      </a:r>
                    </a:p>
                  </a:txBody>
                  <a:tcPr marL="8005" marR="8005" marT="8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000" b="0" i="0" u="none" strike="noStrike">
                          <a:solidFill>
                            <a:srgbClr val="000000"/>
                          </a:solidFill>
                          <a:effectLst/>
                          <a:latin typeface="Helvetica Neue"/>
                        </a:rPr>
                        <a:t>543</a:t>
                      </a:r>
                    </a:p>
                  </a:txBody>
                  <a:tcPr marL="8005" marR="8005" marT="8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4770211"/>
                  </a:ext>
                </a:extLst>
              </a:tr>
              <a:tr h="477707">
                <a:tc>
                  <a:txBody>
                    <a:bodyPr/>
                    <a:lstStyle/>
                    <a:p>
                      <a:pPr algn="ctr" fontAlgn="ctr"/>
                      <a:r>
                        <a:rPr lang="en-GB" sz="1000" b="0" i="0" u="none" strike="noStrike">
                          <a:solidFill>
                            <a:srgbClr val="000000"/>
                          </a:solidFill>
                          <a:effectLst/>
                          <a:latin typeface="Nexussan"/>
                        </a:rPr>
                        <a:t>( ( "Circular Economy"  OR  "Circular"  OR  "Closed-loop"  OR  "Industrial Ecology" )  AND  </a:t>
                      </a:r>
                      <a:br>
                        <a:rPr lang="en-GB" sz="1000" b="0" i="0" u="none" strike="noStrike">
                          <a:solidFill>
                            <a:srgbClr val="000000"/>
                          </a:solidFill>
                          <a:effectLst/>
                          <a:latin typeface="Nexussan"/>
                        </a:rPr>
                      </a:br>
                      <a:r>
                        <a:rPr lang="en-GB" sz="1000" b="0" i="0" u="none" strike="noStrike">
                          <a:solidFill>
                            <a:srgbClr val="000000"/>
                          </a:solidFill>
                          <a:effectLst/>
                          <a:latin typeface="Nexussan"/>
                        </a:rPr>
                        <a:t>"Supply Chain*"  AND  </a:t>
                      </a:r>
                      <a:br>
                        <a:rPr lang="en-GB" sz="1000" b="0" i="0" u="none" strike="noStrike">
                          <a:solidFill>
                            <a:srgbClr val="000000"/>
                          </a:solidFill>
                          <a:effectLst/>
                          <a:latin typeface="Nexussan"/>
                        </a:rPr>
                      </a:br>
                      <a:r>
                        <a:rPr lang="en-GB" sz="1000" b="0" i="0" u="none" strike="noStrike">
                          <a:solidFill>
                            <a:srgbClr val="000000"/>
                          </a:solidFill>
                          <a:effectLst/>
                          <a:latin typeface="Nexussan"/>
                        </a:rPr>
                        <a:t>( "indicator*"  OR  "measure*"  OR  "assess*"  OR  "index" ) )</a:t>
                      </a:r>
                    </a:p>
                  </a:txBody>
                  <a:tcPr marL="8005" marR="8005" marT="8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Helvetica Neue"/>
                        </a:rPr>
                        <a:t>345</a:t>
                      </a:r>
                    </a:p>
                  </a:txBody>
                  <a:tcPr marL="8005" marR="8005" marT="8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423702"/>
                  </a:ext>
                </a:extLst>
              </a:tr>
              <a:tr h="477707">
                <a:tc>
                  <a:txBody>
                    <a:bodyPr/>
                    <a:lstStyle/>
                    <a:p>
                      <a:pPr algn="ctr" fontAlgn="ctr"/>
                      <a:r>
                        <a:rPr lang="en-GB" sz="1000" b="0" i="0" u="none" strike="noStrike">
                          <a:solidFill>
                            <a:srgbClr val="000000"/>
                          </a:solidFill>
                          <a:effectLst/>
                          <a:latin typeface="Arial" panose="020B0604020202020204" pitchFamily="34" charset="0"/>
                        </a:rPr>
                        <a:t>( ( "Circular Economy"  OR  "Circular"  OR "Industrial Ecology" )  AND  </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"Supply Chain*"  AND  </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 "indicator*"  OR  "measure*"  OR  "assess*"  OR  "index" ) )</a:t>
                      </a:r>
                    </a:p>
                  </a:txBody>
                  <a:tcPr marL="8005" marR="8005" marT="8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Helvetica Neue"/>
                        </a:rPr>
                        <a:t>176</a:t>
                      </a:r>
                    </a:p>
                  </a:txBody>
                  <a:tcPr marL="8005" marR="8005" marT="8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177423"/>
                  </a:ext>
                </a:extLst>
              </a:tr>
              <a:tr h="477707">
                <a:tc>
                  <a:txBody>
                    <a:bodyPr/>
                    <a:lstStyle/>
                    <a:p>
                      <a:pPr algn="ctr" fontAlgn="ctr"/>
                      <a:r>
                        <a:rPr lang="en-GB" sz="1000" b="0" i="0" u="none" strike="noStrike" dirty="0">
                          <a:solidFill>
                            <a:srgbClr val="000000"/>
                          </a:solidFill>
                          <a:effectLst/>
                          <a:latin typeface="Arial" panose="020B0604020202020204" pitchFamily="34" charset="0"/>
                        </a:rPr>
                        <a:t>( ( "Circular Economy"  OR  "Circular")  AND  </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"Supply Chain*"  AND </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 "indicator*"  OR  "measure*"  OR  "assess*"  OR  "index" ) )</a:t>
                      </a:r>
                    </a:p>
                  </a:txBody>
                  <a:tcPr marL="8005" marR="8005" marT="80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rgbClr val="000000"/>
                          </a:solidFill>
                          <a:effectLst/>
                          <a:latin typeface="Helvetica Neue"/>
                        </a:rPr>
                        <a:t>91</a:t>
                      </a:r>
                    </a:p>
                  </a:txBody>
                  <a:tcPr marL="8005" marR="8005" marT="80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984551"/>
                  </a:ext>
                </a:extLst>
              </a:tr>
            </a:tbl>
          </a:graphicData>
        </a:graphic>
      </p:graphicFrame>
    </p:spTree>
    <p:extLst>
      <p:ext uri="{BB962C8B-B14F-4D97-AF65-F5344CB8AC3E}">
        <p14:creationId xmlns:p14="http://schemas.microsoft.com/office/powerpoint/2010/main" val="2446191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a:t>
            </a:r>
            <a:r>
              <a:rPr lang="en-GB" dirty="0" smtClean="0"/>
              <a:t>SLR on CE Indicators for SCs</a:t>
            </a:r>
            <a:endParaRPr lang="en-GB" dirty="0"/>
          </a:p>
        </p:txBody>
      </p:sp>
      <p:sp>
        <p:nvSpPr>
          <p:cNvPr id="4" name="Content Placeholder 3"/>
          <p:cNvSpPr>
            <a:spLocks noGrp="1"/>
          </p:cNvSpPr>
          <p:nvPr>
            <p:ph idx="1"/>
          </p:nvPr>
        </p:nvSpPr>
        <p:spPr/>
        <p:txBody>
          <a:bodyPr/>
          <a:lstStyle/>
          <a:p>
            <a:r>
              <a:rPr lang="en-MY" sz="2200" b="1" dirty="0" smtClean="0">
                <a:solidFill>
                  <a:srgbClr val="FF0000"/>
                </a:solidFill>
              </a:rPr>
              <a:t>543 </a:t>
            </a:r>
            <a:r>
              <a:rPr lang="en-MY" sz="2200" b="1" dirty="0">
                <a:solidFill>
                  <a:srgbClr val="FF0000"/>
                </a:solidFill>
              </a:rPr>
              <a:t>relevant </a:t>
            </a:r>
            <a:r>
              <a:rPr lang="en-MY" sz="2200" dirty="0"/>
              <a:t>peer-reviewed research papers </a:t>
            </a:r>
          </a:p>
          <a:p>
            <a:r>
              <a:rPr lang="en-MY" sz="2200" dirty="0" smtClean="0"/>
              <a:t> </a:t>
            </a:r>
            <a:r>
              <a:rPr lang="en-MY" sz="2200" b="1" dirty="0" smtClean="0">
                <a:solidFill>
                  <a:srgbClr val="FF0000"/>
                </a:solidFill>
              </a:rPr>
              <a:t>18 </a:t>
            </a:r>
            <a:r>
              <a:rPr lang="en-MY" sz="2200" b="1" dirty="0">
                <a:solidFill>
                  <a:srgbClr val="FF0000"/>
                </a:solidFill>
              </a:rPr>
              <a:t>years (2000 - </a:t>
            </a:r>
            <a:r>
              <a:rPr lang="en-MY" sz="2200" b="1" dirty="0" smtClean="0">
                <a:solidFill>
                  <a:srgbClr val="FF0000"/>
                </a:solidFill>
              </a:rPr>
              <a:t>2019)       </a:t>
            </a:r>
          </a:p>
          <a:p>
            <a:r>
              <a:rPr lang="en-MY" sz="2200" dirty="0" smtClean="0"/>
              <a:t>Body of </a:t>
            </a:r>
            <a:r>
              <a:rPr lang="en-MY" sz="2200" dirty="0"/>
              <a:t>literature </a:t>
            </a:r>
            <a:r>
              <a:rPr lang="en-MY" sz="2200" dirty="0" smtClean="0"/>
              <a:t>concerned with the development of </a:t>
            </a:r>
            <a:r>
              <a:rPr lang="en-MY" sz="2200" b="1" dirty="0" smtClean="0">
                <a:solidFill>
                  <a:srgbClr val="FF0000"/>
                </a:solidFill>
              </a:rPr>
              <a:t>indicators </a:t>
            </a:r>
            <a:r>
              <a:rPr lang="en-MY" sz="2200" dirty="0"/>
              <a:t>and </a:t>
            </a:r>
            <a:r>
              <a:rPr lang="en-MY" sz="2200" b="1" dirty="0" smtClean="0">
                <a:solidFill>
                  <a:srgbClr val="FF0000"/>
                </a:solidFill>
              </a:rPr>
              <a:t>metrics </a:t>
            </a:r>
            <a:r>
              <a:rPr lang="en-MY" sz="2200" dirty="0" smtClean="0"/>
              <a:t>, aiming to track the transition towards Circular Economy at </a:t>
            </a:r>
            <a:r>
              <a:rPr lang="en-MY" sz="2200" b="1" dirty="0" smtClean="0">
                <a:solidFill>
                  <a:srgbClr val="FF0000"/>
                </a:solidFill>
              </a:rPr>
              <a:t>a supply chain level</a:t>
            </a:r>
          </a:p>
          <a:p>
            <a:r>
              <a:rPr lang="en-MY" sz="2200" dirty="0" smtClean="0"/>
              <a:t>This </a:t>
            </a:r>
            <a:r>
              <a:rPr lang="en-MY" sz="2200" dirty="0"/>
              <a:t>systematic literature review is used to </a:t>
            </a:r>
            <a:r>
              <a:rPr lang="en-MY" sz="2200" b="1" dirty="0">
                <a:solidFill>
                  <a:srgbClr val="FF0000"/>
                </a:solidFill>
              </a:rPr>
              <a:t>discover </a:t>
            </a:r>
            <a:r>
              <a:rPr lang="en-MY" sz="2200" b="1" dirty="0" smtClean="0">
                <a:solidFill>
                  <a:srgbClr val="FF0000"/>
                </a:solidFill>
              </a:rPr>
              <a:t>existing approaches</a:t>
            </a:r>
            <a:r>
              <a:rPr lang="en-MY" sz="2200" dirty="0" smtClean="0"/>
              <a:t> </a:t>
            </a:r>
            <a:r>
              <a:rPr lang="en-MY" sz="2200" dirty="0"/>
              <a:t>used by </a:t>
            </a:r>
            <a:r>
              <a:rPr lang="en-MY" sz="2200" dirty="0" smtClean="0"/>
              <a:t>SCM </a:t>
            </a:r>
            <a:r>
              <a:rPr lang="en-MY" sz="2200" dirty="0"/>
              <a:t>scholars, which can help </a:t>
            </a:r>
            <a:r>
              <a:rPr lang="en-MY" sz="2200" dirty="0" smtClean="0"/>
              <a:t>characterizing </a:t>
            </a:r>
            <a:r>
              <a:rPr lang="en-MY" sz="2200" b="1" dirty="0" smtClean="0">
                <a:solidFill>
                  <a:srgbClr val="FF0000"/>
                </a:solidFill>
              </a:rPr>
              <a:t>Decision-Making </a:t>
            </a:r>
            <a:r>
              <a:rPr lang="en-MY" sz="2200" dirty="0" smtClean="0"/>
              <a:t>in a </a:t>
            </a:r>
            <a:r>
              <a:rPr lang="en-MY" sz="2200" b="1" dirty="0">
                <a:solidFill>
                  <a:srgbClr val="FF0000"/>
                </a:solidFill>
              </a:rPr>
              <a:t>C</a:t>
            </a:r>
            <a:r>
              <a:rPr lang="en-MY" sz="2200" b="1" dirty="0" smtClean="0">
                <a:solidFill>
                  <a:srgbClr val="FF0000"/>
                </a:solidFill>
              </a:rPr>
              <a:t>ircular Supply Chain </a:t>
            </a:r>
            <a:r>
              <a:rPr lang="en-MY" sz="2200" dirty="0" smtClean="0"/>
              <a:t>context</a:t>
            </a:r>
            <a:r>
              <a:rPr lang="en-MY" sz="2200" b="1" dirty="0" smtClean="0">
                <a:solidFill>
                  <a:srgbClr val="FF0000"/>
                </a:solidFill>
              </a:rPr>
              <a:t> </a:t>
            </a:r>
            <a:r>
              <a:rPr lang="en-MY" sz="2200" dirty="0" smtClean="0"/>
              <a:t>as </a:t>
            </a:r>
            <a:r>
              <a:rPr lang="en-MY" sz="2200" dirty="0"/>
              <a:t>well as to identify and address a relevant </a:t>
            </a:r>
            <a:r>
              <a:rPr lang="en-MY" sz="2200" b="1" dirty="0">
                <a:solidFill>
                  <a:srgbClr val="FF0000"/>
                </a:solidFill>
              </a:rPr>
              <a:t>gap</a:t>
            </a:r>
            <a:r>
              <a:rPr lang="en-MY" sz="2200" dirty="0"/>
              <a:t> </a:t>
            </a:r>
            <a:r>
              <a:rPr lang="en-MY" sz="2200" dirty="0" smtClean="0"/>
              <a:t>to stimulate research for this thesis.</a:t>
            </a:r>
            <a:endParaRPr lang="en-GB" sz="2200" dirty="0"/>
          </a:p>
          <a:p>
            <a:pPr marL="68580" indent="0">
              <a:buNone/>
            </a:pPr>
            <a:endParaRPr lang="en-GB" sz="2200" dirty="0"/>
          </a:p>
          <a:p>
            <a:endParaRPr lang="en-GB"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Tree>
    <p:extLst>
      <p:ext uri="{BB962C8B-B14F-4D97-AF65-F5344CB8AC3E}">
        <p14:creationId xmlns:p14="http://schemas.microsoft.com/office/powerpoint/2010/main" val="197777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Inclusion/Exclusion criteria</a:t>
            </a:r>
            <a:endParaRPr lang="en-GB" dirty="0"/>
          </a:p>
        </p:txBody>
      </p:sp>
      <p:sp>
        <p:nvSpPr>
          <p:cNvPr id="3" name="Content Placeholder 2"/>
          <p:cNvSpPr>
            <a:spLocks noGrp="1"/>
          </p:cNvSpPr>
          <p:nvPr>
            <p:ph idx="1"/>
          </p:nvPr>
        </p:nvSpPr>
        <p:spPr/>
        <p:txBody>
          <a:bodyPr/>
          <a:lstStyle/>
          <a:p>
            <a:pPr marL="525780" lvl="0" indent="-457200">
              <a:buFontTx/>
              <a:buChar char="-"/>
            </a:pPr>
            <a:r>
              <a:rPr lang="en-GB" sz="2600" dirty="0" smtClean="0"/>
              <a:t>Only </a:t>
            </a:r>
            <a:r>
              <a:rPr lang="en-GB" sz="2600" dirty="0"/>
              <a:t>include articles in English </a:t>
            </a:r>
            <a:r>
              <a:rPr lang="en-GB" sz="2600" dirty="0" smtClean="0"/>
              <a:t>language</a:t>
            </a:r>
          </a:p>
          <a:p>
            <a:pPr marL="525780" indent="-457200">
              <a:buFontTx/>
              <a:buChar char="-"/>
            </a:pPr>
            <a:r>
              <a:rPr lang="en-MY" sz="2600" dirty="0"/>
              <a:t>Only include peer-reviewed </a:t>
            </a:r>
            <a:r>
              <a:rPr lang="en-MY" sz="2600" dirty="0" smtClean="0"/>
              <a:t>studies</a:t>
            </a:r>
          </a:p>
          <a:p>
            <a:pPr marL="525780" lvl="0" indent="-457200">
              <a:buFontTx/>
              <a:buChar char="-"/>
            </a:pPr>
            <a:r>
              <a:rPr lang="en-MY" sz="2600" dirty="0" smtClean="0"/>
              <a:t>Exclude </a:t>
            </a:r>
            <a:r>
              <a:rPr lang="en-GB" sz="2600" dirty="0"/>
              <a:t>articles that do not </a:t>
            </a:r>
            <a:r>
              <a:rPr lang="en-GB" sz="2600" dirty="0" smtClean="0"/>
              <a:t>develop/employ </a:t>
            </a:r>
            <a:r>
              <a:rPr lang="en-GB" sz="2600" dirty="0"/>
              <a:t>any </a:t>
            </a:r>
            <a:r>
              <a:rPr lang="en-GB" sz="2600" dirty="0" smtClean="0"/>
              <a:t>indicator</a:t>
            </a:r>
          </a:p>
          <a:p>
            <a:pPr marL="525780" indent="-457200">
              <a:buFontTx/>
              <a:buChar char="-"/>
            </a:pPr>
            <a:r>
              <a:rPr lang="en-MY" sz="2600" dirty="0" smtClean="0"/>
              <a:t>Exclude </a:t>
            </a:r>
            <a:r>
              <a:rPr lang="en-GB" sz="2600" dirty="0"/>
              <a:t>articles that do not develop any </a:t>
            </a:r>
            <a:r>
              <a:rPr lang="en-GB" sz="2600" dirty="0" smtClean="0"/>
              <a:t>indicator</a:t>
            </a:r>
          </a:p>
          <a:p>
            <a:pPr marL="525780" lvl="0" indent="-457200">
              <a:buFontTx/>
              <a:buChar char="-"/>
            </a:pPr>
            <a:r>
              <a:rPr lang="en-MY" sz="2600" dirty="0" smtClean="0"/>
              <a:t>Exclude </a:t>
            </a:r>
            <a:r>
              <a:rPr lang="en-GB" sz="2600" dirty="0" smtClean="0"/>
              <a:t>articles </a:t>
            </a:r>
            <a:r>
              <a:rPr lang="en-GB" sz="2600" dirty="0"/>
              <a:t>that do not consider the circular dimension of SCs</a:t>
            </a:r>
          </a:p>
          <a:p>
            <a:pPr marL="525780" indent="-457200">
              <a:buFontTx/>
              <a:buChar char="-"/>
            </a:pPr>
            <a:endParaRPr lang="en-GB" sz="2600" dirty="0"/>
          </a:p>
          <a:p>
            <a:pPr marL="525780" lvl="0" indent="-457200">
              <a:buFontTx/>
              <a:buChar char="-"/>
            </a:pPr>
            <a:endParaRPr lang="en-GB" sz="2600" dirty="0"/>
          </a:p>
          <a:p>
            <a:pPr marL="525780" indent="-457200">
              <a:buFontTx/>
              <a:buChar char="-"/>
            </a:pPr>
            <a:endParaRPr lang="en-GB" sz="2600" dirty="0"/>
          </a:p>
          <a:p>
            <a:pPr marL="525780" lvl="0" indent="-457200">
              <a:buFontTx/>
              <a:buChar char="-"/>
            </a:pPr>
            <a:endParaRPr lang="en-GB" sz="2600" dirty="0" smtClean="0"/>
          </a:p>
          <a:p>
            <a:pPr marL="525780" lvl="0" indent="-457200">
              <a:buFontTx/>
              <a:buChar char="-"/>
            </a:pPr>
            <a:endParaRPr lang="en-GB" sz="2600"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04/09/2019</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12</a:t>
            </a:fld>
            <a:endParaRPr lang="en-GB" altLang="en-US"/>
          </a:p>
        </p:txBody>
      </p:sp>
    </p:spTree>
    <p:extLst>
      <p:ext uri="{BB962C8B-B14F-4D97-AF65-F5344CB8AC3E}">
        <p14:creationId xmlns:p14="http://schemas.microsoft.com/office/powerpoint/2010/main" val="354144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8848498"/>
              </p:ext>
            </p:extLst>
          </p:nvPr>
        </p:nvGraphicFramePr>
        <p:xfrm>
          <a:off x="899592" y="2448865"/>
          <a:ext cx="7272807" cy="3794760"/>
        </p:xfrm>
        <a:graphic>
          <a:graphicData uri="http://schemas.openxmlformats.org/drawingml/2006/table">
            <a:tbl>
              <a:tblPr firstRow="1" firstCol="1" bandRow="1">
                <a:tableStyleId>{F5AB1C69-6EDB-4FF4-983F-18BD219EF322}</a:tableStyleId>
              </a:tblPr>
              <a:tblGrid>
                <a:gridCol w="439218">
                  <a:extLst>
                    <a:ext uri="{9D8B030D-6E8A-4147-A177-3AD203B41FA5}">
                      <a16:colId xmlns:a16="http://schemas.microsoft.com/office/drawing/2014/main" val="20000"/>
                    </a:ext>
                  </a:extLst>
                </a:gridCol>
                <a:gridCol w="1725983">
                  <a:extLst>
                    <a:ext uri="{9D8B030D-6E8A-4147-A177-3AD203B41FA5}">
                      <a16:colId xmlns:a16="http://schemas.microsoft.com/office/drawing/2014/main" val="20001"/>
                    </a:ext>
                  </a:extLst>
                </a:gridCol>
                <a:gridCol w="2553803">
                  <a:extLst>
                    <a:ext uri="{9D8B030D-6E8A-4147-A177-3AD203B41FA5}">
                      <a16:colId xmlns:a16="http://schemas.microsoft.com/office/drawing/2014/main" val="20002"/>
                    </a:ext>
                  </a:extLst>
                </a:gridCol>
                <a:gridCol w="2553803">
                  <a:extLst>
                    <a:ext uri="{9D8B030D-6E8A-4147-A177-3AD203B41FA5}">
                      <a16:colId xmlns:a16="http://schemas.microsoft.com/office/drawing/2014/main" val="20003"/>
                    </a:ext>
                  </a:extLst>
                </a:gridCol>
              </a:tblGrid>
              <a:tr h="253642">
                <a:tc>
                  <a:txBody>
                    <a:bodyPr/>
                    <a:lstStyle/>
                    <a:p>
                      <a:pPr algn="ctr">
                        <a:lnSpc>
                          <a:spcPct val="150000"/>
                        </a:lnSpc>
                        <a:spcAft>
                          <a:spcPts val="0"/>
                        </a:spcAft>
                      </a:pPr>
                      <a:r>
                        <a:rPr lang="en-MY" sz="1200" dirty="0">
                          <a:solidFill>
                            <a:sysClr val="windowText" lastClr="000000"/>
                          </a:solidFill>
                          <a:effectLst/>
                        </a:rPr>
                        <a:t>No</a:t>
                      </a:r>
                      <a:endParaRPr lang="en-MY" sz="1200" dirty="0">
                        <a:solidFill>
                          <a:sysClr val="windowText" lastClr="000000"/>
                        </a:solidFill>
                        <a:effectLst/>
                        <a:latin typeface="Calibri"/>
                        <a:ea typeface="Calibri"/>
                        <a:cs typeface="Times New Roman"/>
                      </a:endParaRPr>
                    </a:p>
                  </a:txBody>
                  <a:tcPr marL="29901" marR="29901"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MY" sz="1200">
                          <a:solidFill>
                            <a:sysClr val="windowText" lastClr="000000"/>
                          </a:solidFill>
                          <a:effectLst/>
                        </a:rPr>
                        <a:t>Study / Author(s)</a:t>
                      </a:r>
                      <a:endParaRPr lang="en-MY" sz="1200">
                        <a:solidFill>
                          <a:sysClr val="windowText" lastClr="000000"/>
                        </a:solidFill>
                        <a:effectLst/>
                        <a:latin typeface="Calibri"/>
                        <a:ea typeface="Calibri"/>
                        <a:cs typeface="Times New Roman"/>
                      </a:endParaRPr>
                    </a:p>
                  </a:txBody>
                  <a:tcPr marL="29901" marR="29901"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MY" sz="1200" dirty="0">
                          <a:solidFill>
                            <a:sysClr val="windowText" lastClr="000000"/>
                          </a:solidFill>
                          <a:effectLst/>
                        </a:rPr>
                        <a:t>Supply Chain </a:t>
                      </a:r>
                      <a:r>
                        <a:rPr lang="en-MY" sz="1200" dirty="0" smtClean="0">
                          <a:solidFill>
                            <a:sysClr val="windowText" lastClr="000000"/>
                          </a:solidFill>
                          <a:effectLst/>
                        </a:rPr>
                        <a:t>Decision Supported </a:t>
                      </a:r>
                      <a:endParaRPr lang="en-MY" sz="1200" dirty="0">
                        <a:solidFill>
                          <a:sysClr val="windowText" lastClr="000000"/>
                        </a:solidFill>
                        <a:effectLst/>
                        <a:latin typeface="Calibri"/>
                        <a:ea typeface="Calibri"/>
                        <a:cs typeface="Times New Roman"/>
                      </a:endParaRPr>
                    </a:p>
                  </a:txBody>
                  <a:tcPr marL="29901" marR="29901"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MY" sz="1200" dirty="0" smtClean="0">
                          <a:solidFill>
                            <a:sysClr val="windowText" lastClr="000000"/>
                          </a:solidFill>
                          <a:effectLst/>
                        </a:rPr>
                        <a:t>Type of Supply Chain</a:t>
                      </a:r>
                      <a:endParaRPr lang="en-MY" sz="1200" dirty="0">
                        <a:solidFill>
                          <a:sysClr val="windowText" lastClr="000000"/>
                        </a:solidFill>
                        <a:effectLst/>
                        <a:latin typeface="Calibri"/>
                        <a:ea typeface="Calibri"/>
                        <a:cs typeface="Times New Roman"/>
                      </a:endParaRPr>
                    </a:p>
                  </a:txBody>
                  <a:tcPr marL="29901" marR="29901"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1784">
                <a:tc>
                  <a:txBody>
                    <a:bodyPr/>
                    <a:lstStyle/>
                    <a:p>
                      <a:pPr algn="ctr">
                        <a:lnSpc>
                          <a:spcPct val="150000"/>
                        </a:lnSpc>
                        <a:spcAft>
                          <a:spcPts val="0"/>
                        </a:spcAft>
                      </a:pPr>
                      <a:r>
                        <a:rPr lang="en-MY" sz="1200">
                          <a:solidFill>
                            <a:sysClr val="windowText" lastClr="000000"/>
                          </a:solidFill>
                          <a:effectLst/>
                        </a:rPr>
                        <a:t>1</a:t>
                      </a:r>
                      <a:endParaRPr lang="en-MY" sz="1200">
                        <a:solidFill>
                          <a:sysClr val="windowText" lastClr="000000"/>
                        </a:solidFill>
                        <a:effectLst/>
                        <a:latin typeface="Calibri"/>
                        <a:ea typeface="Calibri"/>
                        <a:cs typeface="Times New Roman"/>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rgbClr val="002060"/>
                          </a:solidFill>
                        </a:rPr>
                        <a:t>Pelton et</a:t>
                      </a:r>
                      <a:r>
                        <a:rPr lang="en-GB" sz="1100" baseline="0" dirty="0" smtClean="0">
                          <a:solidFill>
                            <a:srgbClr val="002060"/>
                          </a:solidFill>
                        </a:rPr>
                        <a:t> al, </a:t>
                      </a:r>
                      <a:r>
                        <a:rPr lang="en-GB" sz="1100" dirty="0" smtClean="0">
                          <a:solidFill>
                            <a:srgbClr val="002060"/>
                          </a:solidFill>
                        </a:rPr>
                        <a:t>Hotspot Scenario Analysis: Comparative Streamlined LCA Approaches for Green Supply Chain and Procurement Decision Making Pelton and Smith Hotspot Scenario Analysis</a:t>
                      </a:r>
                      <a:endParaRPr lang="en-GB" sz="1100" dirty="0">
                        <a:solidFill>
                          <a:srgbClr val="002060"/>
                        </a:solidFill>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rgbClr val="002060"/>
                          </a:solidFill>
                        </a:rPr>
                        <a:t>SC Performance Assessment</a:t>
                      </a:r>
                      <a:endParaRPr lang="en-GB" sz="1100" dirty="0">
                        <a:solidFill>
                          <a:srgbClr val="002060"/>
                        </a:solidFill>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MY" sz="1100" dirty="0" smtClean="0">
                          <a:solidFill>
                            <a:srgbClr val="002060"/>
                          </a:solidFill>
                          <a:effectLst/>
                        </a:rPr>
                        <a:t>Forward supply chain</a:t>
                      </a:r>
                      <a:endParaRPr lang="en-MY" sz="1100" dirty="0">
                        <a:solidFill>
                          <a:srgbClr val="002060"/>
                        </a:solidFill>
                        <a:effectLst/>
                        <a:latin typeface="Calibri"/>
                        <a:ea typeface="Calibri"/>
                        <a:cs typeface="Times New Roman"/>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293">
                <a:tc>
                  <a:txBody>
                    <a:bodyPr/>
                    <a:lstStyle/>
                    <a:p>
                      <a:pPr algn="ctr">
                        <a:lnSpc>
                          <a:spcPct val="150000"/>
                        </a:lnSpc>
                        <a:spcAft>
                          <a:spcPts val="0"/>
                        </a:spcAft>
                      </a:pPr>
                      <a:r>
                        <a:rPr lang="en-MY" sz="1200" dirty="0">
                          <a:solidFill>
                            <a:srgbClr val="2A196F"/>
                          </a:solidFill>
                          <a:effectLst/>
                        </a:rPr>
                        <a:t>2</a:t>
                      </a:r>
                      <a:endParaRPr lang="en-MY" sz="1200" dirty="0">
                        <a:solidFill>
                          <a:srgbClr val="2A196F"/>
                        </a:solidFill>
                        <a:effectLst/>
                        <a:latin typeface="Calibri"/>
                        <a:ea typeface="Calibri"/>
                        <a:cs typeface="Times New Roman"/>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2A196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rgbClr val="002060"/>
                          </a:solidFill>
                        </a:rPr>
                        <a:t>Yılmaz </a:t>
                      </a:r>
                      <a:r>
                        <a:rPr lang="en-GB" sz="1100" dirty="0" err="1" smtClean="0">
                          <a:solidFill>
                            <a:srgbClr val="002060"/>
                          </a:solidFill>
                        </a:rPr>
                        <a:t>Balaman</a:t>
                      </a:r>
                      <a:r>
                        <a:rPr lang="en-GB" sz="1100" baseline="0" dirty="0" smtClean="0">
                          <a:solidFill>
                            <a:srgbClr val="002060"/>
                          </a:solidFill>
                        </a:rPr>
                        <a:t> et al, Network design and technology management for waste to energy production: An integrated optimization framework under the principles of circular economy</a:t>
                      </a:r>
                      <a:endParaRPr lang="en-GB" sz="1100" dirty="0">
                        <a:solidFill>
                          <a:srgbClr val="002060"/>
                        </a:solidFill>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rgbClr val="002060"/>
                          </a:solidFill>
                        </a:rPr>
                        <a:t>SC Network Design</a:t>
                      </a:r>
                      <a:endParaRPr lang="en-GB" sz="1100" dirty="0">
                        <a:solidFill>
                          <a:srgbClr val="002060"/>
                        </a:solidFill>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MY" sz="1100" dirty="0" smtClean="0">
                          <a:solidFill>
                            <a:srgbClr val="002060"/>
                          </a:solidFill>
                          <a:effectLst/>
                        </a:rPr>
                        <a:t>Circular </a:t>
                      </a:r>
                      <a:r>
                        <a:rPr lang="en-MY" sz="1100" baseline="0" dirty="0" smtClean="0">
                          <a:solidFill>
                            <a:srgbClr val="002060"/>
                          </a:solidFill>
                          <a:effectLst/>
                        </a:rPr>
                        <a:t>Supply Chain</a:t>
                      </a:r>
                      <a:endParaRPr lang="en-MY" sz="1100" dirty="0" smtClean="0">
                        <a:solidFill>
                          <a:srgbClr val="002060"/>
                        </a:solidFill>
                        <a:effectLst/>
                        <a:latin typeface="Calibri"/>
                        <a:ea typeface="Calibri"/>
                        <a:cs typeface="Times New Roman"/>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0124">
                <a:tc>
                  <a:txBody>
                    <a:bodyPr/>
                    <a:lstStyle/>
                    <a:p>
                      <a:pPr algn="ctr">
                        <a:lnSpc>
                          <a:spcPct val="150000"/>
                        </a:lnSpc>
                        <a:spcAft>
                          <a:spcPts val="0"/>
                        </a:spcAft>
                      </a:pPr>
                      <a:r>
                        <a:rPr lang="en-MY" sz="1200" dirty="0">
                          <a:solidFill>
                            <a:sysClr val="windowText" lastClr="000000"/>
                          </a:solidFill>
                          <a:effectLst/>
                        </a:rPr>
                        <a:t>3</a:t>
                      </a:r>
                      <a:endParaRPr lang="en-MY" sz="1200" dirty="0">
                        <a:solidFill>
                          <a:sysClr val="windowText" lastClr="000000"/>
                        </a:solidFill>
                        <a:effectLst/>
                        <a:latin typeface="Calibri"/>
                        <a:ea typeface="Calibri"/>
                        <a:cs typeface="Times New Roman"/>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2A196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err="1" smtClean="0">
                          <a:solidFill>
                            <a:srgbClr val="002060"/>
                          </a:solidFill>
                        </a:rPr>
                        <a:t>Saxena</a:t>
                      </a:r>
                      <a:r>
                        <a:rPr lang="en-GB" sz="1100" dirty="0" smtClean="0">
                          <a:solidFill>
                            <a:srgbClr val="002060"/>
                          </a:solidFill>
                        </a:rPr>
                        <a:t> L.K et al, Tactical supply chain planning for tyre remanufacturing considering carbon tax policy</a:t>
                      </a:r>
                      <a:endParaRPr lang="en-GB" sz="1100" dirty="0">
                        <a:solidFill>
                          <a:srgbClr val="002060"/>
                        </a:solidFill>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rgbClr val="002060"/>
                          </a:solidFill>
                        </a:rPr>
                        <a:t>SC Network Planning</a:t>
                      </a:r>
                      <a:endParaRPr lang="en-GB" sz="1100" dirty="0">
                        <a:solidFill>
                          <a:srgbClr val="002060"/>
                        </a:solidFill>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MY" sz="1100" dirty="0" smtClean="0">
                          <a:solidFill>
                            <a:srgbClr val="002060"/>
                          </a:solidFill>
                          <a:effectLst/>
                        </a:rPr>
                        <a:t>Closed</a:t>
                      </a:r>
                      <a:r>
                        <a:rPr lang="en-MY" sz="1100" baseline="0" dirty="0" smtClean="0">
                          <a:solidFill>
                            <a:srgbClr val="002060"/>
                          </a:solidFill>
                          <a:effectLst/>
                        </a:rPr>
                        <a:t> Loop Supply Chain</a:t>
                      </a:r>
                      <a:endParaRPr lang="en-MY" sz="1100" dirty="0">
                        <a:solidFill>
                          <a:srgbClr val="002060"/>
                        </a:solidFill>
                        <a:effectLst/>
                        <a:latin typeface="Calibri"/>
                        <a:ea typeface="Calibri"/>
                        <a:cs typeface="Times New Roman"/>
                      </a:endParaRPr>
                    </a:p>
                  </a:txBody>
                  <a:tcPr marL="29901" marR="29901"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GB" dirty="0" smtClean="0"/>
              <a:t>Sample of Articles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Tree>
    <p:extLst>
      <p:ext uri="{BB962C8B-B14F-4D97-AF65-F5344CB8AC3E}">
        <p14:creationId xmlns:p14="http://schemas.microsoft.com/office/powerpoint/2010/main" val="3595044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9452755"/>
              </p:ext>
            </p:extLst>
          </p:nvPr>
        </p:nvGraphicFramePr>
        <p:xfrm>
          <a:off x="611560" y="4599778"/>
          <a:ext cx="7992888" cy="1447060"/>
        </p:xfrm>
        <a:graphic>
          <a:graphicData uri="http://schemas.openxmlformats.org/drawingml/2006/table">
            <a:tbl>
              <a:tblPr firstRow="1" firstCol="1" bandRow="1">
                <a:tableStyleId>{5C22544A-7EE6-4342-B048-85BDC9FD1C3A}</a:tableStyleId>
              </a:tblPr>
              <a:tblGrid>
                <a:gridCol w="5268040">
                  <a:extLst>
                    <a:ext uri="{9D8B030D-6E8A-4147-A177-3AD203B41FA5}">
                      <a16:colId xmlns:a16="http://schemas.microsoft.com/office/drawing/2014/main" val="20000"/>
                    </a:ext>
                  </a:extLst>
                </a:gridCol>
                <a:gridCol w="1544081">
                  <a:extLst>
                    <a:ext uri="{9D8B030D-6E8A-4147-A177-3AD203B41FA5}">
                      <a16:colId xmlns:a16="http://schemas.microsoft.com/office/drawing/2014/main" val="20001"/>
                    </a:ext>
                  </a:extLst>
                </a:gridCol>
                <a:gridCol w="1180767">
                  <a:extLst>
                    <a:ext uri="{9D8B030D-6E8A-4147-A177-3AD203B41FA5}">
                      <a16:colId xmlns:a16="http://schemas.microsoft.com/office/drawing/2014/main" val="20002"/>
                    </a:ext>
                  </a:extLst>
                </a:gridCol>
              </a:tblGrid>
              <a:tr h="207426">
                <a:tc>
                  <a:txBody>
                    <a:bodyPr/>
                    <a:lstStyle/>
                    <a:p>
                      <a:pPr algn="ctr">
                        <a:lnSpc>
                          <a:spcPct val="115000"/>
                        </a:lnSpc>
                        <a:spcAft>
                          <a:spcPts val="0"/>
                        </a:spcAft>
                      </a:pPr>
                      <a:r>
                        <a:rPr lang="en-GB" sz="1100" dirty="0">
                          <a:solidFill>
                            <a:srgbClr val="002060"/>
                          </a:solidFill>
                          <a:effectLst/>
                        </a:rPr>
                        <a:t>Criteria</a:t>
                      </a:r>
                      <a:endParaRPr lang="en-GB" sz="1100" dirty="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15000"/>
                        </a:lnSpc>
                        <a:spcAft>
                          <a:spcPts val="0"/>
                        </a:spcAft>
                      </a:pPr>
                      <a:r>
                        <a:rPr lang="en-GB" sz="1100" dirty="0">
                          <a:solidFill>
                            <a:srgbClr val="002060"/>
                          </a:solidFill>
                          <a:effectLst/>
                        </a:rPr>
                        <a:t>Number of </a:t>
                      </a:r>
                      <a:r>
                        <a:rPr lang="en-GB" sz="1100" dirty="0" smtClean="0">
                          <a:solidFill>
                            <a:srgbClr val="002060"/>
                          </a:solidFill>
                          <a:effectLst/>
                        </a:rPr>
                        <a:t>Studies</a:t>
                      </a:r>
                      <a:endParaRPr lang="en-GB" sz="1100" dirty="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15000"/>
                        </a:lnSpc>
                        <a:spcAft>
                          <a:spcPts val="0"/>
                        </a:spcAft>
                      </a:pPr>
                      <a:r>
                        <a:rPr lang="en-GB" sz="1100" dirty="0" smtClean="0">
                          <a:solidFill>
                            <a:srgbClr val="002060"/>
                          </a:solidFill>
                          <a:effectLst/>
                        </a:rPr>
                        <a:t>Relevance</a:t>
                      </a:r>
                      <a:endParaRPr lang="en-GB" sz="1100" dirty="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414851">
                <a:tc>
                  <a:txBody>
                    <a:bodyPr/>
                    <a:lstStyle/>
                    <a:p>
                      <a:pPr>
                        <a:lnSpc>
                          <a:spcPct val="115000"/>
                        </a:lnSpc>
                        <a:spcAft>
                          <a:spcPts val="0"/>
                        </a:spcAft>
                      </a:pPr>
                      <a:r>
                        <a:rPr lang="en-GB" sz="1100" b="0" dirty="0">
                          <a:solidFill>
                            <a:srgbClr val="002060"/>
                          </a:solidFill>
                          <a:effectLst/>
                        </a:rPr>
                        <a:t>Studies </a:t>
                      </a:r>
                      <a:r>
                        <a:rPr lang="en-GB" sz="1100" b="0" dirty="0" smtClean="0">
                          <a:solidFill>
                            <a:srgbClr val="002060"/>
                          </a:solidFill>
                          <a:effectLst/>
                        </a:rPr>
                        <a:t>developing an</a:t>
                      </a:r>
                      <a:r>
                        <a:rPr lang="en-GB" sz="1100" b="0" baseline="0" dirty="0" smtClean="0">
                          <a:solidFill>
                            <a:srgbClr val="002060"/>
                          </a:solidFill>
                          <a:effectLst/>
                        </a:rPr>
                        <a:t> indicator/multiple indicators in order to explicitly evaluate the performance of CSCs</a:t>
                      </a:r>
                      <a:endParaRPr lang="en-GB" sz="1100" b="0" dirty="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GB" baseline="0" dirty="0" smtClean="0">
                          <a:solidFill>
                            <a:srgbClr val="00B0F0"/>
                          </a:solidFill>
                        </a:rPr>
                        <a:t> 88</a:t>
                      </a:r>
                      <a:endParaRPr lang="en-GB" dirty="0">
                        <a:solidFill>
                          <a:srgbClr val="00B0F0"/>
                        </a:solidFill>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15000"/>
                        </a:lnSpc>
                        <a:spcAft>
                          <a:spcPts val="0"/>
                        </a:spcAft>
                      </a:pPr>
                      <a:r>
                        <a:rPr lang="en-GB" sz="1100">
                          <a:solidFill>
                            <a:srgbClr val="002060"/>
                          </a:solidFill>
                          <a:effectLst/>
                        </a:rPr>
                        <a:t>Included</a:t>
                      </a:r>
                      <a:endParaRPr lang="en-GB" sz="110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414851">
                <a:tc>
                  <a:txBody>
                    <a:bodyPr/>
                    <a:lstStyle/>
                    <a:p>
                      <a:pPr>
                        <a:lnSpc>
                          <a:spcPct val="115000"/>
                        </a:lnSpc>
                        <a:spcAft>
                          <a:spcPts val="0"/>
                        </a:spcAft>
                      </a:pPr>
                      <a:r>
                        <a:rPr lang="en-GB" sz="1100" b="0" dirty="0">
                          <a:solidFill>
                            <a:srgbClr val="002060"/>
                          </a:solidFill>
                          <a:effectLst/>
                        </a:rPr>
                        <a:t>Studies </a:t>
                      </a:r>
                      <a:r>
                        <a:rPr lang="en-GB" sz="1100" b="0" dirty="0" smtClean="0">
                          <a:solidFill>
                            <a:srgbClr val="002060"/>
                          </a:solidFill>
                          <a:effectLst/>
                        </a:rPr>
                        <a:t>employing an</a:t>
                      </a:r>
                      <a:r>
                        <a:rPr lang="en-GB" sz="1100" b="0" baseline="0" dirty="0" smtClean="0">
                          <a:solidFill>
                            <a:srgbClr val="002060"/>
                          </a:solidFill>
                          <a:effectLst/>
                        </a:rPr>
                        <a:t> indicator/multiple indicators for CSCs in the context of wider Decision-Making models and problems</a:t>
                      </a:r>
                      <a:endParaRPr lang="en-GB" sz="1100" b="0" dirty="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GB" dirty="0" smtClean="0">
                          <a:solidFill>
                            <a:srgbClr val="00B0F0"/>
                          </a:solidFill>
                        </a:rPr>
                        <a:t>95</a:t>
                      </a:r>
                      <a:endParaRPr lang="en-GB" dirty="0">
                        <a:solidFill>
                          <a:srgbClr val="00B0F0"/>
                        </a:solidFill>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15000"/>
                        </a:lnSpc>
                        <a:spcAft>
                          <a:spcPts val="0"/>
                        </a:spcAft>
                      </a:pPr>
                      <a:r>
                        <a:rPr lang="en-GB" sz="1100">
                          <a:solidFill>
                            <a:srgbClr val="002060"/>
                          </a:solidFill>
                          <a:effectLst/>
                        </a:rPr>
                        <a:t>Included</a:t>
                      </a:r>
                      <a:endParaRPr lang="en-GB" sz="110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409932">
                <a:tc>
                  <a:txBody>
                    <a:bodyPr/>
                    <a:lstStyle/>
                    <a:p>
                      <a:pPr>
                        <a:lnSpc>
                          <a:spcPct val="115000"/>
                        </a:lnSpc>
                        <a:spcAft>
                          <a:spcPts val="0"/>
                        </a:spcAft>
                      </a:pPr>
                      <a:r>
                        <a:rPr lang="en-GB" sz="1100" b="0" dirty="0">
                          <a:solidFill>
                            <a:srgbClr val="002060"/>
                          </a:solidFill>
                          <a:effectLst/>
                        </a:rPr>
                        <a:t>Studies </a:t>
                      </a:r>
                      <a:r>
                        <a:rPr lang="en-GB" sz="1100" b="0" dirty="0" smtClean="0">
                          <a:solidFill>
                            <a:srgbClr val="002060"/>
                          </a:solidFill>
                          <a:effectLst/>
                        </a:rPr>
                        <a:t>contributing to the CE</a:t>
                      </a:r>
                      <a:r>
                        <a:rPr lang="en-GB" sz="1100" b="0" baseline="0" dirty="0" smtClean="0">
                          <a:solidFill>
                            <a:srgbClr val="002060"/>
                          </a:solidFill>
                          <a:effectLst/>
                        </a:rPr>
                        <a:t> literature without developing any indicator </a:t>
                      </a:r>
                      <a:endParaRPr lang="en-GB" sz="1400" b="0" dirty="0">
                        <a:solidFill>
                          <a:srgbClr val="FF000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GB" dirty="0" smtClean="0">
                          <a:solidFill>
                            <a:srgbClr val="00B0F0"/>
                          </a:solidFill>
                        </a:rPr>
                        <a:t>33</a:t>
                      </a:r>
                      <a:endParaRPr lang="en-GB" dirty="0">
                        <a:solidFill>
                          <a:srgbClr val="00B0F0"/>
                        </a:solidFill>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15000"/>
                        </a:lnSpc>
                        <a:spcAft>
                          <a:spcPts val="0"/>
                        </a:spcAft>
                      </a:pPr>
                      <a:r>
                        <a:rPr lang="en-GB" sz="1100" dirty="0">
                          <a:solidFill>
                            <a:srgbClr val="002060"/>
                          </a:solidFill>
                          <a:effectLst/>
                        </a:rPr>
                        <a:t>Excluded</a:t>
                      </a:r>
                      <a:endParaRPr lang="en-GB" sz="1100" dirty="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467544" y="2394631"/>
            <a:ext cx="8136904" cy="177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lvl="0" indent="-285750">
              <a:lnSpc>
                <a:spcPct val="114000"/>
              </a:lnSpc>
              <a:buFont typeface="Arial" panose="020B0604020202020204" pitchFamily="34" charset="0"/>
              <a:buChar char="•"/>
            </a:pPr>
            <a:r>
              <a:rPr kumimoji="0" lang="en-GB" altLang="en-US" sz="1600" b="0" i="0" u="none" strike="noStrike" cap="none" normalizeH="0" baseline="0" dirty="0" smtClean="0">
                <a:ln>
                  <a:noFill/>
                </a:ln>
                <a:solidFill>
                  <a:srgbClr val="002060"/>
                </a:solidFill>
                <a:effectLst/>
                <a:latin typeface="+mn-lt"/>
                <a:ea typeface="Calibri" pitchFamily="34" charset="0"/>
              </a:rPr>
              <a:t>The </a:t>
            </a:r>
            <a:r>
              <a:rPr kumimoji="0" lang="en-GB" altLang="en-US" sz="1600" b="1" i="0" u="none" strike="noStrike" cap="none" normalizeH="0" baseline="0" dirty="0" smtClean="0">
                <a:ln>
                  <a:noFill/>
                </a:ln>
                <a:solidFill>
                  <a:srgbClr val="FF0000"/>
                </a:solidFill>
                <a:effectLst/>
                <a:latin typeface="+mn-lt"/>
                <a:ea typeface="Calibri" pitchFamily="34" charset="0"/>
              </a:rPr>
              <a:t>remaining</a:t>
            </a:r>
            <a:r>
              <a:rPr kumimoji="0" lang="en-GB" altLang="en-US" sz="1600" b="1" i="0" u="none" strike="noStrike" cap="none" normalizeH="0" dirty="0" smtClean="0">
                <a:ln>
                  <a:noFill/>
                </a:ln>
                <a:solidFill>
                  <a:srgbClr val="FF0000"/>
                </a:solidFill>
                <a:effectLst/>
                <a:latin typeface="+mn-lt"/>
                <a:ea typeface="Calibri" pitchFamily="34" charset="0"/>
              </a:rPr>
              <a:t> 216</a:t>
            </a:r>
            <a:r>
              <a:rPr kumimoji="0" lang="en-GB" altLang="en-US" sz="1600" b="1" i="0" u="none" strike="noStrike" cap="none" normalizeH="0" baseline="0" dirty="0" smtClean="0">
                <a:ln>
                  <a:noFill/>
                </a:ln>
                <a:solidFill>
                  <a:srgbClr val="FF0000"/>
                </a:solidFill>
                <a:effectLst/>
                <a:latin typeface="+mn-lt"/>
                <a:ea typeface="Calibri" pitchFamily="34" charset="0"/>
              </a:rPr>
              <a:t> articles </a:t>
            </a:r>
            <a:r>
              <a:rPr lang="en-GB" altLang="en-US" sz="1600" dirty="0" smtClean="0">
                <a:solidFill>
                  <a:srgbClr val="002060"/>
                </a:solidFill>
                <a:latin typeface="+mn-lt"/>
                <a:ea typeface="Calibri" pitchFamily="34" charset="0"/>
              </a:rPr>
              <a:t>will </a:t>
            </a:r>
            <a:r>
              <a:rPr lang="en-GB" altLang="en-US" sz="1600" dirty="0">
                <a:solidFill>
                  <a:srgbClr val="002060"/>
                </a:solidFill>
                <a:latin typeface="+mn-lt"/>
                <a:ea typeface="Calibri" pitchFamily="34" charset="0"/>
              </a:rPr>
              <a:t>be further analysed in relation to their relevance </a:t>
            </a:r>
            <a:endParaRPr kumimoji="0" lang="en-GB" altLang="en-US" sz="1600" b="0" i="0" u="none" strike="noStrike" cap="none" normalizeH="0" baseline="0" dirty="0" smtClean="0">
              <a:ln>
                <a:noFill/>
              </a:ln>
              <a:solidFill>
                <a:srgbClr val="002060"/>
              </a:solidFill>
              <a:effectLst/>
              <a:latin typeface="+mn-lt"/>
              <a:ea typeface="Calibri" pitchFamily="34" charset="0"/>
            </a:endParaRPr>
          </a:p>
          <a:p>
            <a:pPr marL="285750" marR="0" lvl="0" indent="-285750" algn="l" defTabSz="914400" rtl="0" eaLnBrk="1" fontAlgn="base" latinLnBrk="0" hangingPunct="1">
              <a:lnSpc>
                <a:spcPct val="114000"/>
              </a:lnSpc>
              <a:spcBef>
                <a:spcPct val="0"/>
              </a:spcBef>
              <a:spcAft>
                <a:spcPct val="0"/>
              </a:spcAft>
              <a:buClrTx/>
              <a:buSzTx/>
              <a:buFont typeface="Arial" panose="020B0604020202020204" pitchFamily="34" charset="0"/>
              <a:buChar char="•"/>
              <a:tabLst/>
            </a:pPr>
            <a:r>
              <a:rPr kumimoji="0" lang="en-GB" altLang="en-US" sz="1600" b="1" i="0" u="none" strike="noStrike" cap="none" normalizeH="0" baseline="0" dirty="0" smtClean="0">
                <a:ln>
                  <a:noFill/>
                </a:ln>
                <a:solidFill>
                  <a:srgbClr val="FF0000"/>
                </a:solidFill>
                <a:effectLst/>
                <a:latin typeface="+mn-lt"/>
                <a:ea typeface="Calibri" pitchFamily="34" charset="0"/>
              </a:rPr>
              <a:t>183 </a:t>
            </a:r>
            <a:r>
              <a:rPr kumimoji="0" lang="en-GB" altLang="en-US" sz="1600" b="1" i="0" u="none" strike="noStrike" cap="none" normalizeH="0" baseline="0" dirty="0" smtClean="0">
                <a:ln>
                  <a:noFill/>
                </a:ln>
                <a:solidFill>
                  <a:srgbClr val="FF0000"/>
                </a:solidFill>
                <a:effectLst/>
                <a:latin typeface="+mn-lt"/>
                <a:ea typeface="Calibri" pitchFamily="34" charset="0"/>
              </a:rPr>
              <a:t>relevant studies </a:t>
            </a:r>
            <a:r>
              <a:rPr kumimoji="0" lang="en-GB" altLang="en-US" sz="1600" b="0" i="0" u="none" strike="noStrike" cap="none" normalizeH="0" baseline="0" dirty="0" smtClean="0">
                <a:ln>
                  <a:noFill/>
                </a:ln>
                <a:solidFill>
                  <a:srgbClr val="002060"/>
                </a:solidFill>
                <a:effectLst/>
                <a:latin typeface="+mn-lt"/>
                <a:ea typeface="Calibri" pitchFamily="34" charset="0"/>
              </a:rPr>
              <a:t>have been used for this systematic review, whereas another </a:t>
            </a:r>
            <a:r>
              <a:rPr lang="en-GB" altLang="en-US" sz="1600" b="1" dirty="0" smtClean="0">
                <a:solidFill>
                  <a:srgbClr val="FF0000"/>
                </a:solidFill>
                <a:latin typeface="+mn-lt"/>
                <a:ea typeface="Calibri" pitchFamily="34" charset="0"/>
              </a:rPr>
              <a:t>33</a:t>
            </a:r>
            <a:r>
              <a:rPr kumimoji="0" lang="en-GB" altLang="en-US" sz="1600" b="1" i="0" u="none" strike="noStrike" cap="none" normalizeH="0" baseline="0" dirty="0" smtClean="0">
                <a:ln>
                  <a:noFill/>
                </a:ln>
                <a:solidFill>
                  <a:srgbClr val="FF0000"/>
                </a:solidFill>
                <a:effectLst/>
                <a:latin typeface="+mn-lt"/>
                <a:ea typeface="Calibri" pitchFamily="34" charset="0"/>
              </a:rPr>
              <a:t> studies were not relevant </a:t>
            </a:r>
            <a:r>
              <a:rPr kumimoji="0" lang="en-GB" altLang="en-US" sz="1600" b="0" i="0" u="none" strike="noStrike" cap="none" normalizeH="0" baseline="0" dirty="0" smtClean="0">
                <a:ln>
                  <a:noFill/>
                </a:ln>
                <a:solidFill>
                  <a:srgbClr val="002060"/>
                </a:solidFill>
                <a:effectLst/>
                <a:latin typeface="+mn-lt"/>
                <a:ea typeface="Calibri" pitchFamily="34" charset="0"/>
              </a:rPr>
              <a:t>to </a:t>
            </a:r>
            <a:r>
              <a:rPr lang="en-GB" altLang="en-US" sz="1600" dirty="0" smtClean="0">
                <a:solidFill>
                  <a:srgbClr val="002060"/>
                </a:solidFill>
                <a:latin typeface="+mn-lt"/>
                <a:ea typeface="Calibri" pitchFamily="34" charset="0"/>
              </a:rPr>
              <a:t>the study objectives</a:t>
            </a:r>
            <a:r>
              <a:rPr kumimoji="0" lang="en-GB" altLang="en-US" sz="1600" b="0" i="0" u="none" strike="noStrike" cap="none" normalizeH="0" baseline="0" dirty="0" smtClean="0">
                <a:ln>
                  <a:noFill/>
                </a:ln>
                <a:solidFill>
                  <a:srgbClr val="002060"/>
                </a:solidFill>
                <a:effectLst/>
                <a:latin typeface="+mn-lt"/>
                <a:ea typeface="Calibri" pitchFamily="34" charset="0"/>
              </a:rPr>
              <a:t>.  </a:t>
            </a:r>
          </a:p>
          <a:p>
            <a:pPr marL="285750" lvl="0" indent="-285750">
              <a:lnSpc>
                <a:spcPct val="114000"/>
              </a:lnSpc>
              <a:buFont typeface="Arial" panose="020B0604020202020204" pitchFamily="34" charset="0"/>
              <a:buChar char="•"/>
            </a:pPr>
            <a:r>
              <a:rPr kumimoji="0" lang="en-GB" altLang="en-US" sz="1600" b="0" i="0" u="none" strike="noStrike" cap="none" normalizeH="0" baseline="0" dirty="0" smtClean="0">
                <a:ln>
                  <a:noFill/>
                </a:ln>
                <a:solidFill>
                  <a:srgbClr val="002060"/>
                </a:solidFill>
                <a:effectLst/>
                <a:latin typeface="+mn-lt"/>
                <a:ea typeface="Calibri" pitchFamily="34" charset="0"/>
              </a:rPr>
              <a:t>Those </a:t>
            </a:r>
            <a:r>
              <a:rPr kumimoji="0" lang="en-GB" altLang="en-US" sz="1600" b="0" i="0" u="none" strike="noStrike" cap="none" normalizeH="0" baseline="0" dirty="0" smtClean="0">
                <a:ln>
                  <a:noFill/>
                </a:ln>
                <a:solidFill>
                  <a:srgbClr val="002060"/>
                </a:solidFill>
                <a:effectLst/>
                <a:latin typeface="+mn-lt"/>
                <a:ea typeface="Calibri" pitchFamily="34" charset="0"/>
              </a:rPr>
              <a:t>articles were evaluated based on few criteria including decision supported, industry of implementation, methodology Dimension</a:t>
            </a:r>
            <a:r>
              <a:rPr kumimoji="0" lang="en-GB" altLang="en-US" sz="1600" b="0" i="0" u="none" strike="noStrike" cap="none" normalizeH="0" dirty="0" smtClean="0">
                <a:ln>
                  <a:noFill/>
                </a:ln>
                <a:solidFill>
                  <a:srgbClr val="002060"/>
                </a:solidFill>
                <a:effectLst/>
                <a:latin typeface="+mn-lt"/>
                <a:ea typeface="Calibri" pitchFamily="34" charset="0"/>
              </a:rPr>
              <a:t> . </a:t>
            </a:r>
            <a:r>
              <a:rPr lang="en-GB" altLang="en-US" sz="1600" dirty="0">
                <a:solidFill>
                  <a:srgbClr val="002060"/>
                </a:solidFill>
                <a:latin typeface="+mn-lt"/>
                <a:ea typeface="Calibri" pitchFamily="34" charset="0"/>
              </a:rPr>
              <a:t>The </a:t>
            </a:r>
            <a:r>
              <a:rPr lang="en-GB" altLang="en-US" sz="1600" dirty="0" smtClean="0">
                <a:solidFill>
                  <a:srgbClr val="002060"/>
                </a:solidFill>
                <a:latin typeface="+mn-lt"/>
                <a:ea typeface="Calibri" pitchFamily="34" charset="0"/>
              </a:rPr>
              <a:t>selection will </a:t>
            </a:r>
            <a:r>
              <a:rPr lang="en-GB" altLang="en-US" sz="1600" dirty="0">
                <a:solidFill>
                  <a:srgbClr val="002060"/>
                </a:solidFill>
                <a:latin typeface="+mn-lt"/>
                <a:ea typeface="Calibri" pitchFamily="34" charset="0"/>
              </a:rPr>
              <a:t>be further analysed in relation to their relevance </a:t>
            </a:r>
            <a:endParaRPr kumimoji="0" lang="en-GB" altLang="en-US" sz="2800" b="0" i="0" u="none" strike="noStrike" cap="none" normalizeH="0" baseline="0" dirty="0" smtClean="0">
              <a:ln>
                <a:noFill/>
              </a:ln>
              <a:solidFill>
                <a:srgbClr val="002060"/>
              </a:solidFill>
              <a:effectLst/>
              <a:latin typeface="+mn-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
        <p:nvSpPr>
          <p:cNvPr id="3" name="Title 2"/>
          <p:cNvSpPr>
            <a:spLocks noGrp="1"/>
          </p:cNvSpPr>
          <p:nvPr>
            <p:ph type="title"/>
          </p:nvPr>
        </p:nvSpPr>
        <p:spPr/>
        <p:txBody>
          <a:bodyPr/>
          <a:lstStyle/>
          <a:p>
            <a:r>
              <a:rPr lang="en-GB" sz="3600" dirty="0" smtClean="0"/>
              <a:t>Relevancy </a:t>
            </a:r>
            <a:r>
              <a:rPr lang="en-GB" sz="3600" dirty="0"/>
              <a:t>of the Reviewed Articles</a:t>
            </a:r>
          </a:p>
        </p:txBody>
      </p:sp>
    </p:spTree>
    <p:extLst>
      <p:ext uri="{BB962C8B-B14F-4D97-AF65-F5344CB8AC3E}">
        <p14:creationId xmlns:p14="http://schemas.microsoft.com/office/powerpoint/2010/main" val="2447722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1632" y="5171708"/>
            <a:ext cx="7992888" cy="584775"/>
          </a:xfrm>
          <a:prstGeom prst="rect">
            <a:avLst/>
          </a:prstGeom>
        </p:spPr>
        <p:txBody>
          <a:bodyPr wrap="square">
            <a:spAutoFit/>
          </a:bodyPr>
          <a:lstStyle/>
          <a:p>
            <a:r>
              <a:rPr lang="en-MY" sz="1600" b="1" dirty="0" smtClean="0">
                <a:solidFill>
                  <a:srgbClr val="002060"/>
                </a:solidFill>
              </a:rPr>
              <a:t>An exponential increase can </a:t>
            </a:r>
            <a:r>
              <a:rPr lang="en-MY" sz="1600" b="1" dirty="0">
                <a:solidFill>
                  <a:srgbClr val="002060"/>
                </a:solidFill>
              </a:rPr>
              <a:t>be </a:t>
            </a:r>
            <a:r>
              <a:rPr lang="en-MY" sz="1600" b="1" dirty="0" smtClean="0">
                <a:solidFill>
                  <a:srgbClr val="002060"/>
                </a:solidFill>
              </a:rPr>
              <a:t>observed </a:t>
            </a:r>
            <a:r>
              <a:rPr lang="en-MY" sz="1600" b="1" dirty="0">
                <a:solidFill>
                  <a:srgbClr val="002060"/>
                </a:solidFill>
              </a:rPr>
              <a:t>after </a:t>
            </a:r>
            <a:r>
              <a:rPr lang="en-MY" sz="1600" b="1" dirty="0" smtClean="0">
                <a:solidFill>
                  <a:srgbClr val="002060"/>
                </a:solidFill>
              </a:rPr>
              <a:t>2014</a:t>
            </a:r>
          </a:p>
          <a:p>
            <a:r>
              <a:rPr lang="en-MY" sz="1600" b="1" dirty="0" smtClean="0">
                <a:solidFill>
                  <a:srgbClr val="002060"/>
                </a:solidFill>
              </a:rPr>
              <a:t>(Just partial figures for 2019)</a:t>
            </a:r>
            <a:endParaRPr lang="en-MY" sz="1600" b="1" dirty="0" smtClean="0">
              <a:solidFill>
                <a:srgbClr val="FF0000"/>
              </a:solidFill>
            </a:endParaRPr>
          </a:p>
        </p:txBody>
      </p:sp>
      <p:sp>
        <p:nvSpPr>
          <p:cNvPr id="6" name="Title 2"/>
          <p:cNvSpPr>
            <a:spLocks noGrp="1"/>
          </p:cNvSpPr>
          <p:nvPr>
            <p:ph type="title"/>
          </p:nvPr>
        </p:nvSpPr>
        <p:spPr>
          <a:xfrm>
            <a:off x="683568" y="1340768"/>
            <a:ext cx="8229600" cy="762000"/>
          </a:xfrm>
        </p:spPr>
        <p:txBody>
          <a:bodyPr/>
          <a:lstStyle/>
          <a:p>
            <a:r>
              <a:rPr lang="en-GB" sz="4000" dirty="0" smtClean="0"/>
              <a:t>Historical Series of Articles</a:t>
            </a:r>
            <a:endParaRPr lang="en-GB" sz="4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pic>
        <p:nvPicPr>
          <p:cNvPr id="2" name="Picture 1"/>
          <p:cNvPicPr>
            <a:picLocks noChangeAspect="1"/>
          </p:cNvPicPr>
          <p:nvPr/>
        </p:nvPicPr>
        <p:blipFill>
          <a:blip r:embed="rId3"/>
          <a:stretch>
            <a:fillRect/>
          </a:stretch>
        </p:blipFill>
        <p:spPr>
          <a:xfrm>
            <a:off x="771525" y="1985962"/>
            <a:ext cx="7600950" cy="2886075"/>
          </a:xfrm>
          <a:prstGeom prst="rect">
            <a:avLst/>
          </a:prstGeom>
          <a:ln w="9525">
            <a:solidFill>
              <a:srgbClr val="000000"/>
            </a:solidFill>
          </a:ln>
        </p:spPr>
      </p:pic>
    </p:spTree>
    <p:extLst>
      <p:ext uri="{BB962C8B-B14F-4D97-AF65-F5344CB8AC3E}">
        <p14:creationId xmlns:p14="http://schemas.microsoft.com/office/powerpoint/2010/main" val="364579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163596"/>
            <a:ext cx="8136904" cy="1569660"/>
          </a:xfrm>
          <a:prstGeom prst="rect">
            <a:avLst/>
          </a:prstGeom>
        </p:spPr>
        <p:txBody>
          <a:bodyPr wrap="square">
            <a:spAutoFit/>
          </a:bodyPr>
          <a:lstStyle/>
          <a:p>
            <a:endParaRPr lang="en-MY" sz="1600" dirty="0" smtClean="0">
              <a:solidFill>
                <a:srgbClr val="002060"/>
              </a:solidFill>
            </a:endParaRPr>
          </a:p>
          <a:p>
            <a:endParaRPr lang="en-MY" sz="1600" dirty="0">
              <a:solidFill>
                <a:srgbClr val="002060"/>
              </a:solidFill>
            </a:endParaRPr>
          </a:p>
          <a:p>
            <a:pPr marL="285750" indent="-285750">
              <a:buFont typeface="Arial" panose="020B0604020202020204" pitchFamily="34" charset="0"/>
              <a:buChar char="•"/>
            </a:pPr>
            <a:r>
              <a:rPr lang="en-MY" sz="1600" dirty="0" smtClean="0">
                <a:solidFill>
                  <a:srgbClr val="002060"/>
                </a:solidFill>
              </a:rPr>
              <a:t>The </a:t>
            </a:r>
            <a:r>
              <a:rPr lang="en-MY" sz="1600" dirty="0">
                <a:solidFill>
                  <a:srgbClr val="002060"/>
                </a:solidFill>
              </a:rPr>
              <a:t>top </a:t>
            </a:r>
            <a:r>
              <a:rPr lang="en-MY" sz="1600" dirty="0" smtClean="0">
                <a:solidFill>
                  <a:srgbClr val="002060"/>
                </a:solidFill>
              </a:rPr>
              <a:t>contributors are the Journal of Cleaner Production and Sustainability, both of the academic field of Environmental Science</a:t>
            </a:r>
          </a:p>
          <a:p>
            <a:pPr marL="285750" indent="-285750">
              <a:buFont typeface="Arial" panose="020B0604020202020204" pitchFamily="34" charset="0"/>
              <a:buChar char="•"/>
            </a:pPr>
            <a:r>
              <a:rPr lang="en-MY" sz="1600" dirty="0" smtClean="0">
                <a:solidFill>
                  <a:srgbClr val="002060"/>
                </a:solidFill>
              </a:rPr>
              <a:t>Some contributions also from the Management </a:t>
            </a:r>
            <a:r>
              <a:rPr lang="en-MY" sz="1600" dirty="0" smtClean="0">
                <a:solidFill>
                  <a:srgbClr val="002060"/>
                </a:solidFill>
              </a:rPr>
              <a:t>Science </a:t>
            </a:r>
            <a:r>
              <a:rPr lang="en-MY" sz="1600" dirty="0" smtClean="0">
                <a:solidFill>
                  <a:srgbClr val="002060"/>
                </a:solidFill>
              </a:rPr>
              <a:t>domain (International Journal of </a:t>
            </a:r>
            <a:r>
              <a:rPr lang="en-MY" sz="1600" dirty="0">
                <a:solidFill>
                  <a:srgbClr val="002060"/>
                </a:solidFill>
              </a:rPr>
              <a:t>Production Economics, International Journal of Production </a:t>
            </a:r>
            <a:r>
              <a:rPr lang="en-MY" sz="1600" dirty="0" smtClean="0">
                <a:solidFill>
                  <a:srgbClr val="002060"/>
                </a:solidFill>
              </a:rPr>
              <a:t>Research)</a:t>
            </a:r>
          </a:p>
        </p:txBody>
      </p:sp>
      <p:sp>
        <p:nvSpPr>
          <p:cNvPr id="5" name="Title 2"/>
          <p:cNvSpPr>
            <a:spLocks noGrp="1"/>
          </p:cNvSpPr>
          <p:nvPr>
            <p:ph type="title"/>
          </p:nvPr>
        </p:nvSpPr>
        <p:spPr>
          <a:xfrm>
            <a:off x="683568" y="1340768"/>
            <a:ext cx="8229600" cy="762000"/>
          </a:xfrm>
        </p:spPr>
        <p:txBody>
          <a:bodyPr/>
          <a:lstStyle/>
          <a:p>
            <a:r>
              <a:rPr lang="en-GB" sz="4000" dirty="0" smtClean="0"/>
              <a:t>Most Popular Journals</a:t>
            </a:r>
            <a:endParaRPr lang="en-GB"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pic>
        <p:nvPicPr>
          <p:cNvPr id="3" name="Picture 2"/>
          <p:cNvPicPr>
            <a:picLocks noChangeAspect="1"/>
          </p:cNvPicPr>
          <p:nvPr/>
        </p:nvPicPr>
        <p:blipFill>
          <a:blip r:embed="rId4"/>
          <a:stretch>
            <a:fillRect/>
          </a:stretch>
        </p:blipFill>
        <p:spPr>
          <a:xfrm>
            <a:off x="683568" y="1988840"/>
            <a:ext cx="7670380" cy="2437760"/>
          </a:xfrm>
          <a:prstGeom prst="rect">
            <a:avLst/>
          </a:prstGeom>
        </p:spPr>
      </p:pic>
    </p:spTree>
    <p:extLst>
      <p:ext uri="{BB962C8B-B14F-4D97-AF65-F5344CB8AC3E}">
        <p14:creationId xmlns:p14="http://schemas.microsoft.com/office/powerpoint/2010/main" val="47935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graphicFrame>
        <p:nvGraphicFramePr>
          <p:cNvPr id="15" name="Chart 14"/>
          <p:cNvGraphicFramePr>
            <a:graphicFrameLocks/>
          </p:cNvGraphicFramePr>
          <p:nvPr>
            <p:extLst>
              <p:ext uri="{D42A27DB-BD31-4B8C-83A1-F6EECF244321}">
                <p14:modId xmlns:p14="http://schemas.microsoft.com/office/powerpoint/2010/main" val="2497287721"/>
              </p:ext>
            </p:extLst>
          </p:nvPr>
        </p:nvGraphicFramePr>
        <p:xfrm>
          <a:off x="1115616" y="2265258"/>
          <a:ext cx="6336704"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467544" y="5118283"/>
            <a:ext cx="8136904" cy="830997"/>
          </a:xfrm>
          <a:prstGeom prst="rect">
            <a:avLst/>
          </a:prstGeom>
        </p:spPr>
        <p:txBody>
          <a:bodyPr wrap="square">
            <a:spAutoFit/>
          </a:bodyPr>
          <a:lstStyle/>
          <a:p>
            <a:endParaRPr lang="en-MY" sz="1600" dirty="0">
              <a:solidFill>
                <a:srgbClr val="002060"/>
              </a:solidFill>
            </a:endParaRPr>
          </a:p>
          <a:p>
            <a:pPr marL="285750" indent="-285750">
              <a:buFont typeface="Arial" panose="020B0604020202020204" pitchFamily="34" charset="0"/>
              <a:buChar char="•"/>
            </a:pPr>
            <a:r>
              <a:rPr lang="en-MY" sz="1600" dirty="0" smtClean="0">
                <a:solidFill>
                  <a:srgbClr val="002060"/>
                </a:solidFill>
              </a:rPr>
              <a:t>Iran, China, and India countries with more contributions followed by some European countries. </a:t>
            </a:r>
          </a:p>
        </p:txBody>
      </p:sp>
      <p:sp>
        <p:nvSpPr>
          <p:cNvPr id="2" name="Title 1"/>
          <p:cNvSpPr>
            <a:spLocks noGrp="1"/>
          </p:cNvSpPr>
          <p:nvPr>
            <p:ph type="title"/>
          </p:nvPr>
        </p:nvSpPr>
        <p:spPr/>
        <p:txBody>
          <a:bodyPr/>
          <a:lstStyle/>
          <a:p>
            <a:r>
              <a:rPr lang="en-GB" dirty="0" smtClean="0"/>
              <a:t>Countries of Origin</a:t>
            </a:r>
            <a:endParaRPr lang="en-GB" dirty="0"/>
          </a:p>
        </p:txBody>
      </p:sp>
    </p:spTree>
    <p:extLst>
      <p:ext uri="{BB962C8B-B14F-4D97-AF65-F5344CB8AC3E}">
        <p14:creationId xmlns:p14="http://schemas.microsoft.com/office/powerpoint/2010/main" val="2461543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07772081"/>
              </p:ext>
            </p:extLst>
          </p:nvPr>
        </p:nvGraphicFramePr>
        <p:xfrm>
          <a:off x="539552" y="2276872"/>
          <a:ext cx="799288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600" dirty="0" smtClean="0"/>
              <a:t>Research Methodologies Employed</a:t>
            </a:r>
            <a:endParaRPr lang="en-MY" sz="3600"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Tree>
    <p:extLst>
      <p:ext uri="{BB962C8B-B14F-4D97-AF65-F5344CB8AC3E}">
        <p14:creationId xmlns:p14="http://schemas.microsoft.com/office/powerpoint/2010/main" val="779890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8064" y="2204864"/>
            <a:ext cx="3600400" cy="1569660"/>
          </a:xfrm>
          <a:prstGeom prst="rect">
            <a:avLst/>
          </a:prstGeom>
        </p:spPr>
        <p:txBody>
          <a:bodyPr wrap="square">
            <a:spAutoFit/>
          </a:bodyPr>
          <a:lstStyle/>
          <a:p>
            <a:pPr marL="285750" indent="-285750">
              <a:buFont typeface="Arial" panose="020B0604020202020204" pitchFamily="34" charset="0"/>
              <a:buChar char="•"/>
            </a:pPr>
            <a:r>
              <a:rPr lang="en-MY" sz="1600" dirty="0" smtClean="0">
                <a:solidFill>
                  <a:srgbClr val="002060"/>
                </a:solidFill>
              </a:rPr>
              <a:t>Only </a:t>
            </a:r>
            <a:r>
              <a:rPr lang="en-MY" sz="1600" dirty="0">
                <a:solidFill>
                  <a:srgbClr val="002060"/>
                </a:solidFill>
              </a:rPr>
              <a:t>7</a:t>
            </a:r>
            <a:r>
              <a:rPr lang="en-MY" sz="1600" dirty="0" smtClean="0">
                <a:solidFill>
                  <a:srgbClr val="002060"/>
                </a:solidFill>
              </a:rPr>
              <a:t> papers consider the </a:t>
            </a:r>
            <a:r>
              <a:rPr lang="en-MY" sz="1600" dirty="0" smtClean="0">
                <a:solidFill>
                  <a:srgbClr val="002060"/>
                </a:solidFill>
              </a:rPr>
              <a:t>3 </a:t>
            </a:r>
            <a:r>
              <a:rPr lang="en-MY" sz="1600" dirty="0" smtClean="0">
                <a:solidFill>
                  <a:srgbClr val="002060"/>
                </a:solidFill>
              </a:rPr>
              <a:t>dimensions simultaneously</a:t>
            </a:r>
            <a:r>
              <a:rPr lang="en-MY" sz="1600" dirty="0" smtClean="0">
                <a:solidFill>
                  <a:srgbClr val="002060"/>
                </a:solidFill>
              </a:rPr>
              <a:t/>
            </a:r>
            <a:br>
              <a:rPr lang="en-MY" sz="1600" dirty="0" smtClean="0">
                <a:solidFill>
                  <a:srgbClr val="002060"/>
                </a:solidFill>
              </a:rPr>
            </a:br>
            <a:endParaRPr lang="en-MY" sz="1600" dirty="0">
              <a:solidFill>
                <a:srgbClr val="002060"/>
              </a:solidFill>
            </a:endParaRPr>
          </a:p>
          <a:p>
            <a:pPr marL="285750" indent="-285750">
              <a:buFont typeface="Arial" panose="020B0604020202020204" pitchFamily="34" charset="0"/>
              <a:buChar char="•"/>
            </a:pPr>
            <a:r>
              <a:rPr lang="en-MY" sz="1600" dirty="0" smtClean="0">
                <a:solidFill>
                  <a:srgbClr val="002060"/>
                </a:solidFill>
              </a:rPr>
              <a:t>Less than 15% of all the indicators integrate the social dimension</a:t>
            </a:r>
            <a:endParaRPr lang="en-MY" sz="1600" dirty="0">
              <a:solidFill>
                <a:srgbClr val="002060"/>
              </a:solidFill>
            </a:endParaRPr>
          </a:p>
        </p:txBody>
      </p:sp>
      <p:sp>
        <p:nvSpPr>
          <p:cNvPr id="5" name="Title 2"/>
          <p:cNvSpPr>
            <a:spLocks noGrp="1"/>
          </p:cNvSpPr>
          <p:nvPr>
            <p:ph type="title"/>
          </p:nvPr>
        </p:nvSpPr>
        <p:spPr>
          <a:xfrm>
            <a:off x="683568" y="1340768"/>
            <a:ext cx="8229600" cy="762000"/>
          </a:xfrm>
        </p:spPr>
        <p:txBody>
          <a:bodyPr/>
          <a:lstStyle/>
          <a:p>
            <a:r>
              <a:rPr lang="en-GB" sz="4000" dirty="0" smtClean="0"/>
              <a:t>Dimensions Considered</a:t>
            </a:r>
            <a:endParaRPr lang="en-GB" sz="4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
        <p:nvSpPr>
          <p:cNvPr id="2" name="Oval 1"/>
          <p:cNvSpPr/>
          <p:nvPr/>
        </p:nvSpPr>
        <p:spPr bwMode="auto">
          <a:xfrm>
            <a:off x="467544" y="2102768"/>
            <a:ext cx="2376264" cy="2406352"/>
          </a:xfrm>
          <a:prstGeom prst="ellipse">
            <a:avLst/>
          </a:prstGeom>
          <a:noFill/>
          <a:ln>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smtClean="0">
                <a:solidFill>
                  <a:sysClr val="windowText" lastClr="000000"/>
                </a:solidFill>
                <a:latin typeface="TUOS Stephenson" pitchFamily="-128" charset="0"/>
              </a:rPr>
              <a:t>Economic</a:t>
            </a:r>
            <a:endParaRPr kumimoji="0" lang="en-GB" sz="2000" b="0" i="0" u="none" strike="noStrike" cap="none" normalizeH="0" baseline="0" dirty="0" smtClean="0">
              <a:ln>
                <a:noFill/>
              </a:ln>
              <a:solidFill>
                <a:sysClr val="windowText" lastClr="000000"/>
              </a:solidFill>
              <a:effectLst/>
              <a:latin typeface="TUOS Stephenson" pitchFamily="-128" charset="0"/>
            </a:endParaRPr>
          </a:p>
        </p:txBody>
      </p:sp>
      <p:sp>
        <p:nvSpPr>
          <p:cNvPr id="6" name="Oval 5"/>
          <p:cNvSpPr/>
          <p:nvPr/>
        </p:nvSpPr>
        <p:spPr bwMode="auto">
          <a:xfrm>
            <a:off x="1763688" y="2864768"/>
            <a:ext cx="3384376" cy="3300536"/>
          </a:xfrm>
          <a:prstGeom prst="ellipse">
            <a:avLst/>
          </a:prstGeom>
          <a:noFill/>
          <a:ln>
            <a:solidFill>
              <a:srgbClr val="00B05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eaLnBrk="0" hangingPunct="0"/>
            <a:endParaRPr lang="en-GB" sz="2200" dirty="0" smtClean="0">
              <a:solidFill>
                <a:sysClr val="windowText" lastClr="000000"/>
              </a:solidFill>
              <a:latin typeface="TUOS Stephenson" pitchFamily="-128" charset="0"/>
            </a:endParaRPr>
          </a:p>
          <a:p>
            <a:pPr algn="r" eaLnBrk="0" hangingPunct="0"/>
            <a:endParaRPr lang="en-GB" sz="2200" dirty="0">
              <a:solidFill>
                <a:sysClr val="windowText" lastClr="000000"/>
              </a:solidFill>
              <a:latin typeface="TUOS Stephenson" pitchFamily="-128" charset="0"/>
            </a:endParaRPr>
          </a:p>
          <a:p>
            <a:pPr algn="r" eaLnBrk="0" hangingPunct="0"/>
            <a:r>
              <a:rPr lang="en-GB" sz="2200" dirty="0" smtClean="0">
                <a:solidFill>
                  <a:sysClr val="windowText" lastClr="000000"/>
                </a:solidFill>
                <a:latin typeface="TUOS Stephenson" pitchFamily="-128" charset="0"/>
              </a:rPr>
              <a:t>Environmental</a:t>
            </a:r>
            <a:endParaRPr lang="en-GB" sz="2200" dirty="0">
              <a:solidFill>
                <a:sysClr val="windowText" lastClr="000000"/>
              </a:solidFill>
              <a:latin typeface="TUOS Stephenson" pitchFamily="-12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2">
                  <a:lumMod val="10000"/>
                </a:schemeClr>
              </a:solidFill>
              <a:effectLst/>
              <a:latin typeface="TUOS Stephenson" pitchFamily="-128" charset="0"/>
            </a:endParaRPr>
          </a:p>
        </p:txBody>
      </p:sp>
      <p:sp>
        <p:nvSpPr>
          <p:cNvPr id="7" name="Oval 6"/>
          <p:cNvSpPr/>
          <p:nvPr/>
        </p:nvSpPr>
        <p:spPr bwMode="auto">
          <a:xfrm>
            <a:off x="179512" y="3573016"/>
            <a:ext cx="2436710" cy="2431460"/>
          </a:xfrm>
          <a:prstGeom prst="ellipse">
            <a:avLst/>
          </a:prstGeom>
          <a:noFill/>
          <a:ln>
            <a:solidFill>
              <a:schemeClr val="tx2"/>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sz="2200" dirty="0" smtClean="0">
              <a:solidFill>
                <a:schemeClr val="bg2">
                  <a:lumMod val="10000"/>
                </a:schemeClr>
              </a:solidFill>
              <a:latin typeface="TUOS Stephenson" pitchFamily="-128" charset="0"/>
            </a:endParaRPr>
          </a:p>
          <a:p>
            <a:pPr eaLnBrk="0" hangingPunct="0"/>
            <a:endParaRPr lang="en-GB" sz="2200" dirty="0" smtClean="0">
              <a:solidFill>
                <a:schemeClr val="bg2">
                  <a:lumMod val="10000"/>
                </a:schemeClr>
              </a:solidFill>
              <a:latin typeface="TUOS Stephenson" pitchFamily="-128" charset="0"/>
            </a:endParaRPr>
          </a:p>
          <a:p>
            <a:pPr eaLnBrk="0" hangingPunct="0"/>
            <a:endParaRPr lang="en-GB" sz="2200" dirty="0">
              <a:solidFill>
                <a:schemeClr val="bg2">
                  <a:lumMod val="10000"/>
                </a:schemeClr>
              </a:solidFill>
              <a:latin typeface="TUOS Stephenson" pitchFamily="-128" charset="0"/>
            </a:endParaRPr>
          </a:p>
          <a:p>
            <a:pPr eaLnBrk="0" hangingPunct="0"/>
            <a:endParaRPr lang="en-GB" sz="2200" dirty="0" smtClean="0">
              <a:solidFill>
                <a:schemeClr val="bg2">
                  <a:lumMod val="10000"/>
                </a:schemeClr>
              </a:solidFill>
              <a:latin typeface="TUOS Stephenson" pitchFamily="-128" charset="0"/>
            </a:endParaRPr>
          </a:p>
          <a:p>
            <a:pPr eaLnBrk="0" hangingPunct="0"/>
            <a:r>
              <a:rPr lang="en-GB" sz="2200" dirty="0" smtClean="0">
                <a:solidFill>
                  <a:schemeClr val="bg2">
                    <a:lumMod val="10000"/>
                  </a:schemeClr>
                </a:solidFill>
                <a:latin typeface="TUOS Stephenson" pitchFamily="-128" charset="0"/>
              </a:rPr>
              <a:t>Social</a:t>
            </a:r>
            <a:endParaRPr kumimoji="0" lang="en-GB" sz="2200" b="0" i="0" u="none" strike="noStrike" cap="none" normalizeH="0" baseline="0" dirty="0" smtClean="0">
              <a:ln>
                <a:noFill/>
              </a:ln>
              <a:solidFill>
                <a:sysClr val="windowText" lastClr="000000"/>
              </a:solidFill>
              <a:effectLst/>
              <a:latin typeface="TUOS Stephenson" pitchFamily="-128" charset="0"/>
            </a:endParaRPr>
          </a:p>
        </p:txBody>
      </p:sp>
      <p:sp>
        <p:nvSpPr>
          <p:cNvPr id="3" name="TextBox 2"/>
          <p:cNvSpPr txBox="1"/>
          <p:nvPr/>
        </p:nvSpPr>
        <p:spPr>
          <a:xfrm>
            <a:off x="1835696" y="3921699"/>
            <a:ext cx="504056" cy="461665"/>
          </a:xfrm>
          <a:prstGeom prst="rect">
            <a:avLst/>
          </a:prstGeom>
          <a:noFill/>
        </p:spPr>
        <p:txBody>
          <a:bodyPr wrap="square" rtlCol="0">
            <a:spAutoFit/>
          </a:bodyPr>
          <a:lstStyle/>
          <a:p>
            <a:r>
              <a:rPr lang="en-GB" dirty="0">
                <a:solidFill>
                  <a:srgbClr val="002060"/>
                </a:solidFill>
                <a:latin typeface="TUOS Blake" panose="020B0503040000020004" pitchFamily="34" charset="0"/>
              </a:rPr>
              <a:t>7</a:t>
            </a:r>
          </a:p>
        </p:txBody>
      </p:sp>
      <p:sp>
        <p:nvSpPr>
          <p:cNvPr id="9" name="TextBox 8"/>
          <p:cNvSpPr txBox="1"/>
          <p:nvPr/>
        </p:nvSpPr>
        <p:spPr>
          <a:xfrm>
            <a:off x="2339752" y="3412188"/>
            <a:ext cx="756084" cy="461665"/>
          </a:xfrm>
          <a:prstGeom prst="rect">
            <a:avLst/>
          </a:prstGeom>
          <a:noFill/>
        </p:spPr>
        <p:txBody>
          <a:bodyPr wrap="square" rtlCol="0">
            <a:spAutoFit/>
          </a:bodyPr>
          <a:lstStyle/>
          <a:p>
            <a:r>
              <a:rPr lang="en-GB" dirty="0" smtClean="0">
                <a:solidFill>
                  <a:srgbClr val="002060"/>
                </a:solidFill>
                <a:latin typeface="TUOS Blake" panose="020B0503040000020004" pitchFamily="34" charset="0"/>
              </a:rPr>
              <a:t>26</a:t>
            </a:r>
            <a:endParaRPr lang="en-GB" dirty="0">
              <a:solidFill>
                <a:srgbClr val="002060"/>
              </a:solidFill>
              <a:latin typeface="TUOS Blake" panose="020B0503040000020004" pitchFamily="34" charset="0"/>
            </a:endParaRPr>
          </a:p>
        </p:txBody>
      </p:sp>
      <p:sp>
        <p:nvSpPr>
          <p:cNvPr id="10" name="TextBox 9"/>
          <p:cNvSpPr txBox="1"/>
          <p:nvPr/>
        </p:nvSpPr>
        <p:spPr>
          <a:xfrm>
            <a:off x="3887924" y="4788746"/>
            <a:ext cx="612068" cy="461665"/>
          </a:xfrm>
          <a:prstGeom prst="rect">
            <a:avLst/>
          </a:prstGeom>
          <a:noFill/>
        </p:spPr>
        <p:txBody>
          <a:bodyPr wrap="square" rtlCol="0">
            <a:spAutoFit/>
          </a:bodyPr>
          <a:lstStyle/>
          <a:p>
            <a:r>
              <a:rPr lang="en-GB" dirty="0" smtClean="0">
                <a:solidFill>
                  <a:srgbClr val="002060"/>
                </a:solidFill>
                <a:latin typeface="TUOS Blake" panose="020B0503040000020004" pitchFamily="34" charset="0"/>
              </a:rPr>
              <a:t>13</a:t>
            </a:r>
            <a:endParaRPr lang="en-GB" dirty="0">
              <a:solidFill>
                <a:srgbClr val="002060"/>
              </a:solidFill>
              <a:latin typeface="TUOS Blake" panose="020B0503040000020004" pitchFamily="34" charset="0"/>
            </a:endParaRPr>
          </a:p>
        </p:txBody>
      </p:sp>
      <p:sp>
        <p:nvSpPr>
          <p:cNvPr id="11" name="TextBox 10"/>
          <p:cNvSpPr txBox="1"/>
          <p:nvPr/>
        </p:nvSpPr>
        <p:spPr>
          <a:xfrm>
            <a:off x="1511660" y="2853353"/>
            <a:ext cx="504056" cy="461665"/>
          </a:xfrm>
          <a:prstGeom prst="rect">
            <a:avLst/>
          </a:prstGeom>
          <a:noFill/>
        </p:spPr>
        <p:txBody>
          <a:bodyPr wrap="square" rtlCol="0">
            <a:spAutoFit/>
          </a:bodyPr>
          <a:lstStyle/>
          <a:p>
            <a:r>
              <a:rPr lang="en-GB" dirty="0" smtClean="0">
                <a:solidFill>
                  <a:srgbClr val="002060"/>
                </a:solidFill>
                <a:latin typeface="TUOS Blake" panose="020B0503040000020004" pitchFamily="34" charset="0"/>
              </a:rPr>
              <a:t>24</a:t>
            </a:r>
            <a:endParaRPr lang="en-GB" dirty="0">
              <a:solidFill>
                <a:srgbClr val="002060"/>
              </a:solidFill>
              <a:latin typeface="TUOS Blake" panose="020B0503040000020004" pitchFamily="34" charset="0"/>
            </a:endParaRPr>
          </a:p>
        </p:txBody>
      </p:sp>
      <p:sp>
        <p:nvSpPr>
          <p:cNvPr id="14" name="TextBox 13"/>
          <p:cNvSpPr txBox="1"/>
          <p:nvPr/>
        </p:nvSpPr>
        <p:spPr>
          <a:xfrm>
            <a:off x="921879" y="4788746"/>
            <a:ext cx="504056" cy="461665"/>
          </a:xfrm>
          <a:prstGeom prst="rect">
            <a:avLst/>
          </a:prstGeom>
          <a:noFill/>
        </p:spPr>
        <p:txBody>
          <a:bodyPr wrap="square" rtlCol="0">
            <a:spAutoFit/>
          </a:bodyPr>
          <a:lstStyle/>
          <a:p>
            <a:r>
              <a:rPr lang="en-GB" dirty="0">
                <a:solidFill>
                  <a:srgbClr val="002060"/>
                </a:solidFill>
                <a:latin typeface="TUOS Blake" panose="020B0503040000020004" pitchFamily="34" charset="0"/>
              </a:rPr>
              <a:t>2</a:t>
            </a:r>
          </a:p>
        </p:txBody>
      </p:sp>
    </p:spTree>
    <p:extLst>
      <p:ext uri="{BB962C8B-B14F-4D97-AF65-F5344CB8AC3E}">
        <p14:creationId xmlns:p14="http://schemas.microsoft.com/office/powerpoint/2010/main" val="2357162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C5DA0620-5408-4E1E-9F2E-0996B0F54E31}" type="datetime1">
              <a:rPr lang="en-GB" altLang="en-US" sz="1000"/>
              <a:pPr>
                <a:spcBef>
                  <a:spcPct val="0"/>
                </a:spcBef>
                <a:buFontTx/>
                <a:buNone/>
              </a:pPr>
              <a:t>04/09/2019</a:t>
            </a:fld>
            <a:endParaRPr lang="en-GB" altLang="en-US" sz="1000">
              <a:solidFill>
                <a:srgbClr val="FFFFFF"/>
              </a:solidFill>
            </a:endParaRP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r>
              <a:rPr lang="en-GB" altLang="en-US" sz="1000"/>
              <a:t>© The University of Sheffield</a:t>
            </a:r>
            <a:endParaRPr lang="en-GB" altLang="en-US" sz="1000">
              <a:solidFill>
                <a:srgbClr val="FFFFFF"/>
              </a:solidFill>
            </a:endParaRP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221A3D7C-F5A4-4078-ADDA-9573DEFDF834}" type="slidenum">
              <a:rPr lang="en-GB" altLang="en-US" sz="1800">
                <a:latin typeface="TUOS Stephenson" panose="02070503080000020004" pitchFamily="18" charset="0"/>
              </a:rPr>
              <a:pPr>
                <a:spcBef>
                  <a:spcPct val="0"/>
                </a:spcBef>
                <a:buFontTx/>
                <a:buNone/>
              </a:pPr>
              <a:t>2</a:t>
            </a:fld>
            <a:endParaRPr lang="en-GB" altLang="en-US" sz="1800">
              <a:latin typeface="TUOS Stephenson" panose="020705030800000200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
        <p:nvSpPr>
          <p:cNvPr id="8" name="Content Placeholder 7"/>
          <p:cNvSpPr>
            <a:spLocks noGrp="1"/>
          </p:cNvSpPr>
          <p:nvPr>
            <p:ph idx="1"/>
          </p:nvPr>
        </p:nvSpPr>
        <p:spPr/>
        <p:txBody>
          <a:bodyPr/>
          <a:lstStyle/>
          <a:p>
            <a:pPr eaLnBrk="1" hangingPunct="1"/>
            <a:r>
              <a:rPr lang="en-US" altLang="en-US" sz="2600" dirty="0">
                <a:solidFill>
                  <a:srgbClr val="0099FF"/>
                </a:solidFill>
              </a:rPr>
              <a:t>Background of the Study &amp; Problem Statement</a:t>
            </a:r>
          </a:p>
          <a:p>
            <a:pPr eaLnBrk="1" hangingPunct="1"/>
            <a:r>
              <a:rPr lang="en-US" altLang="en-US" sz="2600" dirty="0">
                <a:solidFill>
                  <a:srgbClr val="0099FF"/>
                </a:solidFill>
              </a:rPr>
              <a:t>Main Research Objectives &amp; Aims</a:t>
            </a:r>
          </a:p>
          <a:p>
            <a:pPr eaLnBrk="1" hangingPunct="1"/>
            <a:r>
              <a:rPr lang="en-US" altLang="en-US" sz="2600" dirty="0" smtClean="0">
                <a:solidFill>
                  <a:srgbClr val="0099FF"/>
                </a:solidFill>
              </a:rPr>
              <a:t>The Research Method</a:t>
            </a:r>
            <a:endParaRPr lang="en-US" altLang="en-US" sz="2600" dirty="0">
              <a:solidFill>
                <a:srgbClr val="0099FF"/>
              </a:solidFill>
            </a:endParaRPr>
          </a:p>
          <a:p>
            <a:pPr eaLnBrk="1" hangingPunct="1"/>
            <a:r>
              <a:rPr lang="en-US" altLang="en-US" sz="2600" dirty="0" smtClean="0">
                <a:solidFill>
                  <a:srgbClr val="0099FF"/>
                </a:solidFill>
              </a:rPr>
              <a:t>Systematic </a:t>
            </a:r>
            <a:r>
              <a:rPr lang="en-US" altLang="en-US" sz="2600" dirty="0">
                <a:solidFill>
                  <a:srgbClr val="0099FF"/>
                </a:solidFill>
              </a:rPr>
              <a:t>Literature Review </a:t>
            </a:r>
            <a:r>
              <a:rPr lang="en-US" altLang="en-US" sz="2600" dirty="0" smtClean="0">
                <a:solidFill>
                  <a:srgbClr val="0099FF"/>
                </a:solidFill>
              </a:rPr>
              <a:t>Preliminary Findings</a:t>
            </a:r>
            <a:endParaRPr lang="en-US" altLang="en-US" sz="2600" dirty="0">
              <a:solidFill>
                <a:srgbClr val="0099FF"/>
              </a:solidFill>
            </a:endParaRPr>
          </a:p>
          <a:p>
            <a:pPr eaLnBrk="1" hangingPunct="1"/>
            <a:r>
              <a:rPr lang="en-US" altLang="en-US" sz="2600" dirty="0">
                <a:solidFill>
                  <a:srgbClr val="0099FF"/>
                </a:solidFill>
              </a:rPr>
              <a:t>Research Gaps</a:t>
            </a:r>
          </a:p>
          <a:p>
            <a:pPr marL="0" indent="0" eaLnBrk="1" hangingPunct="1">
              <a:buNone/>
            </a:pPr>
            <a:endParaRPr lang="en-US" altLang="en-US" sz="2600" dirty="0">
              <a:solidFill>
                <a:srgbClr val="0099FF"/>
              </a:solidFill>
            </a:endParaRPr>
          </a:p>
          <a:p>
            <a:endParaRPr lang="en-GB" sz="2600" dirty="0"/>
          </a:p>
        </p:txBody>
      </p:sp>
      <p:sp>
        <p:nvSpPr>
          <p:cNvPr id="9" name="Title 8"/>
          <p:cNvSpPr>
            <a:spLocks noGrp="1"/>
          </p:cNvSpPr>
          <p:nvPr>
            <p:ph type="title"/>
          </p:nvPr>
        </p:nvSpPr>
        <p:spPr/>
        <p:txBody>
          <a:bodyPr/>
          <a:lstStyle/>
          <a:p>
            <a:r>
              <a:rPr lang="en-GB" dirty="0" smtClean="0"/>
              <a:t>Contents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83568" y="1340768"/>
            <a:ext cx="8229600" cy="762000"/>
          </a:xfrm>
        </p:spPr>
        <p:txBody>
          <a:bodyPr/>
          <a:lstStyle/>
          <a:p>
            <a:r>
              <a:rPr lang="en-GB" sz="4000" dirty="0" smtClean="0"/>
              <a:t>Dimensions Considered</a:t>
            </a:r>
            <a:endParaRPr lang="en-GB" sz="4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2546745593"/>
              </p:ext>
            </p:extLst>
          </p:nvPr>
        </p:nvGraphicFramePr>
        <p:xfrm>
          <a:off x="899592" y="1916832"/>
          <a:ext cx="7691760" cy="354238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480437" y="5229200"/>
            <a:ext cx="8136904" cy="584775"/>
          </a:xfrm>
          <a:prstGeom prst="rect">
            <a:avLst/>
          </a:prstGeom>
        </p:spPr>
        <p:txBody>
          <a:bodyPr wrap="square">
            <a:spAutoFit/>
          </a:bodyPr>
          <a:lstStyle/>
          <a:p>
            <a:r>
              <a:rPr lang="en-MY" sz="1600" dirty="0">
                <a:solidFill>
                  <a:srgbClr val="002060"/>
                </a:solidFill>
              </a:rPr>
              <a:t>I</a:t>
            </a:r>
            <a:r>
              <a:rPr lang="en-MY" sz="1600" dirty="0" smtClean="0">
                <a:solidFill>
                  <a:srgbClr val="002060"/>
                </a:solidFill>
              </a:rPr>
              <a:t>ncreasing </a:t>
            </a:r>
            <a:r>
              <a:rPr lang="en-MY" sz="1600" dirty="0" smtClean="0">
                <a:solidFill>
                  <a:srgbClr val="002060"/>
                </a:solidFill>
              </a:rPr>
              <a:t>number of indicators that integrate environmental and social issues, and that are characterised </a:t>
            </a:r>
            <a:r>
              <a:rPr lang="en-MY" sz="1600" dirty="0" smtClean="0">
                <a:solidFill>
                  <a:srgbClr val="002060"/>
                </a:solidFill>
              </a:rPr>
              <a:t>by a multi-criteria approach</a:t>
            </a:r>
            <a:endParaRPr lang="en-MY" sz="1600" dirty="0">
              <a:solidFill>
                <a:srgbClr val="002060"/>
              </a:solidFill>
            </a:endParaRPr>
          </a:p>
        </p:txBody>
      </p:sp>
    </p:spTree>
    <p:extLst>
      <p:ext uri="{BB962C8B-B14F-4D97-AF65-F5344CB8AC3E}">
        <p14:creationId xmlns:p14="http://schemas.microsoft.com/office/powerpoint/2010/main" val="3799867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 Dimension</a:t>
            </a:r>
            <a:endParaRPr lang="en-GB"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04/09/2019</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21</a:t>
            </a:fld>
            <a:endParaRPr lang="en-GB" altLang="en-US"/>
          </a:p>
        </p:txBody>
      </p:sp>
      <p:graphicFrame>
        <p:nvGraphicFramePr>
          <p:cNvPr id="7" name="Table 6"/>
          <p:cNvGraphicFramePr>
            <a:graphicFrameLocks noGrp="1"/>
          </p:cNvGraphicFramePr>
          <p:nvPr>
            <p:extLst>
              <p:ext uri="{D42A27DB-BD31-4B8C-83A1-F6EECF244321}">
                <p14:modId xmlns:p14="http://schemas.microsoft.com/office/powerpoint/2010/main" val="1205072916"/>
              </p:ext>
            </p:extLst>
          </p:nvPr>
        </p:nvGraphicFramePr>
        <p:xfrm>
          <a:off x="2483768" y="2420888"/>
          <a:ext cx="4536504" cy="3375912"/>
        </p:xfrm>
        <a:graphic>
          <a:graphicData uri="http://schemas.openxmlformats.org/drawingml/2006/table">
            <a:tbl>
              <a:tblPr firstRow="1" firstCol="1" bandRow="1">
                <a:tableStyleId>{5C22544A-7EE6-4342-B048-85BDC9FD1C3A}</a:tableStyleId>
              </a:tblPr>
              <a:tblGrid>
                <a:gridCol w="3420245">
                  <a:extLst>
                    <a:ext uri="{9D8B030D-6E8A-4147-A177-3AD203B41FA5}">
                      <a16:colId xmlns:a16="http://schemas.microsoft.com/office/drawing/2014/main" val="20000"/>
                    </a:ext>
                  </a:extLst>
                </a:gridCol>
                <a:gridCol w="1116259">
                  <a:extLst>
                    <a:ext uri="{9D8B030D-6E8A-4147-A177-3AD203B41FA5}">
                      <a16:colId xmlns:a16="http://schemas.microsoft.com/office/drawing/2014/main" val="20001"/>
                    </a:ext>
                  </a:extLst>
                </a:gridCol>
              </a:tblGrid>
              <a:tr h="42198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00" dirty="0" smtClean="0">
                          <a:solidFill>
                            <a:srgbClr val="002060"/>
                          </a:solidFill>
                          <a:effectLst/>
                        </a:rPr>
                        <a:t>More frequent</a:t>
                      </a:r>
                      <a:r>
                        <a:rPr lang="en-GB" sz="1200" baseline="0" dirty="0" smtClean="0">
                          <a:solidFill>
                            <a:srgbClr val="002060"/>
                          </a:solidFill>
                          <a:effectLst/>
                        </a:rPr>
                        <a:t> </a:t>
                      </a:r>
                      <a:r>
                        <a:rPr lang="en-GB" sz="1200" b="1" dirty="0" smtClean="0">
                          <a:solidFill>
                            <a:srgbClr val="002060"/>
                          </a:solidFill>
                          <a:effectLst/>
                          <a:latin typeface="+mn-lt"/>
                        </a:rPr>
                        <a:t>Economic</a:t>
                      </a:r>
                      <a:r>
                        <a:rPr lang="en-GB" sz="1200" baseline="0" dirty="0" smtClean="0">
                          <a:solidFill>
                            <a:srgbClr val="002060"/>
                          </a:solidFill>
                          <a:effectLst/>
                        </a:rPr>
                        <a:t> Indicators</a:t>
                      </a:r>
                      <a:endParaRPr lang="en-GB" sz="1200" dirty="0" smtClean="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15000"/>
                        </a:lnSpc>
                        <a:spcAft>
                          <a:spcPts val="0"/>
                        </a:spcAft>
                      </a:pPr>
                      <a:r>
                        <a:rPr lang="en-GB" sz="1200" b="1" dirty="0">
                          <a:solidFill>
                            <a:srgbClr val="002060"/>
                          </a:solidFill>
                          <a:effectLst/>
                          <a:latin typeface="+mn-lt"/>
                        </a:rPr>
                        <a:t>Papers</a:t>
                      </a:r>
                      <a:endParaRPr lang="en-GB" sz="1200" b="1" dirty="0">
                        <a:solidFill>
                          <a:srgbClr val="002060"/>
                        </a:solidFill>
                        <a:effectLst/>
                        <a:latin typeface="+mn-lt"/>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421989">
                <a:tc>
                  <a:txBody>
                    <a:bodyPr/>
                    <a:lstStyle/>
                    <a:p>
                      <a:pPr algn="ctr" fontAlgn="t"/>
                      <a:r>
                        <a:rPr lang="en-GB" sz="1200" b="1" i="0" u="none" strike="noStrike">
                          <a:solidFill>
                            <a:srgbClr val="002060"/>
                          </a:solidFill>
                          <a:effectLst/>
                          <a:latin typeface="+mn-lt"/>
                        </a:rPr>
                        <a:t>SC Cost</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39</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421989">
                <a:tc>
                  <a:txBody>
                    <a:bodyPr/>
                    <a:lstStyle/>
                    <a:p>
                      <a:pPr algn="ctr" fontAlgn="t"/>
                      <a:r>
                        <a:rPr lang="en-GB" sz="1200" b="1" i="0" u="none" strike="noStrike">
                          <a:solidFill>
                            <a:srgbClr val="002060"/>
                          </a:solidFill>
                          <a:effectLst/>
                          <a:latin typeface="+mn-lt"/>
                        </a:rPr>
                        <a:t>SC Profit</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16</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421989">
                <a:tc>
                  <a:txBody>
                    <a:bodyPr/>
                    <a:lstStyle/>
                    <a:p>
                      <a:pPr algn="ctr" fontAlgn="t"/>
                      <a:r>
                        <a:rPr lang="en-GB" sz="1200" b="1" i="0" u="none" strike="noStrike">
                          <a:solidFill>
                            <a:srgbClr val="002060"/>
                          </a:solidFill>
                          <a:effectLst/>
                          <a:latin typeface="+mn-lt"/>
                        </a:rPr>
                        <a:t>Risk</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4</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r h="421989">
                <a:tc>
                  <a:txBody>
                    <a:bodyPr/>
                    <a:lstStyle/>
                    <a:p>
                      <a:pPr algn="ctr" fontAlgn="t"/>
                      <a:r>
                        <a:rPr lang="en-GB" sz="1200" b="1" i="0" u="none" strike="noStrike" dirty="0">
                          <a:solidFill>
                            <a:srgbClr val="002060"/>
                          </a:solidFill>
                          <a:effectLst/>
                          <a:latin typeface="+mn-lt"/>
                        </a:rPr>
                        <a:t>Time responsiveness </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3</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421989">
                <a:tc>
                  <a:txBody>
                    <a:bodyPr/>
                    <a:lstStyle/>
                    <a:p>
                      <a:pPr algn="ctr" fontAlgn="t"/>
                      <a:r>
                        <a:rPr lang="en-GB" sz="1200" b="1" i="0" u="none" strike="noStrike" dirty="0">
                          <a:solidFill>
                            <a:srgbClr val="002060"/>
                          </a:solidFill>
                          <a:effectLst/>
                          <a:latin typeface="+mn-lt"/>
                        </a:rPr>
                        <a:t>Quality</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2</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5"/>
                  </a:ext>
                </a:extLst>
              </a:tr>
              <a:tr h="421989">
                <a:tc>
                  <a:txBody>
                    <a:bodyPr/>
                    <a:lstStyle/>
                    <a:p>
                      <a:pPr algn="ctr" fontAlgn="t"/>
                      <a:r>
                        <a:rPr lang="en-GB" sz="1200" b="1" i="0" u="none" strike="noStrike">
                          <a:solidFill>
                            <a:srgbClr val="002060"/>
                          </a:solidFill>
                          <a:effectLst/>
                          <a:latin typeface="+mn-lt"/>
                        </a:rPr>
                        <a:t>NPV</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2</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6"/>
                  </a:ext>
                </a:extLst>
              </a:tr>
              <a:tr h="421989">
                <a:tc>
                  <a:txBody>
                    <a:bodyPr/>
                    <a:lstStyle/>
                    <a:p>
                      <a:pPr algn="ctr" fontAlgn="t"/>
                      <a:r>
                        <a:rPr lang="en-GB" sz="1200" b="1" i="0" u="none" strike="noStrike" dirty="0">
                          <a:solidFill>
                            <a:srgbClr val="002060"/>
                          </a:solidFill>
                          <a:effectLst/>
                          <a:latin typeface="+mn-lt"/>
                        </a:rPr>
                        <a:t>Inventory level</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dirty="0">
                          <a:solidFill>
                            <a:srgbClr val="002060"/>
                          </a:solidFill>
                          <a:effectLst/>
                          <a:latin typeface="+mn-lt"/>
                        </a:rPr>
                        <a:t>1</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92575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Dimension</a:t>
            </a:r>
            <a:endParaRPr lang="en-GB" dirty="0"/>
          </a:p>
        </p:txBody>
      </p:sp>
      <p:sp>
        <p:nvSpPr>
          <p:cNvPr id="3" name="Content Placeholder 2"/>
          <p:cNvSpPr>
            <a:spLocks noGrp="1"/>
          </p:cNvSpPr>
          <p:nvPr>
            <p:ph idx="1"/>
          </p:nvPr>
        </p:nvSpPr>
        <p:spPr>
          <a:xfrm>
            <a:off x="3923929" y="2362200"/>
            <a:ext cx="4969246" cy="3733800"/>
          </a:xfrm>
        </p:spPr>
        <p:txBody>
          <a:bodyPr/>
          <a:lstStyle/>
          <a:p>
            <a:pPr marL="285750" indent="-285750">
              <a:buFont typeface="Arial" panose="020B0604020202020204" pitchFamily="34" charset="0"/>
              <a:buChar char="•"/>
            </a:pPr>
            <a:r>
              <a:rPr lang="en-MY" dirty="0">
                <a:solidFill>
                  <a:srgbClr val="002060"/>
                </a:solidFill>
              </a:rPr>
              <a:t>More than 50 different indicators </a:t>
            </a:r>
            <a:r>
              <a:rPr lang="en-MY" dirty="0" smtClean="0">
                <a:solidFill>
                  <a:srgbClr val="002060"/>
                </a:solidFill>
              </a:rPr>
              <a:t>employed</a:t>
            </a:r>
          </a:p>
          <a:p>
            <a:pPr marL="285750" indent="-285750">
              <a:buFont typeface="Arial" panose="020B0604020202020204" pitchFamily="34" charset="0"/>
              <a:buChar char="•"/>
            </a:pPr>
            <a:r>
              <a:rPr lang="en-MY" dirty="0" smtClean="0">
                <a:solidFill>
                  <a:srgbClr val="002060"/>
                </a:solidFill>
              </a:rPr>
              <a:t>Are </a:t>
            </a:r>
            <a:r>
              <a:rPr lang="en-MY" dirty="0">
                <a:solidFill>
                  <a:srgbClr val="002060"/>
                </a:solidFill>
              </a:rPr>
              <a:t>they all necessary? </a:t>
            </a:r>
            <a:r>
              <a:rPr lang="en-MY" dirty="0" smtClean="0">
                <a:solidFill>
                  <a:srgbClr val="002060"/>
                </a:solidFill>
              </a:rPr>
              <a:t>Is there </a:t>
            </a:r>
            <a:r>
              <a:rPr lang="en-MY" dirty="0">
                <a:solidFill>
                  <a:srgbClr val="002060"/>
                </a:solidFill>
              </a:rPr>
              <a:t>some correlation?</a:t>
            </a:r>
          </a:p>
          <a:p>
            <a:endParaRPr lang="en-GB"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04/09/2019</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22</a:t>
            </a:fld>
            <a:endParaRPr lang="en-GB" altLang="en-US"/>
          </a:p>
        </p:txBody>
      </p:sp>
      <p:graphicFrame>
        <p:nvGraphicFramePr>
          <p:cNvPr id="7" name="Table 6"/>
          <p:cNvGraphicFramePr>
            <a:graphicFrameLocks noGrp="1"/>
          </p:cNvGraphicFramePr>
          <p:nvPr>
            <p:extLst>
              <p:ext uri="{D42A27DB-BD31-4B8C-83A1-F6EECF244321}">
                <p14:modId xmlns:p14="http://schemas.microsoft.com/office/powerpoint/2010/main" val="375479626"/>
              </p:ext>
            </p:extLst>
          </p:nvPr>
        </p:nvGraphicFramePr>
        <p:xfrm>
          <a:off x="755576" y="2348880"/>
          <a:ext cx="2840094" cy="3846556"/>
        </p:xfrm>
        <a:graphic>
          <a:graphicData uri="http://schemas.openxmlformats.org/drawingml/2006/table">
            <a:tbl>
              <a:tblPr firstRow="1" firstCol="1" bandRow="1">
                <a:tableStyleId>{5C22544A-7EE6-4342-B048-85BDC9FD1C3A}</a:tableStyleId>
              </a:tblPr>
              <a:tblGrid>
                <a:gridCol w="2141256">
                  <a:extLst>
                    <a:ext uri="{9D8B030D-6E8A-4147-A177-3AD203B41FA5}">
                      <a16:colId xmlns:a16="http://schemas.microsoft.com/office/drawing/2014/main" val="20000"/>
                    </a:ext>
                  </a:extLst>
                </a:gridCol>
                <a:gridCol w="698838">
                  <a:extLst>
                    <a:ext uri="{9D8B030D-6E8A-4147-A177-3AD203B41FA5}">
                      <a16:colId xmlns:a16="http://schemas.microsoft.com/office/drawing/2014/main" val="20001"/>
                    </a:ext>
                  </a:extLst>
                </a:gridCol>
              </a:tblGrid>
              <a:tr h="385612">
                <a:tc>
                  <a:txBody>
                    <a:bodyPr/>
                    <a:lstStyle/>
                    <a:p>
                      <a:pPr algn="ctr">
                        <a:lnSpc>
                          <a:spcPct val="115000"/>
                        </a:lnSpc>
                        <a:spcAft>
                          <a:spcPts val="0"/>
                        </a:spcAft>
                      </a:pPr>
                      <a:r>
                        <a:rPr lang="en-GB" sz="1200" dirty="0" smtClean="0">
                          <a:solidFill>
                            <a:srgbClr val="002060"/>
                          </a:solidFill>
                          <a:effectLst/>
                        </a:rPr>
                        <a:t>More frequent</a:t>
                      </a:r>
                      <a:r>
                        <a:rPr lang="en-GB" sz="1200" baseline="0" dirty="0" smtClean="0">
                          <a:solidFill>
                            <a:srgbClr val="002060"/>
                          </a:solidFill>
                          <a:effectLst/>
                        </a:rPr>
                        <a:t> </a:t>
                      </a:r>
                      <a:r>
                        <a:rPr lang="en-GB" sz="1200" dirty="0" smtClean="0">
                          <a:solidFill>
                            <a:srgbClr val="002060"/>
                          </a:solidFill>
                          <a:effectLst/>
                        </a:rPr>
                        <a:t>Environmental</a:t>
                      </a:r>
                      <a:r>
                        <a:rPr lang="en-GB" sz="1200" baseline="0" dirty="0" smtClean="0">
                          <a:solidFill>
                            <a:srgbClr val="002060"/>
                          </a:solidFill>
                          <a:effectLst/>
                        </a:rPr>
                        <a:t> Indicators</a:t>
                      </a:r>
                      <a:endParaRPr lang="en-GB" sz="1200" dirty="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15000"/>
                        </a:lnSpc>
                        <a:spcAft>
                          <a:spcPts val="0"/>
                        </a:spcAft>
                      </a:pPr>
                      <a:r>
                        <a:rPr lang="en-GB" sz="1200" dirty="0">
                          <a:solidFill>
                            <a:srgbClr val="002060"/>
                          </a:solidFill>
                          <a:effectLst/>
                        </a:rPr>
                        <a:t>Papers</a:t>
                      </a:r>
                      <a:endParaRPr lang="en-GB" sz="1200" dirty="0">
                        <a:solidFill>
                          <a:srgbClr val="002060"/>
                        </a:solidFill>
                        <a:effectLst/>
                        <a:latin typeface="Calibri"/>
                        <a:ea typeface="Calibri"/>
                        <a:cs typeface="Times New Roman"/>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243792">
                <a:tc>
                  <a:txBody>
                    <a:bodyPr/>
                    <a:lstStyle/>
                    <a:p>
                      <a:pPr algn="ctr" fontAlgn="t"/>
                      <a:r>
                        <a:rPr lang="en-GB" sz="1200" b="1" i="0" u="none" strike="noStrike" dirty="0">
                          <a:solidFill>
                            <a:srgbClr val="002060"/>
                          </a:solidFill>
                          <a:effectLst/>
                          <a:latin typeface="+mn-lt"/>
                        </a:rPr>
                        <a:t>CO2e emissions</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14</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243792">
                <a:tc>
                  <a:txBody>
                    <a:bodyPr/>
                    <a:lstStyle/>
                    <a:p>
                      <a:pPr algn="ctr" fontAlgn="t"/>
                      <a:r>
                        <a:rPr lang="en-GB" sz="1200" b="1" i="0" u="none" strike="noStrike" dirty="0">
                          <a:solidFill>
                            <a:srgbClr val="002060"/>
                          </a:solidFill>
                          <a:effectLst/>
                          <a:latin typeface="+mn-lt"/>
                        </a:rPr>
                        <a:t>Residual waste</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11</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243792">
                <a:tc>
                  <a:txBody>
                    <a:bodyPr/>
                    <a:lstStyle/>
                    <a:p>
                      <a:pPr algn="ctr" fontAlgn="t"/>
                      <a:r>
                        <a:rPr lang="en-GB" sz="1200" b="1" i="0" u="none" strike="noStrike">
                          <a:solidFill>
                            <a:srgbClr val="002060"/>
                          </a:solidFill>
                          <a:effectLst/>
                          <a:latin typeface="+mn-lt"/>
                        </a:rPr>
                        <a:t>Energy use</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8</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r h="243792">
                <a:tc>
                  <a:txBody>
                    <a:bodyPr/>
                    <a:lstStyle/>
                    <a:p>
                      <a:pPr algn="ctr" fontAlgn="t"/>
                      <a:r>
                        <a:rPr lang="en-GB" sz="1200" b="1" i="0" u="none" strike="noStrike" dirty="0">
                          <a:solidFill>
                            <a:srgbClr val="002060"/>
                          </a:solidFill>
                          <a:effectLst/>
                          <a:latin typeface="+mn-lt"/>
                        </a:rPr>
                        <a:t>Land Use</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7</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243792">
                <a:tc>
                  <a:txBody>
                    <a:bodyPr/>
                    <a:lstStyle/>
                    <a:p>
                      <a:pPr algn="ctr" fontAlgn="t"/>
                      <a:r>
                        <a:rPr lang="en-GB" sz="1200" b="1" i="0" u="none" strike="noStrike" dirty="0">
                          <a:solidFill>
                            <a:srgbClr val="002060"/>
                          </a:solidFill>
                          <a:effectLst/>
                          <a:latin typeface="+mn-lt"/>
                        </a:rPr>
                        <a:t>Virgin resource use</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5</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5"/>
                  </a:ext>
                </a:extLst>
              </a:tr>
              <a:tr h="243792">
                <a:tc>
                  <a:txBody>
                    <a:bodyPr/>
                    <a:lstStyle/>
                    <a:p>
                      <a:pPr algn="ctr" fontAlgn="t"/>
                      <a:r>
                        <a:rPr lang="en-GB" sz="1200" b="1" i="0" u="none" strike="noStrike" dirty="0">
                          <a:solidFill>
                            <a:srgbClr val="002060"/>
                          </a:solidFill>
                          <a:effectLst/>
                          <a:latin typeface="+mn-lt"/>
                        </a:rPr>
                        <a:t>Climate Change</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5</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6"/>
                  </a:ext>
                </a:extLst>
              </a:tr>
              <a:tr h="243792">
                <a:tc>
                  <a:txBody>
                    <a:bodyPr/>
                    <a:lstStyle/>
                    <a:p>
                      <a:pPr algn="ctr" fontAlgn="t"/>
                      <a:r>
                        <a:rPr lang="en-GB" sz="1200" b="1" i="0" u="none" strike="noStrike" dirty="0">
                          <a:solidFill>
                            <a:srgbClr val="002060"/>
                          </a:solidFill>
                          <a:effectLst/>
                          <a:latin typeface="+mn-lt"/>
                        </a:rPr>
                        <a:t>Recovered waste</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4</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7"/>
                  </a:ext>
                </a:extLst>
              </a:tr>
              <a:tr h="243792">
                <a:tc>
                  <a:txBody>
                    <a:bodyPr/>
                    <a:lstStyle/>
                    <a:p>
                      <a:pPr algn="ctr" fontAlgn="t"/>
                      <a:r>
                        <a:rPr lang="en-GB" sz="1200" b="1" i="0" u="none" strike="noStrike" dirty="0">
                          <a:solidFill>
                            <a:srgbClr val="002060"/>
                          </a:solidFill>
                          <a:effectLst/>
                          <a:latin typeface="+mn-lt"/>
                        </a:rPr>
                        <a:t>Water Use</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4</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8"/>
                  </a:ext>
                </a:extLst>
              </a:tr>
              <a:tr h="367448">
                <a:tc>
                  <a:txBody>
                    <a:bodyPr/>
                    <a:lstStyle/>
                    <a:p>
                      <a:pPr algn="ctr" fontAlgn="t"/>
                      <a:r>
                        <a:rPr lang="en-GB" sz="1200" b="1" i="0" u="none" strike="noStrike" dirty="0">
                          <a:solidFill>
                            <a:srgbClr val="002060"/>
                          </a:solidFill>
                          <a:effectLst/>
                          <a:latin typeface="+mn-lt"/>
                        </a:rPr>
                        <a:t>Greenhouse Gas Emissions (GHG) </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3</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9"/>
                  </a:ext>
                </a:extLst>
              </a:tr>
              <a:tr h="243792">
                <a:tc>
                  <a:txBody>
                    <a:bodyPr/>
                    <a:lstStyle/>
                    <a:p>
                      <a:pPr algn="ctr" fontAlgn="t"/>
                      <a:r>
                        <a:rPr lang="en-GB" sz="1200" b="1" i="0" u="none" strike="noStrike" dirty="0">
                          <a:solidFill>
                            <a:srgbClr val="002060"/>
                          </a:solidFill>
                          <a:effectLst/>
                          <a:latin typeface="+mn-lt"/>
                        </a:rPr>
                        <a:t>Energy demand (CED)</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3</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0"/>
                  </a:ext>
                </a:extLst>
              </a:tr>
              <a:tr h="367448">
                <a:tc>
                  <a:txBody>
                    <a:bodyPr/>
                    <a:lstStyle/>
                    <a:p>
                      <a:pPr algn="ctr" fontAlgn="t"/>
                      <a:r>
                        <a:rPr lang="en-GB" sz="1200" b="1" i="0" u="none" strike="noStrike" dirty="0">
                          <a:solidFill>
                            <a:srgbClr val="002060"/>
                          </a:solidFill>
                          <a:effectLst/>
                          <a:latin typeface="+mn-lt"/>
                        </a:rPr>
                        <a:t>Global Warming Potential (GWP)</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3</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1"/>
                  </a:ext>
                </a:extLst>
              </a:tr>
              <a:tr h="243792">
                <a:tc>
                  <a:txBody>
                    <a:bodyPr/>
                    <a:lstStyle/>
                    <a:p>
                      <a:pPr algn="ctr" fontAlgn="t"/>
                      <a:r>
                        <a:rPr lang="en-GB" sz="1200" b="1" i="0" u="none" strike="noStrike" dirty="0">
                          <a:solidFill>
                            <a:srgbClr val="002060"/>
                          </a:solidFill>
                          <a:effectLst/>
                          <a:latin typeface="+mn-lt"/>
                        </a:rPr>
                        <a:t>Exergy</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a:solidFill>
                            <a:srgbClr val="002060"/>
                          </a:solidFill>
                          <a:effectLst/>
                          <a:latin typeface="+mn-lt"/>
                        </a:rPr>
                        <a:t>1</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2"/>
                  </a:ext>
                </a:extLst>
              </a:tr>
              <a:tr h="243792">
                <a:tc>
                  <a:txBody>
                    <a:bodyPr/>
                    <a:lstStyle/>
                    <a:p>
                      <a:pPr algn="ctr" fontAlgn="t"/>
                      <a:r>
                        <a:rPr lang="en-GB" sz="1200" b="1" i="0" u="none" strike="noStrike" dirty="0">
                          <a:solidFill>
                            <a:srgbClr val="002060"/>
                          </a:solidFill>
                          <a:effectLst/>
                          <a:latin typeface="+mn-lt"/>
                        </a:rPr>
                        <a:t>TAP</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t"/>
                      <a:r>
                        <a:rPr lang="en-GB" sz="1200" b="1" i="0" u="none" strike="noStrike" dirty="0">
                          <a:solidFill>
                            <a:srgbClr val="002060"/>
                          </a:solidFill>
                          <a:effectLst/>
                          <a:latin typeface="+mn-lt"/>
                        </a:rPr>
                        <a:t>1</a:t>
                      </a: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2302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Dimension</a:t>
            </a:r>
            <a:endParaRPr lang="en-GB" dirty="0"/>
          </a:p>
        </p:txBody>
      </p:sp>
      <p:sp>
        <p:nvSpPr>
          <p:cNvPr id="3" name="Content Placeholder 2"/>
          <p:cNvSpPr>
            <a:spLocks noGrp="1"/>
          </p:cNvSpPr>
          <p:nvPr>
            <p:ph idx="1"/>
          </p:nvPr>
        </p:nvSpPr>
        <p:spPr>
          <a:xfrm>
            <a:off x="4427983" y="2362200"/>
            <a:ext cx="4465191" cy="3733800"/>
          </a:xfrm>
        </p:spPr>
        <p:txBody>
          <a:bodyPr/>
          <a:lstStyle/>
          <a:p>
            <a:pPr marL="285750" indent="-285750">
              <a:buFont typeface="Arial" panose="020B0604020202020204" pitchFamily="34" charset="0"/>
              <a:buChar char="•"/>
            </a:pPr>
            <a:r>
              <a:rPr lang="en-MY" dirty="0">
                <a:solidFill>
                  <a:srgbClr val="002060"/>
                </a:solidFill>
              </a:rPr>
              <a:t>No agreement on </a:t>
            </a:r>
            <a:r>
              <a:rPr lang="en-MY" dirty="0" smtClean="0">
                <a:solidFill>
                  <a:srgbClr val="002060"/>
                </a:solidFill>
              </a:rPr>
              <a:t>stakeholders to be involved. </a:t>
            </a:r>
          </a:p>
          <a:p>
            <a:pPr marL="685800" lvl="1">
              <a:buFont typeface="Arial" panose="020B0604020202020204" pitchFamily="34" charset="0"/>
              <a:buChar char="•"/>
            </a:pPr>
            <a:r>
              <a:rPr lang="en-MY" dirty="0">
                <a:solidFill>
                  <a:srgbClr val="002060"/>
                </a:solidFill>
              </a:rPr>
              <a:t>E</a:t>
            </a:r>
            <a:r>
              <a:rPr lang="en-MY" dirty="0" smtClean="0">
                <a:solidFill>
                  <a:srgbClr val="002060"/>
                </a:solidFill>
              </a:rPr>
              <a:t>mployees</a:t>
            </a:r>
            <a:r>
              <a:rPr lang="en-MY" dirty="0">
                <a:solidFill>
                  <a:srgbClr val="002060"/>
                </a:solidFill>
              </a:rPr>
              <a:t>? </a:t>
            </a:r>
            <a:endParaRPr lang="en-MY" dirty="0" smtClean="0">
              <a:solidFill>
                <a:srgbClr val="002060"/>
              </a:solidFill>
            </a:endParaRPr>
          </a:p>
          <a:p>
            <a:pPr marL="685800" lvl="1">
              <a:buFont typeface="Arial" panose="020B0604020202020204" pitchFamily="34" charset="0"/>
              <a:buChar char="•"/>
            </a:pPr>
            <a:r>
              <a:rPr lang="en-MY" dirty="0" smtClean="0">
                <a:solidFill>
                  <a:srgbClr val="002060"/>
                </a:solidFill>
              </a:rPr>
              <a:t>Customers</a:t>
            </a:r>
            <a:r>
              <a:rPr lang="en-MY" dirty="0">
                <a:solidFill>
                  <a:srgbClr val="002060"/>
                </a:solidFill>
              </a:rPr>
              <a:t>? </a:t>
            </a:r>
            <a:endParaRPr lang="en-MY" dirty="0" smtClean="0">
              <a:solidFill>
                <a:srgbClr val="002060"/>
              </a:solidFill>
            </a:endParaRPr>
          </a:p>
          <a:p>
            <a:pPr marL="685800" lvl="1">
              <a:buFont typeface="Arial" panose="020B0604020202020204" pitchFamily="34" charset="0"/>
              <a:buChar char="•"/>
            </a:pPr>
            <a:r>
              <a:rPr lang="en-MY" dirty="0" smtClean="0">
                <a:solidFill>
                  <a:srgbClr val="002060"/>
                </a:solidFill>
              </a:rPr>
              <a:t>Suppliers? </a:t>
            </a:r>
            <a:r>
              <a:rPr lang="en-MY" dirty="0">
                <a:solidFill>
                  <a:srgbClr val="002060"/>
                </a:solidFill>
              </a:rPr>
              <a:t/>
            </a:r>
            <a:br>
              <a:rPr lang="en-MY" dirty="0">
                <a:solidFill>
                  <a:srgbClr val="002060"/>
                </a:solidFill>
              </a:rPr>
            </a:br>
            <a:endParaRPr lang="en-MY" dirty="0">
              <a:solidFill>
                <a:srgbClr val="002060"/>
              </a:solidFill>
            </a:endParaRPr>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04/09/2019</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23</a:t>
            </a:fld>
            <a:endParaRPr lang="en-GB" altLang="en-US"/>
          </a:p>
        </p:txBody>
      </p:sp>
      <p:graphicFrame>
        <p:nvGraphicFramePr>
          <p:cNvPr id="7" name="Table 6"/>
          <p:cNvGraphicFramePr>
            <a:graphicFrameLocks noGrp="1"/>
          </p:cNvGraphicFramePr>
          <p:nvPr>
            <p:extLst>
              <p:ext uri="{D42A27DB-BD31-4B8C-83A1-F6EECF244321}">
                <p14:modId xmlns:p14="http://schemas.microsoft.com/office/powerpoint/2010/main" val="3156760536"/>
              </p:ext>
            </p:extLst>
          </p:nvPr>
        </p:nvGraphicFramePr>
        <p:xfrm>
          <a:off x="971600" y="2590800"/>
          <a:ext cx="2880320" cy="2027159"/>
        </p:xfrm>
        <a:graphic>
          <a:graphicData uri="http://schemas.openxmlformats.org/drawingml/2006/table">
            <a:tbl>
              <a:tblPr firstRow="1" firstCol="1" bandRow="1">
                <a:tableStyleId>{5C22544A-7EE6-4342-B048-85BDC9FD1C3A}</a:tableStyleId>
              </a:tblPr>
              <a:tblGrid>
                <a:gridCol w="2171584">
                  <a:extLst>
                    <a:ext uri="{9D8B030D-6E8A-4147-A177-3AD203B41FA5}">
                      <a16:colId xmlns:a16="http://schemas.microsoft.com/office/drawing/2014/main" val="20000"/>
                    </a:ext>
                  </a:extLst>
                </a:gridCol>
                <a:gridCol w="708736">
                  <a:extLst>
                    <a:ext uri="{9D8B030D-6E8A-4147-A177-3AD203B41FA5}">
                      <a16:colId xmlns:a16="http://schemas.microsoft.com/office/drawing/2014/main" val="20001"/>
                    </a:ext>
                  </a:extLst>
                </a:gridCol>
              </a:tblGrid>
              <a:tr h="246885">
                <a:tc>
                  <a:txBody>
                    <a:bodyPr/>
                    <a:lstStyle/>
                    <a:p>
                      <a:pPr algn="ctr">
                        <a:lnSpc>
                          <a:spcPct val="115000"/>
                        </a:lnSpc>
                        <a:spcAft>
                          <a:spcPts val="0"/>
                        </a:spcAft>
                      </a:pPr>
                      <a:r>
                        <a:rPr lang="en-GB" sz="1200" dirty="0" smtClean="0">
                          <a:solidFill>
                            <a:srgbClr val="002060"/>
                          </a:solidFill>
                          <a:effectLst/>
                        </a:rPr>
                        <a:t>More frequent</a:t>
                      </a:r>
                      <a:r>
                        <a:rPr lang="en-GB" sz="1200" baseline="0" dirty="0" smtClean="0">
                          <a:solidFill>
                            <a:srgbClr val="002060"/>
                          </a:solidFill>
                          <a:effectLst/>
                        </a:rPr>
                        <a:t> </a:t>
                      </a:r>
                      <a:r>
                        <a:rPr lang="en-GB" sz="1200" dirty="0" smtClean="0">
                          <a:solidFill>
                            <a:srgbClr val="002060"/>
                          </a:solidFill>
                          <a:effectLst/>
                        </a:rPr>
                        <a:t>Social</a:t>
                      </a:r>
                      <a:r>
                        <a:rPr lang="en-GB" sz="1200" baseline="0" dirty="0" smtClean="0">
                          <a:solidFill>
                            <a:srgbClr val="002060"/>
                          </a:solidFill>
                          <a:effectLst/>
                        </a:rPr>
                        <a:t> Indicators</a:t>
                      </a:r>
                      <a:endParaRPr lang="en-GB" sz="1200" dirty="0">
                        <a:solidFill>
                          <a:srgbClr val="002060"/>
                        </a:solidFill>
                        <a:effectLst/>
                        <a:latin typeface="Calibri"/>
                        <a:ea typeface="Calibri"/>
                        <a:cs typeface="Times New Roman"/>
                      </a:endParaRPr>
                    </a:p>
                  </a:txBody>
                  <a:tcPr marL="68580" marR="6858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15000"/>
                        </a:lnSpc>
                        <a:spcAft>
                          <a:spcPts val="0"/>
                        </a:spcAft>
                      </a:pPr>
                      <a:r>
                        <a:rPr lang="en-GB" sz="1200" b="1" dirty="0">
                          <a:solidFill>
                            <a:srgbClr val="002060"/>
                          </a:solidFill>
                          <a:effectLst/>
                          <a:latin typeface="+mn-lt"/>
                        </a:rPr>
                        <a:t>Papers</a:t>
                      </a:r>
                      <a:endParaRPr lang="en-GB" sz="1200" b="1" dirty="0">
                        <a:solidFill>
                          <a:srgbClr val="002060"/>
                        </a:solidFill>
                        <a:effectLst/>
                        <a:latin typeface="+mn-lt"/>
                        <a:ea typeface="Calibri"/>
                        <a:cs typeface="Times New Roman"/>
                      </a:endParaRPr>
                    </a:p>
                  </a:txBody>
                  <a:tcPr marL="68580" marR="6858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246885">
                <a:tc>
                  <a:txBody>
                    <a:bodyPr/>
                    <a:lstStyle/>
                    <a:p>
                      <a:pPr algn="l" fontAlgn="t"/>
                      <a:r>
                        <a:rPr lang="en-GB" sz="1200" b="1" i="0" u="none" strike="noStrike">
                          <a:solidFill>
                            <a:srgbClr val="002060"/>
                          </a:solidFill>
                          <a:effectLst/>
                          <a:latin typeface="+mn-lt"/>
                        </a:rPr>
                        <a:t>Job creation</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t"/>
                      <a:r>
                        <a:rPr lang="en-GB" sz="1200" b="1" i="0" u="none" strike="noStrike">
                          <a:solidFill>
                            <a:srgbClr val="002060"/>
                          </a:solidFill>
                          <a:effectLst/>
                          <a:latin typeface="+mn-lt"/>
                        </a:rPr>
                        <a:t>5</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246885">
                <a:tc>
                  <a:txBody>
                    <a:bodyPr/>
                    <a:lstStyle/>
                    <a:p>
                      <a:pPr algn="l" fontAlgn="t"/>
                      <a:r>
                        <a:rPr lang="en-GB" sz="1200" b="1" i="0" u="none" strike="noStrike" dirty="0">
                          <a:solidFill>
                            <a:srgbClr val="002060"/>
                          </a:solidFill>
                          <a:effectLst/>
                          <a:latin typeface="+mn-lt"/>
                        </a:rPr>
                        <a:t>Work damages</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t"/>
                      <a:r>
                        <a:rPr lang="en-GB" sz="1200" b="1" i="0" u="none" strike="noStrike">
                          <a:solidFill>
                            <a:srgbClr val="002060"/>
                          </a:solidFill>
                          <a:effectLst/>
                          <a:latin typeface="+mn-lt"/>
                        </a:rPr>
                        <a:t>2</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246885">
                <a:tc>
                  <a:txBody>
                    <a:bodyPr/>
                    <a:lstStyle/>
                    <a:p>
                      <a:pPr algn="l" fontAlgn="t"/>
                      <a:r>
                        <a:rPr lang="en-GB" sz="1200" b="1" i="0" u="none" strike="noStrike">
                          <a:solidFill>
                            <a:srgbClr val="002060"/>
                          </a:solidFill>
                          <a:effectLst/>
                          <a:latin typeface="+mn-lt"/>
                        </a:rPr>
                        <a:t>SR Fund optimal usage</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t"/>
                      <a:r>
                        <a:rPr lang="en-GB" sz="1200" b="1" i="0" u="none" strike="noStrike">
                          <a:solidFill>
                            <a:srgbClr val="002060"/>
                          </a:solidFill>
                          <a:effectLst/>
                          <a:latin typeface="+mn-lt"/>
                        </a:rPr>
                        <a:t>2</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r h="246885">
                <a:tc>
                  <a:txBody>
                    <a:bodyPr/>
                    <a:lstStyle/>
                    <a:p>
                      <a:pPr algn="l" fontAlgn="t"/>
                      <a:r>
                        <a:rPr lang="en-GB" sz="1200" b="1" i="0" u="none" strike="noStrike">
                          <a:solidFill>
                            <a:srgbClr val="002060"/>
                          </a:solidFill>
                          <a:effectLst/>
                          <a:latin typeface="+mn-lt"/>
                        </a:rPr>
                        <a:t>Customer service</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t"/>
                      <a:r>
                        <a:rPr lang="en-GB" sz="1200" b="1" i="0" u="none" strike="noStrike">
                          <a:solidFill>
                            <a:srgbClr val="002060"/>
                          </a:solidFill>
                          <a:effectLst/>
                          <a:latin typeface="+mn-lt"/>
                        </a:rPr>
                        <a:t>2</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246885">
                <a:tc>
                  <a:txBody>
                    <a:bodyPr/>
                    <a:lstStyle/>
                    <a:p>
                      <a:pPr algn="l" fontAlgn="t"/>
                      <a:r>
                        <a:rPr lang="en-GB" sz="1200" b="1" i="0" u="none" strike="noStrike" dirty="0">
                          <a:solidFill>
                            <a:srgbClr val="002060"/>
                          </a:solidFill>
                          <a:effectLst/>
                          <a:latin typeface="+mn-lt"/>
                        </a:rPr>
                        <a:t>Decent Work, Work Conditions</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t"/>
                      <a:r>
                        <a:rPr lang="en-GB" sz="1200" b="1" i="0" u="none" strike="noStrike">
                          <a:solidFill>
                            <a:srgbClr val="002060"/>
                          </a:solidFill>
                          <a:effectLst/>
                          <a:latin typeface="+mn-lt"/>
                        </a:rPr>
                        <a:t>1</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5"/>
                  </a:ext>
                </a:extLst>
              </a:tr>
              <a:tr h="246885">
                <a:tc>
                  <a:txBody>
                    <a:bodyPr/>
                    <a:lstStyle/>
                    <a:p>
                      <a:pPr algn="l" fontAlgn="t"/>
                      <a:r>
                        <a:rPr lang="en-GB" sz="1200" b="1" i="0" u="none" strike="noStrike" dirty="0">
                          <a:solidFill>
                            <a:srgbClr val="002060"/>
                          </a:solidFill>
                          <a:effectLst/>
                          <a:latin typeface="+mn-lt"/>
                        </a:rPr>
                        <a:t>Supplier commitment</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t"/>
                      <a:r>
                        <a:rPr lang="en-GB" sz="1200" b="1" i="0" u="none" strike="noStrike" dirty="0">
                          <a:solidFill>
                            <a:srgbClr val="002060"/>
                          </a:solidFill>
                          <a:effectLst/>
                          <a:latin typeface="+mn-lt"/>
                        </a:rPr>
                        <a:t>1</a:t>
                      </a:r>
                    </a:p>
                  </a:txBody>
                  <a:tcPr marL="635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816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08912" cy="5184576"/>
          </a:xfrm>
        </p:spPr>
        <p:txBody>
          <a:bodyPr>
            <a:noAutofit/>
          </a:bodyPr>
          <a:lstStyle/>
          <a:p>
            <a:endParaRPr lang="en-MY" sz="2400" b="1" i="1" u="sng" dirty="0">
              <a:solidFill>
                <a:srgbClr val="FF0000"/>
              </a:solidFill>
            </a:endParaRPr>
          </a:p>
          <a:p>
            <a:pPr marL="0" indent="0">
              <a:buNone/>
            </a:pPr>
            <a:endParaRPr lang="en-MY" sz="2400" dirty="0" smtClean="0"/>
          </a:p>
          <a:p>
            <a:r>
              <a:rPr lang="en-MY" sz="2400" b="1" i="1" u="sng" dirty="0">
                <a:solidFill>
                  <a:srgbClr val="FF0000"/>
                </a:solidFill>
              </a:rPr>
              <a:t>Gap </a:t>
            </a:r>
            <a:r>
              <a:rPr lang="en-MY" sz="2400" b="1" i="1" u="sng" dirty="0" smtClean="0">
                <a:solidFill>
                  <a:srgbClr val="FF0000"/>
                </a:solidFill>
              </a:rPr>
              <a:t>#1 </a:t>
            </a:r>
            <a:r>
              <a:rPr lang="en-MY" sz="2400" dirty="0" smtClean="0"/>
              <a:t>–</a:t>
            </a:r>
            <a:r>
              <a:rPr lang="en-MY" sz="2400" b="1" dirty="0" smtClean="0">
                <a:solidFill>
                  <a:srgbClr val="FF0000"/>
                </a:solidFill>
              </a:rPr>
              <a:t> </a:t>
            </a:r>
            <a:r>
              <a:rPr lang="en-GB" sz="2400" dirty="0" smtClean="0"/>
              <a:t>Most of the </a:t>
            </a:r>
            <a:r>
              <a:rPr lang="en-GB" sz="2400" dirty="0" smtClean="0"/>
              <a:t>approaches </a:t>
            </a:r>
            <a:r>
              <a:rPr lang="en-GB" sz="2400" dirty="0" smtClean="0"/>
              <a:t>does not account for the social dimension. </a:t>
            </a:r>
            <a:endParaRPr lang="en-US" sz="2400" dirty="0"/>
          </a:p>
          <a:p>
            <a:r>
              <a:rPr lang="en-GB" sz="2400" b="1" i="1" u="sng" dirty="0" smtClean="0">
                <a:solidFill>
                  <a:srgbClr val="FF0000"/>
                </a:solidFill>
              </a:rPr>
              <a:t>Gap </a:t>
            </a:r>
            <a:r>
              <a:rPr lang="en-GB" sz="2400" b="1" i="1" u="sng" dirty="0" smtClean="0">
                <a:solidFill>
                  <a:srgbClr val="FF0000"/>
                </a:solidFill>
              </a:rPr>
              <a:t>#2</a:t>
            </a:r>
            <a:r>
              <a:rPr lang="en-GB" sz="2400" b="1" i="1" dirty="0" smtClean="0">
                <a:solidFill>
                  <a:srgbClr val="FF0000"/>
                </a:solidFill>
              </a:rPr>
              <a:t> </a:t>
            </a:r>
            <a:r>
              <a:rPr lang="en-MY" sz="2400" dirty="0"/>
              <a:t>–</a:t>
            </a:r>
            <a:r>
              <a:rPr lang="en-GB" sz="2400" b="1" i="1" dirty="0" smtClean="0">
                <a:solidFill>
                  <a:srgbClr val="FF0000"/>
                </a:solidFill>
              </a:rPr>
              <a:t> </a:t>
            </a:r>
            <a:r>
              <a:rPr lang="en-GB" sz="2400" dirty="0" smtClean="0"/>
              <a:t>A lot of environmental </a:t>
            </a:r>
            <a:r>
              <a:rPr lang="en-GB" sz="2400" dirty="0" smtClean="0"/>
              <a:t>indicators </a:t>
            </a:r>
            <a:r>
              <a:rPr lang="en-GB" sz="2400" dirty="0" smtClean="0"/>
              <a:t>available. Are they correlated? </a:t>
            </a:r>
            <a:endParaRPr lang="en-GB" sz="2400" dirty="0"/>
          </a:p>
          <a:p>
            <a:r>
              <a:rPr lang="en-GB" sz="2400" b="1" i="1" u="sng" dirty="0" smtClean="0">
                <a:solidFill>
                  <a:srgbClr val="FF0000"/>
                </a:solidFill>
              </a:rPr>
              <a:t>Gap </a:t>
            </a:r>
            <a:r>
              <a:rPr lang="en-GB" sz="2400" b="1" i="1" u="sng" dirty="0" smtClean="0">
                <a:solidFill>
                  <a:srgbClr val="FF0000"/>
                </a:solidFill>
              </a:rPr>
              <a:t>#3 </a:t>
            </a:r>
            <a:r>
              <a:rPr lang="en-MY" sz="2400" dirty="0" smtClean="0"/>
              <a:t>– Lack of a multi dimensional and established synthetic indicators</a:t>
            </a:r>
            <a:endParaRPr lang="en-GB" sz="2400" dirty="0" smtClean="0"/>
          </a:p>
        </p:txBody>
      </p:sp>
      <p:sp>
        <p:nvSpPr>
          <p:cNvPr id="2" name="Title 1"/>
          <p:cNvSpPr>
            <a:spLocks noGrp="1"/>
          </p:cNvSpPr>
          <p:nvPr>
            <p:ph type="title"/>
          </p:nvPr>
        </p:nvSpPr>
        <p:spPr/>
        <p:txBody>
          <a:bodyPr/>
          <a:lstStyle/>
          <a:p>
            <a:r>
              <a:rPr lang="en-US" dirty="0" smtClean="0"/>
              <a:t>Research Gaps</a:t>
            </a:r>
            <a:endParaRPr lang="en-MY"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Tree>
    <p:extLst>
      <p:ext uri="{BB962C8B-B14F-4D97-AF65-F5344CB8AC3E}">
        <p14:creationId xmlns:p14="http://schemas.microsoft.com/office/powerpoint/2010/main" val="699603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00" dirty="0" smtClean="0"/>
              <a:t>A Potential Synthetic Indicator</a:t>
            </a:r>
            <a:endParaRPr lang="en-GB" sz="4200"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04/09/2019</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25</a:t>
            </a:fld>
            <a:endParaRPr lang="en-GB" altLang="en-US"/>
          </a:p>
        </p:txBody>
      </p:sp>
      <p:pic>
        <p:nvPicPr>
          <p:cNvPr id="7" name="image1.png"/>
          <p:cNvPicPr/>
          <p:nvPr/>
        </p:nvPicPr>
        <p:blipFill>
          <a:blip r:embed="rId2"/>
          <a:srcRect/>
          <a:stretch>
            <a:fillRect/>
          </a:stretch>
        </p:blipFill>
        <p:spPr>
          <a:xfrm>
            <a:off x="2145030" y="2133600"/>
            <a:ext cx="4408170" cy="4413250"/>
          </a:xfrm>
          <a:prstGeom prst="rect">
            <a:avLst/>
          </a:prstGeom>
          <a:ln/>
        </p:spPr>
      </p:pic>
    </p:spTree>
    <p:extLst>
      <p:ext uri="{BB962C8B-B14F-4D97-AF65-F5344CB8AC3E}">
        <p14:creationId xmlns:p14="http://schemas.microsoft.com/office/powerpoint/2010/main" val="638565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1016"/>
            <a:ext cx="8229600" cy="762000"/>
          </a:xfrm>
        </p:spPr>
        <p:txBody>
          <a:bodyPr/>
          <a:lstStyle/>
          <a:p>
            <a:pPr algn="ctr"/>
            <a:r>
              <a:rPr lang="en-US" dirty="0" smtClean="0"/>
              <a:t>Thank you</a:t>
            </a:r>
            <a:endParaRPr lang="en-MY"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04/09/2019</a:t>
            </a:fld>
            <a:endParaRPr lang="en-GB" alt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dirty="0" smtClean="0"/>
              <a:t>© The University of Sheffield</a:t>
            </a:r>
            <a:endParaRPr lang="en-GB" altLang="en-US" dirty="0">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26</a:t>
            </a:fld>
            <a:endParaRPr lang="en-GB" alt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Tree>
    <p:extLst>
      <p:ext uri="{BB962C8B-B14F-4D97-AF65-F5344CB8AC3E}">
        <p14:creationId xmlns:p14="http://schemas.microsoft.com/office/powerpoint/2010/main" val="1255174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pPr marL="400050"/>
            <a:r>
              <a:rPr lang="en-US" sz="2200" dirty="0" smtClean="0"/>
              <a:t>Today’s </a:t>
            </a:r>
            <a:r>
              <a:rPr lang="en-US" sz="2200" dirty="0"/>
              <a:t>SCs are complex, global and </a:t>
            </a:r>
            <a:r>
              <a:rPr lang="en-US" sz="2200" dirty="0" smtClean="0"/>
              <a:t>linear</a:t>
            </a:r>
          </a:p>
          <a:p>
            <a:pPr marL="800100" lvl="1"/>
            <a:r>
              <a:rPr lang="en-US" sz="1800" dirty="0"/>
              <a:t>L</a:t>
            </a:r>
            <a:r>
              <a:rPr lang="en-US" sz="1800" dirty="0" smtClean="0"/>
              <a:t>ack </a:t>
            </a:r>
            <a:r>
              <a:rPr lang="en-US" sz="1800" dirty="0"/>
              <a:t>of adequate penalties for their </a:t>
            </a:r>
            <a:r>
              <a:rPr lang="en-US" sz="1800" dirty="0" smtClean="0"/>
              <a:t>externalities </a:t>
            </a:r>
            <a:r>
              <a:rPr lang="it-IT" sz="1800" dirty="0" smtClean="0"/>
              <a:t>(</a:t>
            </a:r>
            <a:r>
              <a:rPr lang="it-IT" sz="1800" dirty="0"/>
              <a:t>EMF, 2013; Ciardiello et al., 2018)</a:t>
            </a:r>
            <a:endParaRPr lang="en-US" sz="1800" dirty="0"/>
          </a:p>
          <a:p>
            <a:pPr marL="400050"/>
            <a:r>
              <a:rPr lang="en-US" sz="2200" dirty="0" smtClean="0"/>
              <a:t>Organizations are increasingly accounted for their environmental and social impacts </a:t>
            </a:r>
            <a:r>
              <a:rPr lang="en-US" sz="2200" dirty="0" smtClean="0"/>
              <a:t>(</a:t>
            </a:r>
            <a:r>
              <a:rPr lang="en-US" sz="2200" dirty="0" err="1" smtClean="0"/>
              <a:t>Acquaye</a:t>
            </a:r>
            <a:r>
              <a:rPr lang="en-US" sz="2200" dirty="0" smtClean="0"/>
              <a:t> </a:t>
            </a:r>
            <a:r>
              <a:rPr lang="en-US" sz="2200" dirty="0"/>
              <a:t>et al</a:t>
            </a:r>
            <a:r>
              <a:rPr lang="en-US" sz="2200" dirty="0" smtClean="0"/>
              <a:t>., </a:t>
            </a:r>
            <a:r>
              <a:rPr lang="en-US" sz="2200" dirty="0" smtClean="0"/>
              <a:t>2018) as: </a:t>
            </a:r>
            <a:endParaRPr lang="en-US" sz="2200" dirty="0" smtClean="0"/>
          </a:p>
          <a:p>
            <a:pPr marL="800100" lvl="1"/>
            <a:r>
              <a:rPr lang="en-MY" sz="1800" dirty="0" smtClean="0"/>
              <a:t>Scarcity </a:t>
            </a:r>
            <a:r>
              <a:rPr lang="en-MY" sz="1800" dirty="0"/>
              <a:t>of natural resources, </a:t>
            </a:r>
          </a:p>
          <a:p>
            <a:pPr marL="800100" lvl="1"/>
            <a:r>
              <a:rPr lang="en-MY" sz="1800" dirty="0"/>
              <a:t>increased generation of waste materials </a:t>
            </a:r>
            <a:endParaRPr lang="en-US" sz="2200" dirty="0" smtClean="0"/>
          </a:p>
          <a:p>
            <a:pPr marL="400050"/>
            <a:r>
              <a:rPr lang="en-MY" sz="2200" dirty="0" smtClean="0"/>
              <a:t>Closing the loop of products and materials is considered </a:t>
            </a:r>
            <a:r>
              <a:rPr lang="en-MY" sz="2200" dirty="0" smtClean="0"/>
              <a:t>essential</a:t>
            </a:r>
            <a:endParaRPr lang="en-US" sz="2600" dirty="0" smtClean="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04/09/2019</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3</a:t>
            </a:fld>
            <a:endParaRPr lang="en-GB"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Tree>
    <p:extLst>
      <p:ext uri="{BB962C8B-B14F-4D97-AF65-F5344CB8AC3E}">
        <p14:creationId xmlns:p14="http://schemas.microsoft.com/office/powerpoint/2010/main" val="347130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F1025EE7-C69D-40DF-8D52-9C1A6D2A5A39}" type="datetime1">
              <a:rPr lang="en-GB" altLang="en-US" sz="1000"/>
              <a:pPr>
                <a:spcBef>
                  <a:spcPct val="0"/>
                </a:spcBef>
                <a:buFontTx/>
                <a:buNone/>
              </a:pPr>
              <a:t>04/09/2019</a:t>
            </a:fld>
            <a:endParaRPr lang="en-GB" altLang="en-US" sz="1000">
              <a:solidFill>
                <a:srgbClr val="FFFFFF"/>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r>
              <a:rPr lang="en-GB" altLang="en-US" sz="1000"/>
              <a:t>© The University of Sheffield</a:t>
            </a:r>
            <a:endParaRPr lang="en-GB" altLang="en-US" sz="1000">
              <a:solidFill>
                <a:srgbClr val="FFFFFF"/>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0CAFD3E5-F232-44AE-8B1E-ADB37CE449FF}" type="slidenum">
              <a:rPr lang="en-GB" altLang="en-US" sz="1800">
                <a:latin typeface="TUOS Stephenson" panose="02070503080000020004" pitchFamily="18" charset="0"/>
              </a:rPr>
              <a:pPr>
                <a:spcBef>
                  <a:spcPct val="0"/>
                </a:spcBef>
                <a:buFontTx/>
                <a:buNone/>
              </a:pPr>
              <a:t>4</a:t>
            </a:fld>
            <a:endParaRPr lang="en-GB" altLang="en-US" sz="1800">
              <a:latin typeface="TUOS Stephenson" panose="020705030800000200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
        <p:nvSpPr>
          <p:cNvPr id="2" name="Title 1"/>
          <p:cNvSpPr>
            <a:spLocks noGrp="1"/>
          </p:cNvSpPr>
          <p:nvPr>
            <p:ph type="title"/>
          </p:nvPr>
        </p:nvSpPr>
        <p:spPr/>
        <p:txBody>
          <a:bodyPr/>
          <a:lstStyle/>
          <a:p>
            <a:r>
              <a:rPr lang="en-US" altLang="en-US" dirty="0" smtClean="0"/>
              <a:t>Circular Economy: A definition</a:t>
            </a:r>
            <a:endParaRPr lang="en-GB" dirty="0"/>
          </a:p>
        </p:txBody>
      </p:sp>
      <p:sp>
        <p:nvSpPr>
          <p:cNvPr id="3" name="Content Placeholder 2"/>
          <p:cNvSpPr>
            <a:spLocks noGrp="1"/>
          </p:cNvSpPr>
          <p:nvPr>
            <p:ph idx="1"/>
          </p:nvPr>
        </p:nvSpPr>
        <p:spPr/>
        <p:txBody>
          <a:bodyPr/>
          <a:lstStyle/>
          <a:p>
            <a:pPr marL="0" indent="0" algn="ctr">
              <a:buNone/>
            </a:pPr>
            <a:endParaRPr lang="en-GB" sz="2000" i="1" dirty="0" smtClean="0"/>
          </a:p>
          <a:p>
            <a:pPr marL="0" indent="0" algn="ctr">
              <a:buNone/>
            </a:pPr>
            <a:r>
              <a:rPr lang="en-GB" sz="2000" i="1" dirty="0" smtClean="0"/>
              <a:t>“CE </a:t>
            </a:r>
            <a:r>
              <a:rPr lang="en-GB" sz="2000" i="1" dirty="0"/>
              <a:t>is a sustainable development initiative with the objective of reducing the societal production-consumption systems' linear material and energy throughput flows by applying materials cycles, renewable and cascade-type energy flows to the linear system. CE promotes high value material cycles alongside more traditional recycling and develops systems approaches to the cooperation of producers, consumers and other societal actors in sustainable development work</a:t>
            </a:r>
            <a:r>
              <a:rPr lang="en-MY" sz="2000" i="1" dirty="0" smtClean="0"/>
              <a:t> </a:t>
            </a:r>
            <a:r>
              <a:rPr lang="en-MY" sz="2000" dirty="0" smtClean="0"/>
              <a:t>[</a:t>
            </a:r>
            <a:r>
              <a:rPr lang="en-MY" sz="2200" dirty="0" smtClean="0"/>
              <a:t>…]</a:t>
            </a:r>
            <a:r>
              <a:rPr lang="en-MY" sz="2200" i="1" dirty="0" smtClean="0"/>
              <a:t> “ </a:t>
            </a:r>
          </a:p>
          <a:p>
            <a:pPr marL="0" indent="0" algn="ctr">
              <a:buNone/>
            </a:pPr>
            <a:r>
              <a:rPr lang="en-MY" sz="2200" dirty="0" err="1" smtClean="0"/>
              <a:t>Korhonen</a:t>
            </a:r>
            <a:r>
              <a:rPr lang="en-MY" sz="2200" dirty="0" smtClean="0"/>
              <a:t> et al. </a:t>
            </a:r>
            <a:r>
              <a:rPr lang="en-MY" sz="2200" dirty="0"/>
              <a:t>(2017) </a:t>
            </a:r>
            <a:endParaRPr lang="en-MY" sz="2200"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F1025EE7-C69D-40DF-8D52-9C1A6D2A5A39}" type="datetime1">
              <a:rPr lang="en-GB" altLang="en-US" sz="1000"/>
              <a:pPr>
                <a:spcBef>
                  <a:spcPct val="0"/>
                </a:spcBef>
                <a:buFontTx/>
                <a:buNone/>
              </a:pPr>
              <a:t>04/09/2019</a:t>
            </a:fld>
            <a:endParaRPr lang="en-GB" altLang="en-US" sz="1000">
              <a:solidFill>
                <a:srgbClr val="FFFFFF"/>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r>
              <a:rPr lang="en-GB" altLang="en-US" sz="1000"/>
              <a:t>© The University of Sheffield</a:t>
            </a:r>
            <a:endParaRPr lang="en-GB" altLang="en-US" sz="1000">
              <a:solidFill>
                <a:srgbClr val="FFFFFF"/>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0CAFD3E5-F232-44AE-8B1E-ADB37CE449FF}" type="slidenum">
              <a:rPr lang="en-GB" altLang="en-US" sz="1800">
                <a:latin typeface="TUOS Stephenson" panose="02070503080000020004" pitchFamily="18" charset="0"/>
              </a:rPr>
              <a:pPr>
                <a:spcBef>
                  <a:spcPct val="0"/>
                </a:spcBef>
                <a:buFontTx/>
                <a:buNone/>
              </a:pPr>
              <a:t>5</a:t>
            </a:fld>
            <a:endParaRPr lang="en-GB" altLang="en-US" sz="1800">
              <a:latin typeface="TUOS Stephenson" panose="020705030800000200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
        <p:nvSpPr>
          <p:cNvPr id="2" name="Title 1"/>
          <p:cNvSpPr>
            <a:spLocks noGrp="1"/>
          </p:cNvSpPr>
          <p:nvPr>
            <p:ph type="title"/>
          </p:nvPr>
        </p:nvSpPr>
        <p:spPr/>
        <p:txBody>
          <a:bodyPr/>
          <a:lstStyle/>
          <a:p>
            <a:r>
              <a:rPr lang="en-US" altLang="en-US" dirty="0" smtClean="0"/>
              <a:t>Circular Supply Chains</a:t>
            </a:r>
            <a:endParaRPr lang="en-GB" dirty="0"/>
          </a:p>
        </p:txBody>
      </p:sp>
      <p:sp>
        <p:nvSpPr>
          <p:cNvPr id="3" name="Content Placeholder 2"/>
          <p:cNvSpPr>
            <a:spLocks noGrp="1"/>
          </p:cNvSpPr>
          <p:nvPr>
            <p:ph idx="1"/>
          </p:nvPr>
        </p:nvSpPr>
        <p:spPr/>
        <p:txBody>
          <a:bodyPr/>
          <a:lstStyle/>
          <a:p>
            <a:pPr>
              <a:lnSpc>
                <a:spcPct val="114000"/>
              </a:lnSpc>
            </a:pPr>
            <a:r>
              <a:rPr lang="en-MY" sz="2600" dirty="0" smtClean="0"/>
              <a:t>Circular Supply Chains </a:t>
            </a:r>
            <a:r>
              <a:rPr lang="en-MY" sz="2600" dirty="0" smtClean="0"/>
              <a:t>(CSCs) are </a:t>
            </a:r>
            <a:r>
              <a:rPr lang="en-MY" sz="2600" dirty="0" smtClean="0"/>
              <a:t>at the backbone of operationalising the CE concepts</a:t>
            </a:r>
            <a:r>
              <a:rPr lang="en-MY" sz="2600" dirty="0"/>
              <a:t> </a:t>
            </a:r>
            <a:r>
              <a:rPr lang="en-MY" sz="2600" dirty="0" smtClean="0"/>
              <a:t>at the micro </a:t>
            </a:r>
            <a:r>
              <a:rPr lang="en-MY" sz="2600" dirty="0" smtClean="0"/>
              <a:t>level. CSCs</a:t>
            </a:r>
            <a:r>
              <a:rPr lang="en-MY" sz="2600" dirty="0" smtClean="0"/>
              <a:t>: </a:t>
            </a:r>
          </a:p>
          <a:p>
            <a:pPr lvl="1">
              <a:lnSpc>
                <a:spcPct val="114000"/>
              </a:lnSpc>
            </a:pPr>
            <a:r>
              <a:rPr lang="en-GB" sz="1800" dirty="0"/>
              <a:t>I</a:t>
            </a:r>
            <a:r>
              <a:rPr lang="en-GB" sz="1800" dirty="0" smtClean="0"/>
              <a:t>nclude a </a:t>
            </a:r>
            <a:r>
              <a:rPr lang="en-GB" sz="1800" dirty="0"/>
              <a:t>reverse </a:t>
            </a:r>
            <a:r>
              <a:rPr lang="en-GB" sz="1800" dirty="0" smtClean="0"/>
              <a:t>element, </a:t>
            </a:r>
            <a:r>
              <a:rPr lang="en-GB" sz="1800" dirty="0"/>
              <a:t>commonly known as </a:t>
            </a:r>
            <a:r>
              <a:rPr lang="en-GB" sz="1800" dirty="0" smtClean="0"/>
              <a:t>reverse </a:t>
            </a:r>
            <a:r>
              <a:rPr lang="en-GB" sz="1800" dirty="0"/>
              <a:t>supply chain </a:t>
            </a:r>
            <a:endParaRPr lang="en-MY" sz="1800" dirty="0" smtClean="0"/>
          </a:p>
          <a:p>
            <a:pPr lvl="1">
              <a:lnSpc>
                <a:spcPct val="114000"/>
              </a:lnSpc>
            </a:pPr>
            <a:r>
              <a:rPr lang="en-MY" sz="1800" dirty="0"/>
              <a:t>A</a:t>
            </a:r>
            <a:r>
              <a:rPr lang="en-MY" sz="1800" dirty="0" smtClean="0"/>
              <a:t>re able to emphasise </a:t>
            </a:r>
            <a:r>
              <a:rPr lang="en-MY" sz="1800" dirty="0"/>
              <a:t>products and materials reuse and recycle, integrating renewable </a:t>
            </a:r>
            <a:r>
              <a:rPr lang="en-MY" sz="1800" dirty="0" smtClean="0"/>
              <a:t>resources and </a:t>
            </a:r>
            <a:r>
              <a:rPr lang="en-MY" sz="1800" dirty="0"/>
              <a:t>reducing the waste </a:t>
            </a:r>
            <a:endParaRPr lang="en-MY" sz="1800" dirty="0" smtClean="0"/>
          </a:p>
          <a:p>
            <a:pPr lvl="1">
              <a:lnSpc>
                <a:spcPct val="114000"/>
              </a:lnSpc>
            </a:pPr>
            <a:r>
              <a:rPr lang="en-MY" sz="1800" dirty="0" smtClean="0"/>
              <a:t>Create value by keeping products and materials in use after their </a:t>
            </a:r>
            <a:r>
              <a:rPr lang="en-MY" sz="1800" dirty="0" smtClean="0"/>
              <a:t>end-of-life </a:t>
            </a:r>
            <a:r>
              <a:rPr lang="en-MY" sz="1800" dirty="0" smtClean="0"/>
              <a:t>(</a:t>
            </a:r>
            <a:r>
              <a:rPr lang="en-MY" sz="1800" dirty="0" err="1" smtClean="0"/>
              <a:t>Korhonen</a:t>
            </a:r>
            <a:r>
              <a:rPr lang="en-MY" sz="1800" dirty="0" smtClean="0"/>
              <a:t> et al., 2017) </a:t>
            </a:r>
            <a:endParaRPr lang="en-US" sz="2200" dirty="0"/>
          </a:p>
          <a:p>
            <a:pPr>
              <a:lnSpc>
                <a:spcPct val="114000"/>
              </a:lnSpc>
            </a:pPr>
            <a:endParaRPr lang="en-GB" sz="2200" dirty="0"/>
          </a:p>
        </p:txBody>
      </p:sp>
    </p:spTree>
    <p:extLst>
      <p:ext uri="{BB962C8B-B14F-4D97-AF65-F5344CB8AC3E}">
        <p14:creationId xmlns:p14="http://schemas.microsoft.com/office/powerpoint/2010/main" val="389309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F1025EE7-C69D-40DF-8D52-9C1A6D2A5A39}" type="datetime1">
              <a:rPr lang="en-GB" altLang="en-US" sz="1000"/>
              <a:pPr>
                <a:spcBef>
                  <a:spcPct val="0"/>
                </a:spcBef>
                <a:buFontTx/>
                <a:buNone/>
              </a:pPr>
              <a:t>04/09/2019</a:t>
            </a:fld>
            <a:endParaRPr lang="en-GB" altLang="en-US" sz="1000">
              <a:solidFill>
                <a:srgbClr val="FFFFFF"/>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r>
              <a:rPr lang="en-GB" altLang="en-US" sz="1000"/>
              <a:t>© The University of Sheffield</a:t>
            </a:r>
            <a:endParaRPr lang="en-GB" altLang="en-US" sz="1000">
              <a:solidFill>
                <a:srgbClr val="FFFFFF"/>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0CAFD3E5-F232-44AE-8B1E-ADB37CE449FF}" type="slidenum">
              <a:rPr lang="en-GB" altLang="en-US" sz="1800">
                <a:latin typeface="TUOS Stephenson" panose="02070503080000020004" pitchFamily="18" charset="0"/>
              </a:rPr>
              <a:pPr>
                <a:spcBef>
                  <a:spcPct val="0"/>
                </a:spcBef>
                <a:buFontTx/>
                <a:buNone/>
              </a:pPr>
              <a:t>6</a:t>
            </a:fld>
            <a:endParaRPr lang="en-GB" altLang="en-US" sz="1800">
              <a:latin typeface="TUOS Stephenson" panose="020705030800000200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
        <p:nvSpPr>
          <p:cNvPr id="2" name="Title 1"/>
          <p:cNvSpPr>
            <a:spLocks noGrp="1"/>
          </p:cNvSpPr>
          <p:nvPr>
            <p:ph type="title"/>
          </p:nvPr>
        </p:nvSpPr>
        <p:spPr/>
        <p:txBody>
          <a:bodyPr/>
          <a:lstStyle/>
          <a:p>
            <a:r>
              <a:rPr lang="en-US" altLang="en-US" dirty="0"/>
              <a:t>Problem Statement</a:t>
            </a:r>
            <a:endParaRPr lang="en-GB" dirty="0"/>
          </a:p>
        </p:txBody>
      </p:sp>
      <p:sp>
        <p:nvSpPr>
          <p:cNvPr id="3" name="Content Placeholder 2"/>
          <p:cNvSpPr>
            <a:spLocks noGrp="1"/>
          </p:cNvSpPr>
          <p:nvPr>
            <p:ph idx="1"/>
          </p:nvPr>
        </p:nvSpPr>
        <p:spPr/>
        <p:txBody>
          <a:bodyPr/>
          <a:lstStyle/>
          <a:p>
            <a:pPr marL="400050"/>
            <a:r>
              <a:rPr lang="en-US" sz="2200" dirty="0" smtClean="0"/>
              <a:t>Many companies are adopting CE interventions along their SCs</a:t>
            </a:r>
            <a:endParaRPr lang="en-US" sz="2200" dirty="0"/>
          </a:p>
          <a:p>
            <a:pPr marL="400050"/>
            <a:r>
              <a:rPr lang="en-US" sz="2200" dirty="0" smtClean="0"/>
              <a:t>Tracking the effectiveness of the transition of SCs towards higher levels of circularity requires specific indicators</a:t>
            </a:r>
          </a:p>
          <a:p>
            <a:pPr marL="400050"/>
            <a:r>
              <a:rPr lang="en-US" sz="2200" dirty="0" smtClean="0"/>
              <a:t>Such measurement systems should be able:</a:t>
            </a:r>
          </a:p>
          <a:p>
            <a:pPr marL="800100" lvl="1"/>
            <a:r>
              <a:rPr lang="en-US" sz="1800" dirty="0" smtClean="0"/>
              <a:t>To go beyond organizational boundaries, taking a </a:t>
            </a:r>
            <a:r>
              <a:rPr lang="en-US" sz="1800" dirty="0" smtClean="0"/>
              <a:t>supply chain and life-cycle </a:t>
            </a:r>
            <a:r>
              <a:rPr lang="en-US" sz="1800" dirty="0" smtClean="0"/>
              <a:t>perspective</a:t>
            </a:r>
          </a:p>
          <a:p>
            <a:pPr marL="800100" lvl="1"/>
            <a:r>
              <a:rPr lang="en-US" sz="1800" dirty="0" smtClean="0"/>
              <a:t>To take a systemic view on economic, social and environmental aspects</a:t>
            </a:r>
          </a:p>
          <a:p>
            <a:pPr marL="800100" lvl="1"/>
            <a:r>
              <a:rPr lang="en-US" sz="1800" dirty="0" smtClean="0"/>
              <a:t>To assess the level SCs are able to reduce the waste streams they produce </a:t>
            </a:r>
          </a:p>
          <a:p>
            <a:pPr marL="514350" lvl="1" indent="0">
              <a:buNone/>
            </a:pPr>
            <a:endParaRPr lang="en-GB" sz="2200" dirty="0"/>
          </a:p>
        </p:txBody>
      </p:sp>
    </p:spTree>
    <p:extLst>
      <p:ext uri="{BB962C8B-B14F-4D97-AF65-F5344CB8AC3E}">
        <p14:creationId xmlns:p14="http://schemas.microsoft.com/office/powerpoint/2010/main" val="747622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Gaps</a:t>
            </a:r>
            <a:endParaRPr lang="en-GB" dirty="0"/>
          </a:p>
        </p:txBody>
      </p:sp>
      <p:sp>
        <p:nvSpPr>
          <p:cNvPr id="3" name="Content Placeholder 2"/>
          <p:cNvSpPr>
            <a:spLocks noGrp="1"/>
          </p:cNvSpPr>
          <p:nvPr>
            <p:ph idx="1"/>
          </p:nvPr>
        </p:nvSpPr>
        <p:spPr/>
        <p:txBody>
          <a:bodyPr/>
          <a:lstStyle/>
          <a:p>
            <a:pPr>
              <a:lnSpc>
                <a:spcPct val="114000"/>
              </a:lnSpc>
            </a:pPr>
            <a:r>
              <a:rPr lang="en-US" sz="2200" dirty="0" smtClean="0"/>
              <a:t>Results from a preliminary analysis shows that there is not an established standard to measure the level of circularity of SCs</a:t>
            </a:r>
          </a:p>
          <a:p>
            <a:pPr lvl="1">
              <a:lnSpc>
                <a:spcPct val="114000"/>
              </a:lnSpc>
            </a:pPr>
            <a:r>
              <a:rPr lang="en-US" sz="1800" dirty="0" smtClean="0"/>
              <a:t>Highly fragmented field of study</a:t>
            </a:r>
          </a:p>
          <a:p>
            <a:pPr lvl="1">
              <a:lnSpc>
                <a:spcPct val="114000"/>
              </a:lnSpc>
            </a:pPr>
            <a:r>
              <a:rPr lang="en-US" sz="1800" dirty="0" smtClean="0"/>
              <a:t>Huge availability of environmental indicators, but no agreement on “what to measure”</a:t>
            </a:r>
            <a:endParaRPr lang="en-US" sz="1800" dirty="0"/>
          </a:p>
          <a:p>
            <a:pPr>
              <a:lnSpc>
                <a:spcPct val="114000"/>
              </a:lnSpc>
            </a:pPr>
            <a:r>
              <a:rPr lang="en-US" sz="2200" dirty="0" smtClean="0"/>
              <a:t>Need for an attempt to assess the state-of-the-art of current indicators, their uptake and potential developments</a:t>
            </a:r>
            <a:endParaRPr lang="en-US" sz="1200" dirty="0" smtClean="0"/>
          </a:p>
          <a:p>
            <a:pPr>
              <a:lnSpc>
                <a:spcPct val="114000"/>
              </a:lnSpc>
            </a:pPr>
            <a:endParaRPr lang="en-GB"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04/09/2019</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7</a:t>
            </a:fld>
            <a:endParaRPr lang="en-GB"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Tree>
    <p:extLst>
      <p:ext uri="{BB962C8B-B14F-4D97-AF65-F5344CB8AC3E}">
        <p14:creationId xmlns:p14="http://schemas.microsoft.com/office/powerpoint/2010/main" val="275736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F1025EE7-C69D-40DF-8D52-9C1A6D2A5A39}" type="datetime1">
              <a:rPr lang="en-GB" altLang="en-US" sz="1000"/>
              <a:pPr>
                <a:spcBef>
                  <a:spcPct val="0"/>
                </a:spcBef>
                <a:buFontTx/>
                <a:buNone/>
              </a:pPr>
              <a:t>04/09/2019</a:t>
            </a:fld>
            <a:endParaRPr lang="en-GB" altLang="en-US" sz="1000">
              <a:solidFill>
                <a:srgbClr val="FFFFFF"/>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r>
              <a:rPr lang="en-GB" altLang="en-US" sz="1000"/>
              <a:t>© The University of Sheffield</a:t>
            </a:r>
            <a:endParaRPr lang="en-GB" altLang="en-US" sz="1000">
              <a:solidFill>
                <a:srgbClr val="FFFFFF"/>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anose="020B0503040000020004" pitchFamily="34" charset="0"/>
                <a:ea typeface="MS PGothic" panose="020B0600070205080204" pitchFamily="34" charset="-128"/>
              </a:defRPr>
            </a:lvl1pPr>
            <a:lvl2pPr marL="742950" indent="-285750" eaLnBrk="0" hangingPunct="0">
              <a:spcBef>
                <a:spcPct val="30000"/>
              </a:spcBef>
              <a:buFont typeface="TUOS Stephenson" panose="02070503080000020004" pitchFamily="18" charset="0"/>
              <a:buChar char="•"/>
              <a:defRPr sz="2800">
                <a:solidFill>
                  <a:srgbClr val="2A196F"/>
                </a:solidFill>
                <a:latin typeface="TUOS Blake" panose="020B0503040000020004" pitchFamily="34" charset="0"/>
                <a:ea typeface="MS PGothic" panose="020B0600070205080204" pitchFamily="34" charset="-128"/>
              </a:defRPr>
            </a:lvl2pPr>
            <a:lvl3pPr marL="1143000" indent="-228600" eaLnBrk="0" hangingPunct="0">
              <a:spcBef>
                <a:spcPct val="20000"/>
              </a:spcBef>
              <a:defRPr sz="2400">
                <a:solidFill>
                  <a:srgbClr val="2A196F"/>
                </a:solidFill>
                <a:latin typeface="TUOS Blake" panose="020B0503040000020004" pitchFamily="34" charset="0"/>
                <a:ea typeface="MS PGothic" panose="020B0600070205080204" pitchFamily="34" charset="-128"/>
              </a:defRPr>
            </a:lvl3pPr>
            <a:lvl4pPr marL="1600200" indent="-228600" eaLnBrk="0" hangingPunct="0">
              <a:lnSpc>
                <a:spcPct val="120000"/>
              </a:lnSpc>
              <a:spcBef>
                <a:spcPct val="20000"/>
              </a:spcBef>
              <a:buFont typeface="TUOS Stephenson" panose="02070503080000020004" pitchFamily="18" charset="0"/>
              <a:defRPr sz="1400">
                <a:solidFill>
                  <a:srgbClr val="2A196F"/>
                </a:solidFill>
                <a:latin typeface="TUOS Blake" panose="020B0503040000020004" pitchFamily="34" charset="0"/>
                <a:ea typeface="MS PGothic" panose="020B0600070205080204" pitchFamily="34" charset="-128"/>
              </a:defRPr>
            </a:lvl4pPr>
            <a:lvl5pPr marL="2057400" indent="-228600" eaLnBrk="0" hangingPunct="0">
              <a:lnSpc>
                <a:spcPct val="140000"/>
              </a:lnSpc>
              <a:spcBef>
                <a:spcPct val="20000"/>
              </a:spcBef>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5pPr>
            <a:lvl6pPr marL="25146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6pPr>
            <a:lvl7pPr marL="29718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7pPr>
            <a:lvl8pPr marL="34290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8pPr>
            <a:lvl9pPr marL="3886200" indent="-228600" eaLnBrk="0" fontAlgn="base" hangingPunct="0">
              <a:lnSpc>
                <a:spcPct val="140000"/>
              </a:lnSpc>
              <a:spcBef>
                <a:spcPct val="20000"/>
              </a:spcBef>
              <a:spcAft>
                <a:spcPct val="0"/>
              </a:spcAft>
              <a:buFont typeface="TUOS Stephenson" panose="02070503080000020004" pitchFamily="18" charset="0"/>
              <a:buChar char="•"/>
              <a:defRPr sz="900">
                <a:solidFill>
                  <a:srgbClr val="2A196F"/>
                </a:solidFill>
                <a:latin typeface="TUOS Blake" panose="020B0503040000020004" pitchFamily="34" charset="0"/>
                <a:ea typeface="MS PGothic" panose="020B0600070205080204" pitchFamily="34" charset="-128"/>
              </a:defRPr>
            </a:lvl9pPr>
          </a:lstStyle>
          <a:p>
            <a:pPr>
              <a:spcBef>
                <a:spcPct val="0"/>
              </a:spcBef>
              <a:buFontTx/>
              <a:buNone/>
            </a:pPr>
            <a:fld id="{0CAFD3E5-F232-44AE-8B1E-ADB37CE449FF}" type="slidenum">
              <a:rPr lang="en-GB" altLang="en-US" sz="1800">
                <a:latin typeface="TUOS Stephenson" panose="02070503080000020004" pitchFamily="18" charset="0"/>
              </a:rPr>
              <a:pPr>
                <a:spcBef>
                  <a:spcPct val="0"/>
                </a:spcBef>
                <a:buFontTx/>
                <a:buNone/>
              </a:pPr>
              <a:t>8</a:t>
            </a:fld>
            <a:endParaRPr lang="en-GB" altLang="en-US" sz="1800">
              <a:latin typeface="TUOS Stephenson" panose="020705030800000200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
        <p:nvSpPr>
          <p:cNvPr id="9" name="Title 1"/>
          <p:cNvSpPr txBox="1">
            <a:spLocks/>
          </p:cNvSpPr>
          <p:nvPr/>
        </p:nvSpPr>
        <p:spPr bwMode="auto">
          <a:xfrm>
            <a:off x="609600" y="1371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GB" kern="0" dirty="0" smtClean="0"/>
              <a:t>Research Objectives</a:t>
            </a:r>
            <a:endParaRPr lang="en-GB" kern="0" dirty="0"/>
          </a:p>
        </p:txBody>
      </p:sp>
      <p:sp>
        <p:nvSpPr>
          <p:cNvPr id="3" name="Content Placeholder 2"/>
          <p:cNvSpPr>
            <a:spLocks noGrp="1"/>
          </p:cNvSpPr>
          <p:nvPr>
            <p:ph idx="1"/>
          </p:nvPr>
        </p:nvSpPr>
        <p:spPr/>
        <p:txBody>
          <a:bodyPr/>
          <a:lstStyle/>
          <a:p>
            <a:pPr marL="514350" indent="-514350">
              <a:buAutoNum type="arabicPeriod"/>
            </a:pPr>
            <a:r>
              <a:rPr lang="en-GB" sz="2600" dirty="0" smtClean="0"/>
              <a:t>To identify </a:t>
            </a:r>
            <a:r>
              <a:rPr lang="en-GB" sz="2600" dirty="0" smtClean="0"/>
              <a:t>current </a:t>
            </a:r>
            <a:r>
              <a:rPr lang="en-GB" sz="2600" dirty="0" smtClean="0"/>
              <a:t>indicators </a:t>
            </a:r>
            <a:r>
              <a:rPr lang="en-GB" sz="2600" dirty="0" smtClean="0"/>
              <a:t>in the context of circular supply </a:t>
            </a:r>
            <a:r>
              <a:rPr lang="en-GB" sz="2600" dirty="0" smtClean="0"/>
              <a:t>chains literature</a:t>
            </a:r>
            <a:endParaRPr lang="en-GB" sz="2600" dirty="0" smtClean="0"/>
          </a:p>
          <a:p>
            <a:pPr marL="514350" indent="-514350">
              <a:buAutoNum type="arabicPeriod"/>
            </a:pPr>
            <a:r>
              <a:rPr lang="en-GB" sz="2600" dirty="0" smtClean="0"/>
              <a:t>To characterise them according to the dimensions they consider and the decision they aim to support  </a:t>
            </a:r>
          </a:p>
          <a:p>
            <a:pPr marL="514350" indent="-514350">
              <a:buAutoNum type="arabicPeriod"/>
            </a:pPr>
            <a:r>
              <a:rPr lang="en-GB" sz="2600" dirty="0" smtClean="0"/>
              <a:t>To identify a restricted set of key performance indicators which could be used to keep track of the effectiveness of CE interventions </a:t>
            </a:r>
            <a:r>
              <a:rPr lang="en-GB" sz="2600" dirty="0" smtClean="0"/>
              <a:t>in CSCs</a:t>
            </a:r>
            <a:endParaRPr lang="en-GB" sz="2600" dirty="0"/>
          </a:p>
        </p:txBody>
      </p:sp>
    </p:spTree>
    <p:extLst>
      <p:ext uri="{BB962C8B-B14F-4D97-AF65-F5344CB8AC3E}">
        <p14:creationId xmlns:p14="http://schemas.microsoft.com/office/powerpoint/2010/main" val="178015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MY" sz="2000" dirty="0" smtClean="0"/>
              <a:t>To </a:t>
            </a:r>
            <a:r>
              <a:rPr lang="en-MY" sz="2000" dirty="0"/>
              <a:t>date, </a:t>
            </a:r>
            <a:r>
              <a:rPr lang="en-MY" sz="2000" b="1" dirty="0" smtClean="0">
                <a:solidFill>
                  <a:srgbClr val="FF0000"/>
                </a:solidFill>
              </a:rPr>
              <a:t>no </a:t>
            </a:r>
            <a:r>
              <a:rPr lang="en-MY" sz="2000" b="1" dirty="0">
                <a:solidFill>
                  <a:srgbClr val="FF0000"/>
                </a:solidFill>
              </a:rPr>
              <a:t>systematic review </a:t>
            </a:r>
            <a:r>
              <a:rPr lang="en-MY" sz="2000" dirty="0"/>
              <a:t>has been carried out in the field of </a:t>
            </a:r>
            <a:r>
              <a:rPr lang="en-MY" sz="2000" dirty="0" smtClean="0"/>
              <a:t>Circular Economy </a:t>
            </a:r>
            <a:r>
              <a:rPr lang="en-MY" sz="2000" dirty="0" smtClean="0"/>
              <a:t>indicators </a:t>
            </a:r>
            <a:r>
              <a:rPr lang="en-MY" sz="2000" dirty="0" smtClean="0"/>
              <a:t>at a supply chain level. </a:t>
            </a:r>
          </a:p>
          <a:p>
            <a:r>
              <a:rPr lang="en-MY" sz="2000" dirty="0" smtClean="0"/>
              <a:t>Systematic </a:t>
            </a:r>
            <a:r>
              <a:rPr lang="en-MY" sz="2000" dirty="0"/>
              <a:t>review is useful to </a:t>
            </a:r>
            <a:r>
              <a:rPr lang="en-MY" sz="2000" b="1" dirty="0">
                <a:solidFill>
                  <a:srgbClr val="FF0000"/>
                </a:solidFill>
              </a:rPr>
              <a:t>locate</a:t>
            </a:r>
            <a:r>
              <a:rPr lang="en-MY" sz="2000" dirty="0"/>
              <a:t>, </a:t>
            </a:r>
            <a:r>
              <a:rPr lang="en-MY" sz="2000" b="1" dirty="0">
                <a:solidFill>
                  <a:srgbClr val="FF0000"/>
                </a:solidFill>
              </a:rPr>
              <a:t>select</a:t>
            </a:r>
            <a:r>
              <a:rPr lang="en-MY" sz="2000" dirty="0"/>
              <a:t>, </a:t>
            </a:r>
            <a:r>
              <a:rPr lang="en-MY" sz="2000" b="1" dirty="0">
                <a:solidFill>
                  <a:srgbClr val="FF0000"/>
                </a:solidFill>
              </a:rPr>
              <a:t>analyse</a:t>
            </a:r>
            <a:r>
              <a:rPr lang="en-MY" sz="2000" dirty="0"/>
              <a:t>, </a:t>
            </a:r>
            <a:r>
              <a:rPr lang="en-MY" sz="2000" b="1" dirty="0">
                <a:solidFill>
                  <a:srgbClr val="FF0000"/>
                </a:solidFill>
              </a:rPr>
              <a:t>appraise</a:t>
            </a:r>
            <a:r>
              <a:rPr lang="en-MY" sz="2000" dirty="0"/>
              <a:t> and </a:t>
            </a:r>
            <a:r>
              <a:rPr lang="en-MY" sz="2000" b="1" dirty="0">
                <a:solidFill>
                  <a:srgbClr val="FF0000"/>
                </a:solidFill>
              </a:rPr>
              <a:t>evaluate the literature </a:t>
            </a:r>
            <a:r>
              <a:rPr lang="en-MY" sz="2000" dirty="0"/>
              <a:t>relevant to particular research </a:t>
            </a:r>
            <a:r>
              <a:rPr lang="en-MY" sz="2000" dirty="0" smtClean="0"/>
              <a:t>question (</a:t>
            </a:r>
            <a:r>
              <a:rPr lang="en-MY" sz="2000" dirty="0" err="1"/>
              <a:t>Denyer</a:t>
            </a:r>
            <a:r>
              <a:rPr lang="en-MY" sz="2000" dirty="0"/>
              <a:t> and </a:t>
            </a:r>
            <a:r>
              <a:rPr lang="en-MY" sz="2000" dirty="0" err="1"/>
              <a:t>Tranfield</a:t>
            </a:r>
            <a:r>
              <a:rPr lang="en-MY" sz="2000" dirty="0"/>
              <a:t>, 2009). </a:t>
            </a:r>
            <a:endParaRPr lang="en-MY" sz="2000" dirty="0" smtClean="0"/>
          </a:p>
          <a:p>
            <a:r>
              <a:rPr lang="en-MY" sz="2000" dirty="0" smtClean="0"/>
              <a:t>Moreover</a:t>
            </a:r>
            <a:r>
              <a:rPr lang="en-MY" sz="2000" dirty="0"/>
              <a:t>, systematic literature reviews offer </a:t>
            </a:r>
            <a:r>
              <a:rPr lang="en-MY" sz="2000" b="1" dirty="0">
                <a:solidFill>
                  <a:srgbClr val="FF0000"/>
                </a:solidFill>
              </a:rPr>
              <a:t>brief and holistic view of research outcomes</a:t>
            </a:r>
            <a:r>
              <a:rPr lang="en-MY" sz="2000" dirty="0"/>
              <a:t>, </a:t>
            </a:r>
            <a:r>
              <a:rPr lang="en-MY" sz="2000" dirty="0" smtClean="0"/>
              <a:t>in order to </a:t>
            </a:r>
            <a:r>
              <a:rPr lang="en-MY" sz="2000" b="1" dirty="0">
                <a:solidFill>
                  <a:srgbClr val="FF0000"/>
                </a:solidFill>
              </a:rPr>
              <a:t>clarify</a:t>
            </a:r>
            <a:r>
              <a:rPr lang="en-MY" sz="2000" dirty="0"/>
              <a:t> the </a:t>
            </a:r>
            <a:r>
              <a:rPr lang="en-MY" sz="2000" b="1" dirty="0">
                <a:solidFill>
                  <a:srgbClr val="FF0000"/>
                </a:solidFill>
              </a:rPr>
              <a:t>general understanding </a:t>
            </a:r>
            <a:r>
              <a:rPr lang="en-MY" sz="2000" dirty="0"/>
              <a:t>on particular field and </a:t>
            </a:r>
            <a:r>
              <a:rPr lang="en-MY" sz="2000" b="1" dirty="0">
                <a:solidFill>
                  <a:srgbClr val="FF0000"/>
                </a:solidFill>
              </a:rPr>
              <a:t>identification of relevant gaps </a:t>
            </a:r>
            <a:r>
              <a:rPr lang="en-MY" sz="2000" dirty="0"/>
              <a:t>in the previous literature (</a:t>
            </a:r>
            <a:r>
              <a:rPr lang="en-MY" sz="2000" dirty="0" err="1"/>
              <a:t>Pittaway</a:t>
            </a:r>
            <a:r>
              <a:rPr lang="en-MY" sz="2000" dirty="0"/>
              <a:t> et al., 2004;  </a:t>
            </a:r>
            <a:r>
              <a:rPr lang="en-MY" sz="2000" dirty="0" err="1"/>
              <a:t>Tranfield</a:t>
            </a:r>
            <a:r>
              <a:rPr lang="en-MY" sz="2000" dirty="0"/>
              <a:t>; 2003).  </a:t>
            </a:r>
            <a:endParaRPr lang="en-GB" sz="2000" dirty="0"/>
          </a:p>
          <a:p>
            <a:pPr marL="68580" indent="0">
              <a:buNone/>
            </a:pPr>
            <a:endParaRPr lang="en-GB" sz="2000" dirty="0"/>
          </a:p>
          <a:p>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88640"/>
            <a:ext cx="2039184" cy="764694"/>
          </a:xfrm>
          <a:prstGeom prst="rect">
            <a:avLst/>
          </a:prstGeom>
        </p:spPr>
      </p:pic>
      <p:sp>
        <p:nvSpPr>
          <p:cNvPr id="7" name="Title 1"/>
          <p:cNvSpPr txBox="1">
            <a:spLocks/>
          </p:cNvSpPr>
          <p:nvPr/>
        </p:nvSpPr>
        <p:spPr bwMode="auto">
          <a:xfrm>
            <a:off x="762000" y="1524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0" fontAlgn="base" hangingPunct="0">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r>
              <a:rPr lang="en-GB" kern="0" smtClean="0"/>
              <a:t>A SLR on CE Indicators for SCs</a:t>
            </a:r>
            <a:endParaRPr lang="en-GB" kern="0" dirty="0"/>
          </a:p>
        </p:txBody>
      </p:sp>
    </p:spTree>
    <p:extLst>
      <p:ext uri="{BB962C8B-B14F-4D97-AF65-F5344CB8AC3E}">
        <p14:creationId xmlns:p14="http://schemas.microsoft.com/office/powerpoint/2010/main" val="2331442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uos_ppt_template_white">
  <a:themeElements>
    <a:clrScheme name="">
      <a:dk1>
        <a:srgbClr val="00FFFF"/>
      </a:dk1>
      <a:lt1>
        <a:srgbClr val="FFFFFF"/>
      </a:lt1>
      <a:dk2>
        <a:srgbClr val="FFFF33"/>
      </a:dk2>
      <a:lt2>
        <a:srgbClr val="FCFBE3"/>
      </a:lt2>
      <a:accent1>
        <a:srgbClr val="FFFF00"/>
      </a:accent1>
      <a:accent2>
        <a:srgbClr val="B5B5B5"/>
      </a:accent2>
      <a:accent3>
        <a:srgbClr val="FFFFFF"/>
      </a:accent3>
      <a:accent4>
        <a:srgbClr val="00DADA"/>
      </a:accent4>
      <a:accent5>
        <a:srgbClr val="FFFFAA"/>
      </a:accent5>
      <a:accent6>
        <a:srgbClr val="A4A4A4"/>
      </a:accent6>
      <a:hlink>
        <a:srgbClr val="00B4F0"/>
      </a:hlink>
      <a:folHlink>
        <a:srgbClr val="FF00AE"/>
      </a:folHlink>
    </a:clrScheme>
    <a:fontScheme name="Default Design">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themeOverride>
</file>

<file path=ppt/theme/themeOverride2.xml><?xml version="1.0" encoding="utf-8"?>
<a:themeOverride xmlns:a="http://schemas.openxmlformats.org/drawingml/2006/main">
  <a:clrScheme name="">
    <a:dk1>
      <a:srgbClr val="FFFFFF"/>
    </a:dk1>
    <a:lt1>
      <a:srgbClr val="FFFFFF"/>
    </a:lt1>
    <a:dk2>
      <a:srgbClr val="FFFF33"/>
    </a:dk2>
    <a:lt2>
      <a:srgbClr val="FCFBE3"/>
    </a:lt2>
    <a:accent1>
      <a:srgbClr val="FFFF00"/>
    </a:accent1>
    <a:accent2>
      <a:srgbClr val="B5B5B5"/>
    </a:accent2>
    <a:accent3>
      <a:srgbClr val="FFFFFF"/>
    </a:accent3>
    <a:accent4>
      <a:srgbClr val="DADADA"/>
    </a:accent4>
    <a:accent5>
      <a:srgbClr val="FFFFAA"/>
    </a:accent5>
    <a:accent6>
      <a:srgbClr val="A4A4A4"/>
    </a:accent6>
    <a:hlink>
      <a:srgbClr val="00B4F0"/>
    </a:hlink>
    <a:folHlink>
      <a:srgbClr val="FF00AE"/>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tuos_ppt_template_white</Template>
  <TotalTime>5070</TotalTime>
  <Words>1475</Words>
  <Application>Microsoft Office PowerPoint</Application>
  <PresentationFormat>On-screen Show (4:3)</PresentationFormat>
  <Paragraphs>267</Paragraphs>
  <Slides>26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TUOS Blake</vt:lpstr>
      <vt:lpstr>Helvetica Neue</vt:lpstr>
      <vt:lpstr>Nexussan</vt:lpstr>
      <vt:lpstr>Calibri</vt:lpstr>
      <vt:lpstr>Times New Roman</vt:lpstr>
      <vt:lpstr>MS PGothic</vt:lpstr>
      <vt:lpstr>TUOS Stephenson</vt:lpstr>
      <vt:lpstr>Arial</vt:lpstr>
      <vt:lpstr>MS PGothic</vt:lpstr>
      <vt:lpstr>tuos_ppt_template_white</vt:lpstr>
      <vt:lpstr>Circular Economy Indicators  for Supply Chains:   A Systematic Literature Review</vt:lpstr>
      <vt:lpstr>Contents</vt:lpstr>
      <vt:lpstr>Background</vt:lpstr>
      <vt:lpstr>Circular Economy: A definition</vt:lpstr>
      <vt:lpstr>Circular Supply Chains</vt:lpstr>
      <vt:lpstr>Problem Statement</vt:lpstr>
      <vt:lpstr>Current Gaps</vt:lpstr>
      <vt:lpstr>PowerPoint Presentation</vt:lpstr>
      <vt:lpstr>PowerPoint Presentation</vt:lpstr>
      <vt:lpstr>Methodology</vt:lpstr>
      <vt:lpstr>A SLR on CE Indicators for SCs</vt:lpstr>
      <vt:lpstr>Inclusion/Exclusion criteria</vt:lpstr>
      <vt:lpstr>Sample of Articles</vt:lpstr>
      <vt:lpstr>Relevancy of the Reviewed Articles</vt:lpstr>
      <vt:lpstr>Historical Series of Articles</vt:lpstr>
      <vt:lpstr>Most Popular Journals</vt:lpstr>
      <vt:lpstr>Countries of Origin</vt:lpstr>
      <vt:lpstr>Research Methodologies Employed</vt:lpstr>
      <vt:lpstr>Dimensions Considered</vt:lpstr>
      <vt:lpstr>Dimensions Considered</vt:lpstr>
      <vt:lpstr>Economic Dimension</vt:lpstr>
      <vt:lpstr>Environmental Dimension</vt:lpstr>
      <vt:lpstr>Social Dimension</vt:lpstr>
      <vt:lpstr>Research Gaps</vt:lpstr>
      <vt:lpstr>A Potential Synthetic Indicator</vt:lpstr>
      <vt:lpstr>Thank you</vt:lpstr>
    </vt:vector>
  </TitlesOfParts>
  <Manager>Design team</Manager>
  <Company>Univeristy of Sheffield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PowerPoint Template</dc:title>
  <dc:subject>PowerPoint template</dc:subject>
  <dc:creator>Admin</dc:creator>
  <cp:keywords>tuos, sheffield, university, powerpoint, ppt, template, i-d, 2005, white, dmc</cp:keywords>
  <dc:description>Please use this template for all your screen presentation requirements - adapting as necessary to the audience and facility in which it might be seen._x000d_
_x000d_
© 2005  The Univeristy of Sheffield</dc:description>
  <cp:lastModifiedBy>Andrea Genovese</cp:lastModifiedBy>
  <cp:revision>174</cp:revision>
  <cp:lastPrinted>2005-02-24T11:31:10Z</cp:lastPrinted>
  <dcterms:created xsi:type="dcterms:W3CDTF">2011-12-13T16:55:01Z</dcterms:created>
  <dcterms:modified xsi:type="dcterms:W3CDTF">2019-09-04T18:16:54Z</dcterms:modified>
  <cp:category>Templates, identity</cp:category>
</cp:coreProperties>
</file>