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6" r:id="rId2"/>
    <p:sldId id="270" r:id="rId3"/>
    <p:sldId id="262" r:id="rId4"/>
    <p:sldId id="272" r:id="rId5"/>
    <p:sldId id="273" r:id="rId6"/>
    <p:sldId id="271" r:id="rId7"/>
    <p:sldId id="274" r:id="rId8"/>
    <p:sldId id="278" r:id="rId9"/>
    <p:sldId id="277" r:id="rId10"/>
    <p:sldId id="276" r:id="rId1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UOS Stephenson" panose="02070503080000020004" pitchFamily="18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UOS Stephenson" panose="02070503080000020004" pitchFamily="18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UOS Stephenson" panose="02070503080000020004" pitchFamily="18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UOS Stephenson" panose="02070503080000020004" pitchFamily="18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UOS Stephenson" panose="020705030800000200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UOS Stephenson" panose="020705030800000200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UOS Stephenson" panose="020705030800000200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UOS Stephenson" panose="020705030800000200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UOS Stephenson" panose="020705030800000200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2FF00"/>
    <a:srgbClr val="00FF00"/>
    <a:srgbClr val="FF0000"/>
    <a:srgbClr val="0099CC"/>
    <a:srgbClr val="0099FF"/>
    <a:srgbClr val="336699"/>
    <a:srgbClr val="2A196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009" autoAdjust="0"/>
  </p:normalViewPr>
  <p:slideViewPr>
    <p:cSldViewPr>
      <p:cViewPr varScale="1">
        <p:scale>
          <a:sx n="118" d="100"/>
          <a:sy n="118" d="100"/>
        </p:scale>
        <p:origin x="8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UOS Stephenson" pitchFamily="-12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UOS Stephenson" pitchFamily="-12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UOS Stephenson" pitchFamily="-12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4DD4A0E-A071-47B5-98F1-36EABB00AA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2874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UOS Stephenson" pitchFamily="-12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UOS Stephenson" pitchFamily="-12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UOS Stephenson" pitchFamily="-12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E5BDD99-E0B0-45CF-86E5-0C12C94E08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7138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OS Stephenson" pitchFamily="-128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OS Stephenson" pitchFamily="-12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OS Stephenson" pitchFamily="-12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OS Stephenson" pitchFamily="-12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OS Stephenson" pitchFamily="-12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2736B44-EACB-48E6-B7CC-FDC2D45B6ACD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UOS Stephenson" panose="020705030800000200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770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A2B5FF0-1607-4D59-82E8-BB1EA98A054A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153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noProof="0" dirty="0">
              <a:latin typeface="TUOS Stephenson" panose="020705030800000200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147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DFC2F16-E606-4929-8CC2-DFF45D4DB728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UOS Stephenson" panose="020705030800000200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73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DFC2F16-E606-4929-8CC2-DFF45D4DB728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UOS Stephenson" panose="020705030800000200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362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DFC2F16-E606-4929-8CC2-DFF45D4DB728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UOS Stephenson" panose="020705030800000200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131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BDD99-E0B0-45CF-86E5-0C12C94E08EA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392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09800"/>
            <a:ext cx="8229600" cy="1828800"/>
          </a:xfrm>
        </p:spPr>
        <p:txBody>
          <a:bodyPr anchor="ctr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876800"/>
            <a:ext cx="8229600" cy="1066800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8C24EF9A-BF82-46E1-B0D1-E30DDEAC2E90}" type="slidenum">
              <a:rPr lang="en-GB" altLang="en-US"/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459E5A-3667-46E1-B7B5-26682E39624C}" type="datetime1">
              <a:rPr lang="en-GB" altLang="en-US"/>
              <a:pPr>
                <a:defRPr/>
              </a:pPr>
              <a:t>10/10/2022</a:t>
            </a:fld>
            <a:endParaRPr lang="en-GB" alt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293021"/>
            <a:ext cx="707897" cy="4323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0000"/>
            <a:ext cx="2334605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7708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A9C82-3AB1-436C-91CF-CE7B793EE7F5}" type="datetime1">
              <a:rPr lang="en-GB" altLang="en-US"/>
              <a:pPr>
                <a:defRPr/>
              </a:pPr>
              <a:t>10/10/2022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68B56-0CA7-4DFB-AA40-E9EAE5345E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462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371600"/>
            <a:ext cx="2057400" cy="4724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71600"/>
            <a:ext cx="6019800" cy="4724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B104A-A348-4CDD-86FE-080EE3B8EC7A}" type="datetime1">
              <a:rPr lang="en-GB" altLang="en-US"/>
              <a:pPr>
                <a:defRPr/>
              </a:pPr>
              <a:t>10/10/2022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73BB58-6DE4-4812-B886-7708599605A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37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362200"/>
            <a:ext cx="4038600" cy="3733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4038600" cy="3733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EC849-83EB-4095-8B62-07B5F114D052}" type="datetime1">
              <a:rPr lang="en-GB" altLang="en-US"/>
              <a:pPr>
                <a:defRPr/>
              </a:pPr>
              <a:t>10/10/2022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F5AC37-F7EE-4D09-9610-205BB837C0F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0251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28BBE-4E92-4B2E-9C6F-C30F1CA4714D}" type="datetime1">
              <a:rPr lang="en-GB" altLang="en-US"/>
              <a:pPr>
                <a:defRPr/>
              </a:pPr>
              <a:t>10/10/2022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30EF6-6C13-413D-A541-8FA2732E88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8616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7565F-3B61-4463-AF31-715DDB2FEEA7}" type="datetime1">
              <a:rPr lang="en-GB" altLang="en-US"/>
              <a:pPr>
                <a:defRPr/>
              </a:pPr>
              <a:t>10/10/2022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CB56F7-4D83-458B-97D3-4C8752BAF1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1263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62200"/>
            <a:ext cx="4038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4038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6A64D-9FA2-4D13-9558-2852C5F15463}" type="datetime1">
              <a:rPr lang="en-GB" altLang="en-US"/>
              <a:pPr>
                <a:defRPr/>
              </a:pPr>
              <a:t>10/10/2022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B732B-1821-437D-A8A8-C7D0648FA8F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282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1CAC8-2AA2-4946-B5D9-DF06D2EF0911}" type="datetime1">
              <a:rPr lang="en-GB" altLang="en-US"/>
              <a:pPr>
                <a:defRPr/>
              </a:pPr>
              <a:t>10/10/2022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9BE69-2DCB-4A16-A002-FFEA19AA21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933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A7B6D-8FDC-4695-AFC1-B99D1D3554E6}" type="datetime1">
              <a:rPr lang="en-GB" altLang="en-US"/>
              <a:pPr>
                <a:defRPr/>
              </a:pPr>
              <a:t>10/10/2022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D9A25-F98D-42E0-BB63-92B1686EA22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1908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1DDCA-63B1-486E-B18F-E4DBD20C7D52}" type="datetime1">
              <a:rPr lang="en-GB" altLang="en-US"/>
              <a:pPr>
                <a:defRPr/>
              </a:pPr>
              <a:t>10/10/2022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0FC36-6EEE-4012-8D0A-5E300A7771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615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F3568-7267-4092-AE65-62E8CB90008F}" type="datetime1">
              <a:rPr lang="en-GB" altLang="en-US"/>
              <a:pPr>
                <a:defRPr/>
              </a:pPr>
              <a:t>10/10/2022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A7024-C831-4161-9BC7-310DE17BFF6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3715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BCCE3-0B7C-459F-9AFB-98D2A582A1E8}" type="datetime1">
              <a:rPr lang="en-GB" altLang="en-US"/>
              <a:pPr>
                <a:defRPr/>
              </a:pPr>
              <a:t>10/10/2022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C68E2-A9D6-4963-AD86-963FE75227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900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3716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2362200"/>
            <a:ext cx="8229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endParaRPr lang="en-GB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smtClean="0">
                <a:solidFill>
                  <a:srgbClr val="2A196F"/>
                </a:solidFill>
                <a:latin typeface="TUOS Blake" pitchFamily="34" charset="0"/>
              </a:defRPr>
            </a:lvl1pPr>
          </a:lstStyle>
          <a:p>
            <a:pPr>
              <a:defRPr/>
            </a:pPr>
            <a:fld id="{2D91F340-3415-405D-BFBD-BBC7A47627A3}" type="datetime1">
              <a:rPr lang="en-GB" altLang="en-US"/>
              <a:pPr>
                <a:defRPr/>
              </a:pPr>
              <a:t>10/10/2022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1600" y="6553200"/>
            <a:ext cx="518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smtClean="0">
                <a:solidFill>
                  <a:srgbClr val="2A196F"/>
                </a:solidFill>
                <a:latin typeface="TUOS Blake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152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800">
                <a:solidFill>
                  <a:srgbClr val="2A196F"/>
                </a:solidFill>
              </a:defRPr>
            </a:lvl1pPr>
          </a:lstStyle>
          <a:p>
            <a:fld id="{ECDCD997-EA03-4A9E-BDE5-D283D892B907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293021"/>
            <a:ext cx="707897" cy="4323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0000"/>
            <a:ext cx="2334605" cy="943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/>
  <p:txStyles>
    <p:titleStyle>
      <a:lvl1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har char="•"/>
        <a:defRPr sz="3200">
          <a:solidFill>
            <a:srgbClr val="2A196F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Font typeface="TUOS Stephenson" panose="02070503080000020004" pitchFamily="18" charset="0"/>
        <a:buChar char="•"/>
        <a:defRPr sz="2800">
          <a:solidFill>
            <a:srgbClr val="2A196F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2A196F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TUOS Stephenson" panose="02070503080000020004" pitchFamily="18" charset="0"/>
        <a:defRPr sz="1400">
          <a:solidFill>
            <a:srgbClr val="2A196F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Font typeface="TUOS Stephenson" panose="02070503080000020004" pitchFamily="18" charset="0"/>
        <a:buChar char="•"/>
        <a:defRPr sz="900">
          <a:solidFill>
            <a:srgbClr val="2A196F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Font typeface="TUOS Stephenson" pitchFamily="-128" charset="0"/>
        <a:buChar char="•"/>
        <a:defRPr sz="900">
          <a:solidFill>
            <a:srgbClr val="2A196F"/>
          </a:solidFill>
          <a:latin typeface="+mn-lt"/>
        </a:defRPr>
      </a:lvl6pPr>
      <a:lvl7pPr marL="2971800" indent="-22860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Font typeface="TUOS Stephenson" pitchFamily="-128" charset="0"/>
        <a:buChar char="•"/>
        <a:defRPr sz="900">
          <a:solidFill>
            <a:srgbClr val="2A196F"/>
          </a:solidFill>
          <a:latin typeface="+mn-lt"/>
        </a:defRPr>
      </a:lvl7pPr>
      <a:lvl8pPr marL="3429000" indent="-22860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Font typeface="TUOS Stephenson" pitchFamily="-128" charset="0"/>
        <a:buChar char="•"/>
        <a:defRPr sz="900">
          <a:solidFill>
            <a:srgbClr val="2A196F"/>
          </a:solidFill>
          <a:latin typeface="+mn-lt"/>
        </a:defRPr>
      </a:lvl8pPr>
      <a:lvl9pPr marL="3886200" indent="-22860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Font typeface="TUOS Stephenson" pitchFamily="-128" charset="0"/>
        <a:buChar char="•"/>
        <a:defRPr sz="900">
          <a:solidFill>
            <a:srgbClr val="2A196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Understanding </a:t>
            </a:r>
            <a:r>
              <a:rPr lang="en-GB" altLang="en-US" dirty="0" err="1"/>
              <a:t>Generalisaiton</a:t>
            </a:r>
            <a:r>
              <a:rPr lang="en-US" altLang="en-US" dirty="0"/>
              <a:t> through </a:t>
            </a:r>
            <a:r>
              <a:rPr lang="en-US" altLang="en-US" dirty="0" err="1"/>
              <a:t>Visualisation</a:t>
            </a:r>
            <a:r>
              <a:rPr lang="en-US" altLang="en-US" dirty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648200"/>
            <a:ext cx="8229600" cy="12954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99FF"/>
                </a:solidFill>
              </a:rPr>
              <a:t>Christopher Wild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DE4D1-2C5C-4191-B0DD-ABEC5CB4A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Regularization Through Visualisation!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C2F1F-609F-4142-80E0-2BA0ADB41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10/10/2022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DBB68-BB43-4ADA-BAAB-8203A3DB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40364-D23F-4447-8BD5-07F37A33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0EF6-6C13-413D-A541-8FA2732E8850}" type="slidenum">
              <a:rPr lang="en-GB" altLang="en-US" smtClean="0"/>
              <a:pPr/>
              <a:t>10</a:t>
            </a:fld>
            <a:endParaRPr lang="en-GB" alt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2E04AF7-D7CB-4EE1-8074-689173C24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906" y="2420888"/>
            <a:ext cx="3645024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FDEE2C90-167D-4D9C-AE6A-9BAB7AFB3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3678650" cy="367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1AFAF0-B506-44D9-8F0D-25BE75D7B8CA}"/>
              </a:ext>
            </a:extLst>
          </p:cNvPr>
          <p:cNvSpPr txBox="1"/>
          <p:nvPr/>
        </p:nvSpPr>
        <p:spPr>
          <a:xfrm>
            <a:off x="6732240" y="6020201"/>
            <a:ext cx="1035089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rgbClr val="000000"/>
                </a:solidFill>
              </a:rPr>
              <a:t>https://explained.ai/regularization/index.html</a:t>
            </a:r>
          </a:p>
        </p:txBody>
      </p:sp>
    </p:spTree>
    <p:extLst>
      <p:ext uri="{BB962C8B-B14F-4D97-AF65-F5344CB8AC3E}">
        <p14:creationId xmlns:p14="http://schemas.microsoft.com/office/powerpoint/2010/main" val="21152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har char="•"/>
              <a:defRPr sz="32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Font typeface="TUOS Stephenson" panose="02070503080000020004" pitchFamily="18" charset="0"/>
              <a:buChar char="•"/>
              <a:defRPr sz="28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UOS Stephenson" panose="02070503080000020004" pitchFamily="18" charset="0"/>
              <a:defRPr sz="14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lnSpc>
                <a:spcPct val="140000"/>
              </a:lnSpc>
              <a:spcBef>
                <a:spcPct val="20000"/>
              </a:spcBef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DA0620-5408-4E1E-9F2E-0996B0F54E31}" type="datetime1">
              <a:rPr lang="en-GB" altLang="en-US" sz="1000"/>
              <a:pPr>
                <a:spcBef>
                  <a:spcPct val="0"/>
                </a:spcBef>
                <a:buFontTx/>
                <a:buNone/>
              </a:pPr>
              <a:t>10/10/2022</a:t>
            </a:fld>
            <a:endParaRPr lang="en-GB" altLang="en-US" sz="1000">
              <a:solidFill>
                <a:srgbClr val="FFFFFF"/>
              </a:solidFill>
            </a:endParaRP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har char="•"/>
              <a:defRPr sz="32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Font typeface="TUOS Stephenson" panose="02070503080000020004" pitchFamily="18" charset="0"/>
              <a:buChar char="•"/>
              <a:defRPr sz="28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UOS Stephenson" panose="02070503080000020004" pitchFamily="18" charset="0"/>
              <a:defRPr sz="14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lnSpc>
                <a:spcPct val="140000"/>
              </a:lnSpc>
              <a:spcBef>
                <a:spcPct val="20000"/>
              </a:spcBef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000"/>
              <a:t>© The University of Sheffield</a:t>
            </a:r>
            <a:endParaRPr lang="en-GB" altLang="en-US" sz="1000">
              <a:solidFill>
                <a:srgbClr val="FFFFFF"/>
              </a:solidFill>
            </a:endParaRP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har char="•"/>
              <a:defRPr sz="32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Font typeface="TUOS Stephenson" panose="02070503080000020004" pitchFamily="18" charset="0"/>
              <a:buChar char="•"/>
              <a:defRPr sz="28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UOS Stephenson" panose="02070503080000020004" pitchFamily="18" charset="0"/>
              <a:defRPr sz="14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lnSpc>
                <a:spcPct val="140000"/>
              </a:lnSpc>
              <a:spcBef>
                <a:spcPct val="20000"/>
              </a:spcBef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1A3D7C-F5A4-4078-ADDA-9573DEFDF834}" type="slidenum">
              <a:rPr lang="en-GB" altLang="en-US" sz="1800">
                <a:latin typeface="TUOS Stephenson" panose="020705030800000200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800">
              <a:latin typeface="TUOS Stephenson" panose="02070503080000020004" pitchFamily="18" charset="0"/>
            </a:endParaRPr>
          </a:p>
        </p:txBody>
      </p:sp>
      <p:sp>
        <p:nvSpPr>
          <p:cNvPr id="4101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What is Generalisation? </a:t>
            </a:r>
          </a:p>
        </p:txBody>
      </p:sp>
      <p:pic>
        <p:nvPicPr>
          <p:cNvPr id="1026" name="Picture 2" descr="Generalization - Wikipedia">
            <a:extLst>
              <a:ext uri="{FF2B5EF4-FFF2-40B4-BE49-F238E27FC236}">
                <a16:creationId xmlns:a16="http://schemas.microsoft.com/office/drawing/2014/main" id="{6E0BF02B-885C-46B1-8E9C-971FA00EF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25" y="2427506"/>
            <a:ext cx="2847950" cy="38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har char="•"/>
              <a:defRPr sz="32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Font typeface="TUOS Stephenson" panose="02070503080000020004" pitchFamily="18" charset="0"/>
              <a:buChar char="•"/>
              <a:defRPr sz="28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UOS Stephenson" panose="02070503080000020004" pitchFamily="18" charset="0"/>
              <a:defRPr sz="14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lnSpc>
                <a:spcPct val="140000"/>
              </a:lnSpc>
              <a:spcBef>
                <a:spcPct val="20000"/>
              </a:spcBef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025EE7-C69D-40DF-8D52-9C1A6D2A5A39}" type="datetime1">
              <a:rPr lang="en-GB" altLang="en-US" sz="1000"/>
              <a:pPr>
                <a:spcBef>
                  <a:spcPct val="0"/>
                </a:spcBef>
                <a:buFontTx/>
                <a:buNone/>
              </a:pPr>
              <a:t>10/10/2022</a:t>
            </a:fld>
            <a:endParaRPr lang="en-GB" altLang="en-US" sz="1000">
              <a:solidFill>
                <a:srgbClr val="FFFFFF"/>
              </a:solidFill>
            </a:endParaRPr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har char="•"/>
              <a:defRPr sz="32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Font typeface="TUOS Stephenson" panose="02070503080000020004" pitchFamily="18" charset="0"/>
              <a:buChar char="•"/>
              <a:defRPr sz="28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UOS Stephenson" panose="02070503080000020004" pitchFamily="18" charset="0"/>
              <a:defRPr sz="14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lnSpc>
                <a:spcPct val="140000"/>
              </a:lnSpc>
              <a:spcBef>
                <a:spcPct val="20000"/>
              </a:spcBef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000" dirty="0"/>
              <a:t>© The University of Sheffield</a:t>
            </a:r>
            <a:endParaRPr lang="en-GB" altLang="en-US" sz="1000" dirty="0">
              <a:solidFill>
                <a:srgbClr val="FFFFFF"/>
              </a:solidFill>
            </a:endParaRP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har char="•"/>
              <a:defRPr sz="32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Font typeface="TUOS Stephenson" panose="02070503080000020004" pitchFamily="18" charset="0"/>
              <a:buChar char="•"/>
              <a:defRPr sz="28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UOS Stephenson" panose="02070503080000020004" pitchFamily="18" charset="0"/>
              <a:defRPr sz="14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lnSpc>
                <a:spcPct val="140000"/>
              </a:lnSpc>
              <a:spcBef>
                <a:spcPct val="20000"/>
              </a:spcBef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AFD3E5-F232-44AE-8B1E-ADB37CE449FF}" type="slidenum">
              <a:rPr lang="en-GB" altLang="en-US" sz="1800">
                <a:latin typeface="TUOS Stephenson" panose="020705030800000200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800">
              <a:latin typeface="TUOS Stephenson" panose="02070503080000020004" pitchFamily="18" charset="0"/>
            </a:endParaRP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How do models overfit?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1D0F26-7FC7-4CEC-898E-89D63E5CF19F}"/>
              </a:ext>
            </a:extLst>
          </p:cNvPr>
          <p:cNvSpPr txBox="1"/>
          <p:nvPr/>
        </p:nvSpPr>
        <p:spPr>
          <a:xfrm>
            <a:off x="4932040" y="5967470"/>
            <a:ext cx="1035089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rgbClr val="000000"/>
                </a:solidFill>
              </a:rPr>
              <a:t>https://medium.com/swlh/machine-learning-how-to-prevent-overfitting-fdf759cc00a9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C107A1-3F92-41A5-AE2D-407FC5F70FE4}"/>
              </a:ext>
            </a:extLst>
          </p:cNvPr>
          <p:cNvSpPr txBox="1"/>
          <p:nvPr/>
        </p:nvSpPr>
        <p:spPr>
          <a:xfrm>
            <a:off x="467544" y="2415932"/>
            <a:ext cx="1733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Regression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6D89055-EB02-4179-8C38-E53E916F7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11" y="2877597"/>
            <a:ext cx="7844177" cy="27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har char="•"/>
              <a:defRPr sz="32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Font typeface="TUOS Stephenson" panose="02070503080000020004" pitchFamily="18" charset="0"/>
              <a:buChar char="•"/>
              <a:defRPr sz="28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UOS Stephenson" panose="02070503080000020004" pitchFamily="18" charset="0"/>
              <a:defRPr sz="14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lnSpc>
                <a:spcPct val="140000"/>
              </a:lnSpc>
              <a:spcBef>
                <a:spcPct val="20000"/>
              </a:spcBef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025EE7-C69D-40DF-8D52-9C1A6D2A5A39}" type="datetime1">
              <a:rPr lang="en-GB" altLang="en-US" sz="1000"/>
              <a:pPr>
                <a:spcBef>
                  <a:spcPct val="0"/>
                </a:spcBef>
                <a:buFontTx/>
                <a:buNone/>
              </a:pPr>
              <a:t>10/10/2022</a:t>
            </a:fld>
            <a:endParaRPr lang="en-GB" altLang="en-US" sz="1000">
              <a:solidFill>
                <a:srgbClr val="FFFFFF"/>
              </a:solidFill>
            </a:endParaRPr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har char="•"/>
              <a:defRPr sz="32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Font typeface="TUOS Stephenson" panose="02070503080000020004" pitchFamily="18" charset="0"/>
              <a:buChar char="•"/>
              <a:defRPr sz="28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UOS Stephenson" panose="02070503080000020004" pitchFamily="18" charset="0"/>
              <a:defRPr sz="14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lnSpc>
                <a:spcPct val="140000"/>
              </a:lnSpc>
              <a:spcBef>
                <a:spcPct val="20000"/>
              </a:spcBef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000"/>
              <a:t>© The University of Sheffield</a:t>
            </a:r>
            <a:endParaRPr lang="en-GB" altLang="en-US" sz="1000">
              <a:solidFill>
                <a:srgbClr val="FFFFFF"/>
              </a:solidFill>
            </a:endParaRP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har char="•"/>
              <a:defRPr sz="32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Font typeface="TUOS Stephenson" panose="02070503080000020004" pitchFamily="18" charset="0"/>
              <a:buChar char="•"/>
              <a:defRPr sz="28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UOS Stephenson" panose="02070503080000020004" pitchFamily="18" charset="0"/>
              <a:defRPr sz="14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lnSpc>
                <a:spcPct val="140000"/>
              </a:lnSpc>
              <a:spcBef>
                <a:spcPct val="20000"/>
              </a:spcBef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AFD3E5-F232-44AE-8B1E-ADB37CE449FF}" type="slidenum">
              <a:rPr lang="en-GB" altLang="en-US" sz="1800">
                <a:latin typeface="TUOS Stephenson" panose="020705030800000200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800">
              <a:latin typeface="TUOS Stephenson" panose="02070503080000020004" pitchFamily="18" charset="0"/>
            </a:endParaRP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How do models overfit?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7F182E-9F7F-426A-91ED-CC1526CE4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6952"/>
            <a:ext cx="8627000" cy="226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1D0F26-7FC7-4CEC-898E-89D63E5CF19F}"/>
              </a:ext>
            </a:extLst>
          </p:cNvPr>
          <p:cNvSpPr txBox="1"/>
          <p:nvPr/>
        </p:nvSpPr>
        <p:spPr>
          <a:xfrm>
            <a:off x="3275856" y="6021288"/>
            <a:ext cx="1035089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rgbClr val="000000"/>
                </a:solidFill>
              </a:rPr>
              <a:t>https://towardsdatascience.com/understanding-support-vector-machine-part-2-kernel-trick-mercers-theorem-e1e6848c6c4d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C107A1-3F92-41A5-AE2D-407FC5F70FE4}"/>
              </a:ext>
            </a:extLst>
          </p:cNvPr>
          <p:cNvSpPr txBox="1"/>
          <p:nvPr/>
        </p:nvSpPr>
        <p:spPr>
          <a:xfrm>
            <a:off x="467544" y="2415932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SVM</a:t>
            </a:r>
          </a:p>
        </p:txBody>
      </p:sp>
    </p:spTree>
    <p:extLst>
      <p:ext uri="{BB962C8B-B14F-4D97-AF65-F5344CB8AC3E}">
        <p14:creationId xmlns:p14="http://schemas.microsoft.com/office/powerpoint/2010/main" val="3420832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har char="•"/>
              <a:defRPr sz="32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Font typeface="TUOS Stephenson" panose="02070503080000020004" pitchFamily="18" charset="0"/>
              <a:buChar char="•"/>
              <a:defRPr sz="28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UOS Stephenson" panose="02070503080000020004" pitchFamily="18" charset="0"/>
              <a:defRPr sz="14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lnSpc>
                <a:spcPct val="140000"/>
              </a:lnSpc>
              <a:spcBef>
                <a:spcPct val="20000"/>
              </a:spcBef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025EE7-C69D-40DF-8D52-9C1A6D2A5A39}" type="datetime1">
              <a:rPr lang="en-GB" altLang="en-US" sz="1000"/>
              <a:pPr>
                <a:spcBef>
                  <a:spcPct val="0"/>
                </a:spcBef>
                <a:buFontTx/>
                <a:buNone/>
              </a:pPr>
              <a:t>10/10/2022</a:t>
            </a:fld>
            <a:endParaRPr lang="en-GB" altLang="en-US" sz="1000">
              <a:solidFill>
                <a:srgbClr val="FFFFFF"/>
              </a:solidFill>
            </a:endParaRPr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har char="•"/>
              <a:defRPr sz="32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Font typeface="TUOS Stephenson" panose="02070503080000020004" pitchFamily="18" charset="0"/>
              <a:buChar char="•"/>
              <a:defRPr sz="28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UOS Stephenson" panose="02070503080000020004" pitchFamily="18" charset="0"/>
              <a:defRPr sz="14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lnSpc>
                <a:spcPct val="140000"/>
              </a:lnSpc>
              <a:spcBef>
                <a:spcPct val="20000"/>
              </a:spcBef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000"/>
              <a:t>© The University of Sheffield</a:t>
            </a:r>
            <a:endParaRPr lang="en-GB" altLang="en-US" sz="1000">
              <a:solidFill>
                <a:srgbClr val="FFFFFF"/>
              </a:solidFill>
            </a:endParaRP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har char="•"/>
              <a:defRPr sz="32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Font typeface="TUOS Stephenson" panose="02070503080000020004" pitchFamily="18" charset="0"/>
              <a:buChar char="•"/>
              <a:defRPr sz="28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UOS Stephenson" panose="02070503080000020004" pitchFamily="18" charset="0"/>
              <a:defRPr sz="14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lnSpc>
                <a:spcPct val="140000"/>
              </a:lnSpc>
              <a:spcBef>
                <a:spcPct val="20000"/>
              </a:spcBef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TUOS Blake" panose="020B05030400000200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AFD3E5-F232-44AE-8B1E-ADB37CE449FF}" type="slidenum">
              <a:rPr lang="en-GB" altLang="en-US" sz="1800">
                <a:latin typeface="TUOS Stephenson" panose="020705030800000200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800">
              <a:latin typeface="TUOS Stephenson" panose="02070503080000020004" pitchFamily="18" charset="0"/>
            </a:endParaRP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How do models overfit?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1D0F26-7FC7-4CEC-898E-89D63E5CF19F}"/>
              </a:ext>
            </a:extLst>
          </p:cNvPr>
          <p:cNvSpPr txBox="1"/>
          <p:nvPr/>
        </p:nvSpPr>
        <p:spPr>
          <a:xfrm>
            <a:off x="5220072" y="6073480"/>
            <a:ext cx="1035089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rgbClr val="000000"/>
                </a:solidFill>
              </a:rPr>
              <a:t>https://doc.perclass.com/perClass_Toolbox/guide/classifiers/decision_trees.html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C107A1-3F92-41A5-AE2D-407FC5F70FE4}"/>
              </a:ext>
            </a:extLst>
          </p:cNvPr>
          <p:cNvSpPr txBox="1"/>
          <p:nvPr/>
        </p:nvSpPr>
        <p:spPr>
          <a:xfrm>
            <a:off x="467544" y="2415932"/>
            <a:ext cx="2104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Decision Tree</a:t>
            </a:r>
          </a:p>
        </p:txBody>
      </p:sp>
      <p:pic>
        <p:nvPicPr>
          <p:cNvPr id="2050" name="Picture 2" descr="Fully-grown decision tree trained using sdtree.">
            <a:extLst>
              <a:ext uri="{FF2B5EF4-FFF2-40B4-BE49-F238E27FC236}">
                <a16:creationId xmlns:a16="http://schemas.microsoft.com/office/drawing/2014/main" id="{F586E95E-91B6-419E-8430-3C90E869CD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3" t="14390" r="11078" b="12001"/>
          <a:stretch/>
        </p:blipFill>
        <p:spPr bwMode="auto">
          <a:xfrm>
            <a:off x="5220072" y="3320988"/>
            <a:ext cx="3168352" cy="245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fault decision tree trained using sdtree.">
            <a:extLst>
              <a:ext uri="{FF2B5EF4-FFF2-40B4-BE49-F238E27FC236}">
                <a16:creationId xmlns:a16="http://schemas.microsoft.com/office/drawing/2014/main" id="{70BA9175-3369-42EF-91FD-958377E5D3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" t="13174" r="8567" b="12576"/>
          <a:stretch/>
        </p:blipFill>
        <p:spPr bwMode="auto">
          <a:xfrm>
            <a:off x="1187624" y="3284984"/>
            <a:ext cx="3312368" cy="252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740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E30EF-99CE-4496-BB1C-CDE236DB4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spot overfitting?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6B39A-CD13-47B8-A123-A32D64A3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10/10/2022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45AB2-0994-42F2-9CAE-9CFBC70C2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91360-536F-4302-8BA5-85B31FCC7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0EF6-6C13-413D-A541-8FA2732E8850}" type="slidenum">
              <a:rPr lang="en-GB" altLang="en-US" smtClean="0"/>
              <a:pPr/>
              <a:t>6</a:t>
            </a:fld>
            <a:endParaRPr lang="en-GB" alt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2B09488-CB45-460C-8195-3155C5C1B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2160664"/>
            <a:ext cx="51943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FD89BA-9FDE-400A-B9B3-85F08C136E81}"/>
              </a:ext>
            </a:extLst>
          </p:cNvPr>
          <p:cNvSpPr txBox="1"/>
          <p:nvPr/>
        </p:nvSpPr>
        <p:spPr>
          <a:xfrm>
            <a:off x="5220072" y="6073480"/>
            <a:ext cx="1035089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rgbClr val="000000"/>
                </a:solidFill>
              </a:rPr>
              <a:t>https://towardsdatascience.com/food-for-thought-paper-tuesday-d163f8339d26</a:t>
            </a:r>
          </a:p>
        </p:txBody>
      </p:sp>
    </p:spTree>
    <p:extLst>
      <p:ext uri="{BB962C8B-B14F-4D97-AF65-F5344CB8AC3E}">
        <p14:creationId xmlns:p14="http://schemas.microsoft.com/office/powerpoint/2010/main" val="2718483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DE4D1-2C5C-4191-B0DD-ABEC5CB4A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Regularization Through Visualisation!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C2F1F-609F-4142-80E0-2BA0ADB41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10/10/2022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DBB68-BB43-4ADA-BAAB-8203A3DB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40364-D23F-4447-8BD5-07F37A33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0EF6-6C13-413D-A541-8FA2732E8850}" type="slidenum">
              <a:rPr lang="en-GB" altLang="en-US" smtClean="0"/>
              <a:pPr/>
              <a:t>7</a:t>
            </a:fld>
            <a:endParaRPr lang="en-GB" altLang="en-US"/>
          </a:p>
        </p:txBody>
      </p:sp>
      <p:pic>
        <p:nvPicPr>
          <p:cNvPr id="9" name="Picture 2" descr="regularization">
            <a:extLst>
              <a:ext uri="{FF2B5EF4-FFF2-40B4-BE49-F238E27FC236}">
                <a16:creationId xmlns:a16="http://schemas.microsoft.com/office/drawing/2014/main" id="{2FDC1463-54B1-4994-BA4A-B9FA8D438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452" y="2591781"/>
            <a:ext cx="5277948" cy="3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8EBFD6-E6EC-441F-A6B5-6F7F751D76A0}"/>
              </a:ext>
            </a:extLst>
          </p:cNvPr>
          <p:cNvSpPr txBox="1"/>
          <p:nvPr/>
        </p:nvSpPr>
        <p:spPr>
          <a:xfrm>
            <a:off x="5220072" y="6002659"/>
            <a:ext cx="1035089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rgbClr val="000000"/>
                </a:solidFill>
              </a:rPr>
              <a:t>http://ethen8181.github.io/machine-learning/regularization/regularization.html</a:t>
            </a:r>
          </a:p>
        </p:txBody>
      </p:sp>
    </p:spTree>
    <p:extLst>
      <p:ext uri="{BB962C8B-B14F-4D97-AF65-F5344CB8AC3E}">
        <p14:creationId xmlns:p14="http://schemas.microsoft.com/office/powerpoint/2010/main" val="1361501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DE4D1-2C5C-4191-B0DD-ABEC5CB4A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Gradient Descent Quickly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C2F1F-609F-4142-80E0-2BA0ADB41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10/10/2022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DBB68-BB43-4ADA-BAAB-8203A3DB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40364-D23F-4447-8BD5-07F37A33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0EF6-6C13-413D-A541-8FA2732E8850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8EBFD6-E6EC-441F-A6B5-6F7F751D76A0}"/>
              </a:ext>
            </a:extLst>
          </p:cNvPr>
          <p:cNvSpPr txBox="1"/>
          <p:nvPr/>
        </p:nvSpPr>
        <p:spPr>
          <a:xfrm>
            <a:off x="5148064" y="6009692"/>
            <a:ext cx="1035089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rgbClr val="000000"/>
                </a:solidFill>
              </a:rPr>
              <a:t>https://suniljangirblog.wordpress.com/2018/12/03/the-outline-of-gradient-descent/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0130713-E662-48DC-A72A-FD3FCDCCB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16417"/>
            <a:ext cx="4657700" cy="349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917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DE4D1-2C5C-4191-B0DD-ABEC5CB4A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Regularization Through Visualisation!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C2F1F-609F-4142-80E0-2BA0ADB41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8BBE-4E92-4B2E-9C6F-C30F1CA4714D}" type="datetime1">
              <a:rPr lang="en-GB" altLang="en-US" smtClean="0"/>
              <a:pPr>
                <a:defRPr/>
              </a:pPr>
              <a:t>10/10/2022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DBB68-BB43-4ADA-BAAB-8203A3DB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The University of Sheffield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40364-D23F-4447-8BD5-07F37A33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0EF6-6C13-413D-A541-8FA2732E8850}" type="slidenum">
              <a:rPr lang="en-GB" altLang="en-US" smtClean="0"/>
              <a:pPr/>
              <a:t>9</a:t>
            </a:fld>
            <a:endParaRPr lang="en-GB" altLang="en-US"/>
          </a:p>
        </p:txBody>
      </p:sp>
      <p:pic>
        <p:nvPicPr>
          <p:cNvPr id="9" name="Picture 2" descr="regularization">
            <a:extLst>
              <a:ext uri="{FF2B5EF4-FFF2-40B4-BE49-F238E27FC236}">
                <a16:creationId xmlns:a16="http://schemas.microsoft.com/office/drawing/2014/main" id="{2FDC1463-54B1-4994-BA4A-B9FA8D438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452" y="2591781"/>
            <a:ext cx="5277948" cy="3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8EBFD6-E6EC-441F-A6B5-6F7F751D76A0}"/>
              </a:ext>
            </a:extLst>
          </p:cNvPr>
          <p:cNvSpPr txBox="1"/>
          <p:nvPr/>
        </p:nvSpPr>
        <p:spPr>
          <a:xfrm>
            <a:off x="5220072" y="6002659"/>
            <a:ext cx="1035089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rgbClr val="000000"/>
                </a:solidFill>
              </a:rPr>
              <a:t>http://ethen8181.github.io/machine-learning/regularization/regularization.html</a:t>
            </a:r>
          </a:p>
        </p:txBody>
      </p:sp>
    </p:spTree>
    <p:extLst>
      <p:ext uri="{BB962C8B-B14F-4D97-AF65-F5344CB8AC3E}">
        <p14:creationId xmlns:p14="http://schemas.microsoft.com/office/powerpoint/2010/main" val="1516415191"/>
      </p:ext>
    </p:extLst>
  </p:cSld>
  <p:clrMapOvr>
    <a:masterClrMapping/>
  </p:clrMapOvr>
</p:sld>
</file>

<file path=ppt/theme/theme1.xml><?xml version="1.0" encoding="utf-8"?>
<a:theme xmlns:a="http://schemas.openxmlformats.org/drawingml/2006/main" name="tuos_ppt_template_white">
  <a:themeElements>
    <a:clrScheme name="">
      <a:dk1>
        <a:srgbClr val="00FFFF"/>
      </a:dk1>
      <a:lt1>
        <a:srgbClr val="FFFFFF"/>
      </a:lt1>
      <a:dk2>
        <a:srgbClr val="FFFF33"/>
      </a:dk2>
      <a:lt2>
        <a:srgbClr val="FCFBE3"/>
      </a:lt2>
      <a:accent1>
        <a:srgbClr val="FFFF00"/>
      </a:accent1>
      <a:accent2>
        <a:srgbClr val="B5B5B5"/>
      </a:accent2>
      <a:accent3>
        <a:srgbClr val="FFFFFF"/>
      </a:accent3>
      <a:accent4>
        <a:srgbClr val="00DADA"/>
      </a:accent4>
      <a:accent5>
        <a:srgbClr val="FFFFAA"/>
      </a:accent5>
      <a:accent6>
        <a:srgbClr val="A4A4A4"/>
      </a:accent6>
      <a:hlink>
        <a:srgbClr val="00B4F0"/>
      </a:hlink>
      <a:folHlink>
        <a:srgbClr val="FF00AE"/>
      </a:folHlink>
    </a:clrScheme>
    <a:fontScheme name="Default Design">
      <a:majorFont>
        <a:latin typeface="TUOS Stephenson"/>
        <a:ea typeface=""/>
        <a:cs typeface=""/>
      </a:majorFont>
      <a:minorFont>
        <a:latin typeface="TUOS Blak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UOS Stephenson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UOS Stephenson" pitchFamily="-128" charset="0"/>
          </a:defRPr>
        </a:defPPr>
      </a:lstStyle>
    </a:lnDef>
  </a:objectDefaults>
  <a:extraClrSchemeLst>
    <a:extraClrScheme>
      <a:clrScheme name="Default Design 1">
        <a:dk1>
          <a:srgbClr val="2A196F"/>
        </a:dk1>
        <a:lt1>
          <a:srgbClr val="F9FFA2"/>
        </a:lt1>
        <a:dk2>
          <a:srgbClr val="00B3EF"/>
        </a:dk2>
        <a:lt2>
          <a:srgbClr val="FCFBE3"/>
        </a:lt2>
        <a:accent1>
          <a:srgbClr val="FFFF00"/>
        </a:accent1>
        <a:accent2>
          <a:srgbClr val="B5B5B5"/>
        </a:accent2>
        <a:accent3>
          <a:srgbClr val="FBFFCE"/>
        </a:accent3>
        <a:accent4>
          <a:srgbClr val="22145E"/>
        </a:accent4>
        <a:accent5>
          <a:srgbClr val="FFFFAA"/>
        </a:accent5>
        <a:accent6>
          <a:srgbClr val="A4A4A4"/>
        </a:accent6>
        <a:hlink>
          <a:srgbClr val="00B4F0"/>
        </a:hlink>
        <a:folHlink>
          <a:srgbClr val="FF00A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FCFBE3"/>
    </a:dk1>
    <a:lt1>
      <a:srgbClr val="FFFFFF"/>
    </a:lt1>
    <a:dk2>
      <a:srgbClr val="336699"/>
    </a:dk2>
    <a:lt2>
      <a:srgbClr val="FFFF33"/>
    </a:lt2>
    <a:accent1>
      <a:srgbClr val="FFFF00"/>
    </a:accent1>
    <a:accent2>
      <a:srgbClr val="B5B5B5"/>
    </a:accent2>
    <a:accent3>
      <a:srgbClr val="ADB8CA"/>
    </a:accent3>
    <a:accent4>
      <a:srgbClr val="DADADA"/>
    </a:accent4>
    <a:accent5>
      <a:srgbClr val="FFFFAA"/>
    </a:accent5>
    <a:accent6>
      <a:srgbClr val="A4A4A4"/>
    </a:accent6>
    <a:hlink>
      <a:srgbClr val="00B4F0"/>
    </a:hlink>
    <a:folHlink>
      <a:srgbClr val="FF00AE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33"/>
    </a:dk2>
    <a:lt2>
      <a:srgbClr val="FCFBE3"/>
    </a:lt2>
    <a:accent1>
      <a:srgbClr val="FFFF00"/>
    </a:accent1>
    <a:accent2>
      <a:srgbClr val="B5B5B5"/>
    </a:accent2>
    <a:accent3>
      <a:srgbClr val="FFFFFF"/>
    </a:accent3>
    <a:accent4>
      <a:srgbClr val="DADADA"/>
    </a:accent4>
    <a:accent5>
      <a:srgbClr val="FFFFAA"/>
    </a:accent5>
    <a:accent6>
      <a:srgbClr val="A4A4A4"/>
    </a:accent6>
    <a:hlink>
      <a:srgbClr val="00B4F0"/>
    </a:hlink>
    <a:folHlink>
      <a:srgbClr val="FF00A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tuos_ppt_template_white</Template>
  <TotalTime>658</TotalTime>
  <Words>215</Words>
  <Application>Microsoft Office PowerPoint</Application>
  <PresentationFormat>On-screen Show (4:3)</PresentationFormat>
  <Paragraphs>55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TUOS Blake</vt:lpstr>
      <vt:lpstr>TUOS Stephenson</vt:lpstr>
      <vt:lpstr>tuos_ppt_template_white</vt:lpstr>
      <vt:lpstr>Understanding Generalisaiton through Visualisation </vt:lpstr>
      <vt:lpstr>What is Generalisation? </vt:lpstr>
      <vt:lpstr>How do models overfit?</vt:lpstr>
      <vt:lpstr>How do models overfit?</vt:lpstr>
      <vt:lpstr>How do models overfit?</vt:lpstr>
      <vt:lpstr>How to spot overfitting?</vt:lpstr>
      <vt:lpstr>Regularization Through Visualisation!</vt:lpstr>
      <vt:lpstr>Gradient Descent Quickly</vt:lpstr>
      <vt:lpstr>Regularization Through Visualisation!</vt:lpstr>
      <vt:lpstr>Regularization Through Visualisation!</vt:lpstr>
    </vt:vector>
  </TitlesOfParts>
  <Manager>Design team</Manager>
  <Company>Univeristy of Sheffield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University PowerPoint Template</dc:title>
  <dc:subject>PowerPoint template</dc:subject>
  <dc:creator>Admin</dc:creator>
  <cp:keywords>tuos, sheffield, university, powerpoint, ppt, template, i-d, 2005, white, dmc</cp:keywords>
  <dc:description>Please use this template for all your screen presentation requirements - adapting as necessary to the audience and facility in which it might be seen._x000d_
_x000d_
© 2005  The Univeristy of Sheffield</dc:description>
  <cp:lastModifiedBy>Chris Wild</cp:lastModifiedBy>
  <cp:revision>50</cp:revision>
  <cp:lastPrinted>2005-02-24T11:31:10Z</cp:lastPrinted>
  <dcterms:created xsi:type="dcterms:W3CDTF">2011-12-13T16:55:01Z</dcterms:created>
  <dcterms:modified xsi:type="dcterms:W3CDTF">2022-10-10T20:07:25Z</dcterms:modified>
  <cp:category>Templates, identity</cp:category>
</cp:coreProperties>
</file>