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004000" cy="51206400"/>
  <p:notesSz cx="9283700" cy="6985000"/>
  <p:defaultTextStyle>
    <a:defPPr>
      <a:defRPr lang="en-US"/>
    </a:defPPr>
    <a:lvl1pPr algn="ctr" rtl="0" fontAlgn="base">
      <a:spcBef>
        <a:spcPct val="0"/>
      </a:spcBef>
      <a:spcAft>
        <a:spcPct val="0"/>
      </a:spcAft>
      <a:defRPr sz="45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45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45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45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4500" kern="1200">
        <a:solidFill>
          <a:schemeClr val="tx1"/>
        </a:solidFill>
        <a:latin typeface="Arial" charset="0"/>
        <a:ea typeface="ＭＳ Ｐゴシック" pitchFamily="34" charset="-128"/>
        <a:cs typeface="+mn-cs"/>
      </a:defRPr>
    </a:lvl5pPr>
    <a:lvl6pPr marL="2286000" algn="l" defTabSz="914400" rtl="0" eaLnBrk="1" latinLnBrk="0" hangingPunct="1">
      <a:defRPr sz="4500" kern="1200">
        <a:solidFill>
          <a:schemeClr val="tx1"/>
        </a:solidFill>
        <a:latin typeface="Arial" charset="0"/>
        <a:ea typeface="ＭＳ Ｐゴシック" pitchFamily="34" charset="-128"/>
        <a:cs typeface="+mn-cs"/>
      </a:defRPr>
    </a:lvl6pPr>
    <a:lvl7pPr marL="2743200" algn="l" defTabSz="914400" rtl="0" eaLnBrk="1" latinLnBrk="0" hangingPunct="1">
      <a:defRPr sz="4500" kern="1200">
        <a:solidFill>
          <a:schemeClr val="tx1"/>
        </a:solidFill>
        <a:latin typeface="Arial" charset="0"/>
        <a:ea typeface="ＭＳ Ｐゴシック" pitchFamily="34" charset="-128"/>
        <a:cs typeface="+mn-cs"/>
      </a:defRPr>
    </a:lvl7pPr>
    <a:lvl8pPr marL="3200400" algn="l" defTabSz="914400" rtl="0" eaLnBrk="1" latinLnBrk="0" hangingPunct="1">
      <a:defRPr sz="4500" kern="1200">
        <a:solidFill>
          <a:schemeClr val="tx1"/>
        </a:solidFill>
        <a:latin typeface="Arial" charset="0"/>
        <a:ea typeface="ＭＳ Ｐゴシック" pitchFamily="34" charset="-128"/>
        <a:cs typeface="+mn-cs"/>
      </a:defRPr>
    </a:lvl8pPr>
    <a:lvl9pPr marL="3657600" algn="l" defTabSz="914400" rtl="0" eaLnBrk="1" latinLnBrk="0" hangingPunct="1">
      <a:defRPr sz="45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128">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CEBB3"/>
    <a:srgbClr val="33CCFF"/>
    <a:srgbClr val="3399FF"/>
    <a:srgbClr val="FF00FF"/>
    <a:srgbClr val="0066FF"/>
    <a:srgbClr val="000066"/>
    <a:srgbClr val="FFFFFF"/>
    <a:srgbClr val="E7D4B7"/>
    <a:srgbClr val="DAB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Estilo claro 3 - Énfasi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756" autoAdjust="0"/>
  </p:normalViewPr>
  <p:slideViewPr>
    <p:cSldViewPr>
      <p:cViewPr>
        <p:scale>
          <a:sx n="46" d="100"/>
          <a:sy n="46" d="100"/>
        </p:scale>
        <p:origin x="1024" y="-10120"/>
      </p:cViewPr>
      <p:guideLst>
        <p:guide orient="horz" pos="16128"/>
        <p:guide pos="100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5123" name="Rectangle 3"/>
          <p:cNvSpPr>
            <a:spLocks noGrp="1" noChangeArrowheads="1"/>
          </p:cNvSpPr>
          <p:nvPr>
            <p:ph type="dt" sz="quarter" idx="1"/>
          </p:nvPr>
        </p:nvSpPr>
        <p:spPr bwMode="auto">
          <a:xfrm>
            <a:off x="525780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r" defTabSz="342317">
              <a:defRPr sz="400">
                <a:latin typeface="Arial" charset="0"/>
                <a:ea typeface="ＭＳ Ｐゴシック" pitchFamily="50" charset="-128"/>
                <a:cs typeface="+mn-cs"/>
              </a:defRPr>
            </a:lvl1pPr>
          </a:lstStyle>
          <a:p>
            <a:pPr>
              <a:defRPr/>
            </a:pPr>
            <a:endParaRPr lang="en-US" altLang="ja-JP"/>
          </a:p>
        </p:txBody>
      </p:sp>
      <p:sp>
        <p:nvSpPr>
          <p:cNvPr id="5124" name="Rectangle 4"/>
          <p:cNvSpPr>
            <a:spLocks noGrp="1" noChangeArrowheads="1"/>
          </p:cNvSpPr>
          <p:nvPr>
            <p:ph type="ftr" sz="quarter" idx="2"/>
          </p:nvPr>
        </p:nvSpPr>
        <p:spPr bwMode="auto">
          <a:xfrm>
            <a:off x="0" y="6634163"/>
            <a:ext cx="4024313" cy="349250"/>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5125" name="Rectangle 5"/>
          <p:cNvSpPr>
            <a:spLocks noGrp="1" noChangeArrowheads="1"/>
          </p:cNvSpPr>
          <p:nvPr>
            <p:ph type="sldNum" sz="quarter" idx="3"/>
          </p:nvPr>
        </p:nvSpPr>
        <p:spPr bwMode="auto">
          <a:xfrm>
            <a:off x="5257800" y="6634163"/>
            <a:ext cx="4024313" cy="349250"/>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r" defTabSz="341313">
              <a:defRPr sz="400">
                <a:latin typeface="Arial" pitchFamily="34" charset="0"/>
                <a:ea typeface="ＭＳ Ｐゴシック" charset="-128"/>
              </a:defRPr>
            </a:lvl1pPr>
          </a:lstStyle>
          <a:p>
            <a:pPr>
              <a:defRPr/>
            </a:pPr>
            <a:fld id="{32F9E2FD-2AD9-4B7A-88D3-7C7A8D449364}" type="slidenum">
              <a:rPr lang="en-US" altLang="ja-JP"/>
              <a:pPr>
                <a:defRPr/>
              </a:pPr>
              <a:t>‹#›</a:t>
            </a:fld>
            <a:endParaRPr lang="en-US" altLang="ja-JP"/>
          </a:p>
        </p:txBody>
      </p:sp>
    </p:spTree>
    <p:extLst>
      <p:ext uri="{BB962C8B-B14F-4D97-AF65-F5344CB8AC3E}">
        <p14:creationId xmlns:p14="http://schemas.microsoft.com/office/powerpoint/2010/main" val="558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10243" name="Rectangle 3"/>
          <p:cNvSpPr>
            <a:spLocks noGrp="1" noChangeArrowheads="1"/>
          </p:cNvSpPr>
          <p:nvPr>
            <p:ph type="dt" idx="1"/>
          </p:nvPr>
        </p:nvSpPr>
        <p:spPr bwMode="auto">
          <a:xfrm>
            <a:off x="5257800" y="0"/>
            <a:ext cx="4024313" cy="349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lvl1pPr algn="r" defTabSz="342317">
              <a:defRPr sz="400">
                <a:latin typeface="Arial" charset="0"/>
                <a:ea typeface="ＭＳ Ｐゴシック" pitchFamily="50" charset="-128"/>
                <a:cs typeface="+mn-cs"/>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3822700" y="523875"/>
            <a:ext cx="1636713"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930275" y="3317875"/>
            <a:ext cx="7423150" cy="3143250"/>
          </a:xfrm>
          <a:prstGeom prst="rect">
            <a:avLst/>
          </a:prstGeom>
          <a:noFill/>
          <a:ln w="9525">
            <a:noFill/>
            <a:miter lim="800000"/>
            <a:headEnd/>
            <a:tailEnd/>
          </a:ln>
          <a:effectLst/>
        </p:spPr>
        <p:txBody>
          <a:bodyPr vert="horz" wrap="square" lIns="34193" tIns="17096" rIns="34193" bIns="17096"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10246" name="Rectangle 6"/>
          <p:cNvSpPr>
            <a:spLocks noGrp="1" noChangeArrowheads="1"/>
          </p:cNvSpPr>
          <p:nvPr>
            <p:ph type="ftr" sz="quarter" idx="4"/>
          </p:nvPr>
        </p:nvSpPr>
        <p:spPr bwMode="auto">
          <a:xfrm>
            <a:off x="0" y="6635750"/>
            <a:ext cx="4024313" cy="347663"/>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l" defTabSz="342317">
              <a:defRPr sz="400">
                <a:latin typeface="Arial" charset="0"/>
                <a:ea typeface="ＭＳ Ｐゴシック" pitchFamily="50" charset="-128"/>
                <a:cs typeface="+mn-cs"/>
              </a:defRPr>
            </a:lvl1pPr>
          </a:lstStyle>
          <a:p>
            <a:pPr>
              <a:defRPr/>
            </a:pPr>
            <a:endParaRPr lang="en-US" altLang="ja-JP"/>
          </a:p>
        </p:txBody>
      </p:sp>
      <p:sp>
        <p:nvSpPr>
          <p:cNvPr id="10247" name="Rectangle 7"/>
          <p:cNvSpPr>
            <a:spLocks noGrp="1" noChangeArrowheads="1"/>
          </p:cNvSpPr>
          <p:nvPr>
            <p:ph type="sldNum" sz="quarter" idx="5"/>
          </p:nvPr>
        </p:nvSpPr>
        <p:spPr bwMode="auto">
          <a:xfrm>
            <a:off x="5257800" y="6635750"/>
            <a:ext cx="4024313" cy="347663"/>
          </a:xfrm>
          <a:prstGeom prst="rect">
            <a:avLst/>
          </a:prstGeom>
          <a:noFill/>
          <a:ln w="9525">
            <a:noFill/>
            <a:miter lim="800000"/>
            <a:headEnd/>
            <a:tailEnd/>
          </a:ln>
          <a:effectLst/>
        </p:spPr>
        <p:txBody>
          <a:bodyPr vert="horz" wrap="square" lIns="34193" tIns="17096" rIns="34193" bIns="17096" numCol="1" anchor="b" anchorCtr="0" compatLnSpc="1">
            <a:prstTxWarp prst="textNoShape">
              <a:avLst/>
            </a:prstTxWarp>
          </a:bodyPr>
          <a:lstStyle>
            <a:lvl1pPr algn="r" defTabSz="341313">
              <a:defRPr sz="400">
                <a:latin typeface="Arial" pitchFamily="34" charset="0"/>
                <a:ea typeface="ＭＳ Ｐゴシック" charset="-128"/>
              </a:defRPr>
            </a:lvl1pPr>
          </a:lstStyle>
          <a:p>
            <a:pPr>
              <a:defRPr/>
            </a:pPr>
            <a:fld id="{58B26154-49EF-42F1-A866-2241A08EC79E}" type="slidenum">
              <a:rPr lang="en-US" altLang="ja-JP"/>
              <a:pPr>
                <a:defRPr/>
              </a:pPr>
              <a:t>‹#›</a:t>
            </a:fld>
            <a:endParaRPr lang="en-US" altLang="ja-JP"/>
          </a:p>
        </p:txBody>
      </p:sp>
    </p:spTree>
    <p:extLst>
      <p:ext uri="{BB962C8B-B14F-4D97-AF65-F5344CB8AC3E}">
        <p14:creationId xmlns:p14="http://schemas.microsoft.com/office/powerpoint/2010/main" val="2768587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50"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defTabSz="341313" eaLnBrk="0" hangingPunct="0">
              <a:spcBef>
                <a:spcPct val="30000"/>
              </a:spcBef>
              <a:defRPr sz="1200">
                <a:solidFill>
                  <a:schemeClr val="tx1"/>
                </a:solidFill>
                <a:latin typeface="Arial" charset="0"/>
                <a:ea typeface="ＭＳ Ｐゴシック" pitchFamily="34" charset="-128"/>
              </a:defRPr>
            </a:lvl1pPr>
            <a:lvl2pPr marL="742950" indent="-285750" algn="l" defTabSz="341313" eaLnBrk="0" hangingPunct="0">
              <a:spcBef>
                <a:spcPct val="30000"/>
              </a:spcBef>
              <a:defRPr sz="1200">
                <a:solidFill>
                  <a:schemeClr val="tx1"/>
                </a:solidFill>
                <a:latin typeface="Arial" charset="0"/>
                <a:ea typeface="ＭＳ Ｐゴシック" pitchFamily="34" charset="-128"/>
              </a:defRPr>
            </a:lvl2pPr>
            <a:lvl3pPr marL="1143000" indent="-228600" algn="l" defTabSz="341313" eaLnBrk="0" hangingPunct="0">
              <a:spcBef>
                <a:spcPct val="30000"/>
              </a:spcBef>
              <a:defRPr sz="1200">
                <a:solidFill>
                  <a:schemeClr val="tx1"/>
                </a:solidFill>
                <a:latin typeface="Arial" charset="0"/>
                <a:ea typeface="ＭＳ Ｐゴシック" pitchFamily="34" charset="-128"/>
              </a:defRPr>
            </a:lvl3pPr>
            <a:lvl4pPr marL="1600200" indent="-228600" algn="l" defTabSz="341313" eaLnBrk="0" hangingPunct="0">
              <a:spcBef>
                <a:spcPct val="30000"/>
              </a:spcBef>
              <a:defRPr sz="1200">
                <a:solidFill>
                  <a:schemeClr val="tx1"/>
                </a:solidFill>
                <a:latin typeface="Arial" charset="0"/>
                <a:ea typeface="ＭＳ Ｐゴシック" pitchFamily="34" charset="-128"/>
              </a:defRPr>
            </a:lvl4pPr>
            <a:lvl5pPr marL="2057400" indent="-228600" algn="l" defTabSz="341313" eaLnBrk="0" hangingPunct="0">
              <a:spcBef>
                <a:spcPct val="30000"/>
              </a:spcBef>
              <a:defRPr sz="1200">
                <a:solidFill>
                  <a:schemeClr val="tx1"/>
                </a:solidFill>
                <a:latin typeface="Arial" charset="0"/>
                <a:ea typeface="ＭＳ Ｐゴシック" pitchFamily="34" charset="-128"/>
              </a:defRPr>
            </a:lvl5pPr>
            <a:lvl6pPr marL="25146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3413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8D3CCFFC-AF83-489A-8662-5F06505B7237}" type="slidenum">
              <a:rPr lang="en-US" altLang="ja-JP" sz="400" smtClean="0"/>
              <a:pPr algn="r" eaLnBrk="1" hangingPunct="1">
                <a:spcBef>
                  <a:spcPct val="0"/>
                </a:spcBef>
              </a:pPr>
              <a:t>1</a:t>
            </a:fld>
            <a:endParaRPr lang="en-US" altLang="ja-JP" sz="400"/>
          </a:p>
        </p:txBody>
      </p:sp>
      <p:sp>
        <p:nvSpPr>
          <p:cNvPr id="4099" name="Rectangle 2"/>
          <p:cNvSpPr>
            <a:spLocks noGrp="1" noRot="1" noChangeAspect="1" noChangeArrowheads="1" noTextEdit="1"/>
          </p:cNvSpPr>
          <p:nvPr>
            <p:ph type="sldImg"/>
          </p:nvPr>
        </p:nvSpPr>
        <p:spPr>
          <a:xfrm>
            <a:off x="3822700" y="523875"/>
            <a:ext cx="1636713" cy="2619375"/>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15908163"/>
            <a:ext cx="27203400" cy="10974211"/>
          </a:xfrm>
        </p:spPr>
        <p:txBody>
          <a:bodyPr/>
          <a:lstStyle/>
          <a:p>
            <a:r>
              <a:rPr lang="en-US"/>
              <a:t>Click to edit Master title style</a:t>
            </a:r>
          </a:p>
        </p:txBody>
      </p:sp>
      <p:sp>
        <p:nvSpPr>
          <p:cNvPr id="3" name="Subtitle 2"/>
          <p:cNvSpPr>
            <a:spLocks noGrp="1"/>
          </p:cNvSpPr>
          <p:nvPr>
            <p:ph type="subTitle" idx="1"/>
          </p:nvPr>
        </p:nvSpPr>
        <p:spPr>
          <a:xfrm>
            <a:off x="4800600" y="29015972"/>
            <a:ext cx="22402800" cy="1308805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F756F99-4F57-4BD5-9FA0-40C0432FB85F}" type="slidenum">
              <a:rPr lang="en-US" altLang="ja-JP"/>
              <a:pPr>
                <a:defRPr/>
              </a:pPr>
              <a:t>‹#›</a:t>
            </a:fld>
            <a:endParaRPr lang="en-US" altLang="ja-JP"/>
          </a:p>
        </p:txBody>
      </p:sp>
    </p:spTree>
    <p:extLst>
      <p:ext uri="{BB962C8B-B14F-4D97-AF65-F5344CB8AC3E}">
        <p14:creationId xmlns:p14="http://schemas.microsoft.com/office/powerpoint/2010/main" val="39522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305075D-CC0D-45EE-946B-D6AA662B2214}" type="slidenum">
              <a:rPr lang="en-US" altLang="ja-JP"/>
              <a:pPr>
                <a:defRPr/>
              </a:pPr>
              <a:t>‹#›</a:t>
            </a:fld>
            <a:endParaRPr lang="en-US" altLang="ja-JP"/>
          </a:p>
        </p:txBody>
      </p:sp>
    </p:spTree>
    <p:extLst>
      <p:ext uri="{BB962C8B-B14F-4D97-AF65-F5344CB8AC3E}">
        <p14:creationId xmlns:p14="http://schemas.microsoft.com/office/powerpoint/2010/main" val="265635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02900" y="2052110"/>
            <a:ext cx="7200900" cy="436894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2052110"/>
            <a:ext cx="21505718" cy="43689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9357A7-5149-4F07-ACE6-73B901A496B8}" type="slidenum">
              <a:rPr lang="en-US" altLang="ja-JP"/>
              <a:pPr>
                <a:defRPr/>
              </a:pPr>
              <a:t>‹#›</a:t>
            </a:fld>
            <a:endParaRPr lang="en-US" altLang="ja-JP"/>
          </a:p>
        </p:txBody>
      </p:sp>
    </p:spTree>
    <p:extLst>
      <p:ext uri="{BB962C8B-B14F-4D97-AF65-F5344CB8AC3E}">
        <p14:creationId xmlns:p14="http://schemas.microsoft.com/office/powerpoint/2010/main" val="179255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519EC1-BBB9-4A29-854B-0BB8795B4BEF}" type="slidenum">
              <a:rPr lang="en-US" altLang="ja-JP"/>
              <a:pPr>
                <a:defRPr/>
              </a:pPr>
              <a:t>‹#›</a:t>
            </a:fld>
            <a:endParaRPr lang="en-US" altLang="ja-JP"/>
          </a:p>
        </p:txBody>
      </p:sp>
    </p:spTree>
    <p:extLst>
      <p:ext uri="{BB962C8B-B14F-4D97-AF65-F5344CB8AC3E}">
        <p14:creationId xmlns:p14="http://schemas.microsoft.com/office/powerpoint/2010/main" val="419922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8599" y="32905349"/>
            <a:ext cx="27203400" cy="1016917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28599" y="21703949"/>
            <a:ext cx="27203400" cy="11201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EEE7C34-A8F0-4B8C-A57E-C3AE1763F561}" type="slidenum">
              <a:rPr lang="en-US" altLang="ja-JP"/>
              <a:pPr>
                <a:defRPr/>
              </a:pPr>
              <a:t>‹#›</a:t>
            </a:fld>
            <a:endParaRPr lang="en-US" altLang="ja-JP"/>
          </a:p>
        </p:txBody>
      </p:sp>
    </p:spTree>
    <p:extLst>
      <p:ext uri="{BB962C8B-B14F-4D97-AF65-F5344CB8AC3E}">
        <p14:creationId xmlns:p14="http://schemas.microsoft.com/office/powerpoint/2010/main" val="28488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2" y="11947173"/>
            <a:ext cx="14353309" cy="3379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050493" y="11947173"/>
            <a:ext cx="14353309" cy="3379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9E88028-01D8-4D9B-B3A7-9A6A3DE25170}" type="slidenum">
              <a:rPr lang="en-US" altLang="ja-JP"/>
              <a:pPr>
                <a:defRPr/>
              </a:pPr>
              <a:t>‹#›</a:t>
            </a:fld>
            <a:endParaRPr lang="en-US" altLang="ja-JP"/>
          </a:p>
        </p:txBody>
      </p:sp>
    </p:spTree>
    <p:extLst>
      <p:ext uri="{BB962C8B-B14F-4D97-AF65-F5344CB8AC3E}">
        <p14:creationId xmlns:p14="http://schemas.microsoft.com/office/powerpoint/2010/main" val="278912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049639"/>
            <a:ext cx="28803600" cy="853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00203" y="11463161"/>
            <a:ext cx="14141161" cy="4775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00203" y="16239067"/>
            <a:ext cx="14141161" cy="29502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257588" y="11463161"/>
            <a:ext cx="14146212" cy="477590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257588" y="16239067"/>
            <a:ext cx="14146212" cy="295024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C369E3E0-BA04-481D-B68A-0DA7BE7DB5D5}" type="slidenum">
              <a:rPr lang="en-US" altLang="ja-JP"/>
              <a:pPr>
                <a:defRPr/>
              </a:pPr>
              <a:t>‹#›</a:t>
            </a:fld>
            <a:endParaRPr lang="en-US" altLang="ja-JP"/>
          </a:p>
        </p:txBody>
      </p:sp>
    </p:spTree>
    <p:extLst>
      <p:ext uri="{BB962C8B-B14F-4D97-AF65-F5344CB8AC3E}">
        <p14:creationId xmlns:p14="http://schemas.microsoft.com/office/powerpoint/2010/main" val="1144844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8C8BA1A-823B-4EE7-87C1-E2D743D14088}" type="slidenum">
              <a:rPr lang="en-US" altLang="ja-JP"/>
              <a:pPr>
                <a:defRPr/>
              </a:pPr>
              <a:t>‹#›</a:t>
            </a:fld>
            <a:endParaRPr lang="en-US" altLang="ja-JP"/>
          </a:p>
        </p:txBody>
      </p:sp>
    </p:spTree>
    <p:extLst>
      <p:ext uri="{BB962C8B-B14F-4D97-AF65-F5344CB8AC3E}">
        <p14:creationId xmlns:p14="http://schemas.microsoft.com/office/powerpoint/2010/main" val="2821381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E6B3465-18BA-437C-A6B4-42009D4FD7C3}" type="slidenum">
              <a:rPr lang="en-US" altLang="ja-JP"/>
              <a:pPr>
                <a:defRPr/>
              </a:pPr>
              <a:t>‹#›</a:t>
            </a:fld>
            <a:endParaRPr lang="en-US" altLang="ja-JP"/>
          </a:p>
        </p:txBody>
      </p:sp>
    </p:spTree>
    <p:extLst>
      <p:ext uri="{BB962C8B-B14F-4D97-AF65-F5344CB8AC3E}">
        <p14:creationId xmlns:p14="http://schemas.microsoft.com/office/powerpoint/2010/main" val="20791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2" y="2039762"/>
            <a:ext cx="10529599" cy="867515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512677" y="2039762"/>
            <a:ext cx="17891125" cy="43701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2" y="10714920"/>
            <a:ext cx="10529599" cy="3502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FB05047-DCDB-44B9-9B6C-9F85816EA80F}" type="slidenum">
              <a:rPr lang="en-US" altLang="ja-JP"/>
              <a:pPr>
                <a:defRPr/>
              </a:pPr>
              <a:t>‹#›</a:t>
            </a:fld>
            <a:endParaRPr lang="en-US" altLang="ja-JP"/>
          </a:p>
        </p:txBody>
      </p:sp>
    </p:spTree>
    <p:extLst>
      <p:ext uri="{BB962C8B-B14F-4D97-AF65-F5344CB8AC3E}">
        <p14:creationId xmlns:p14="http://schemas.microsoft.com/office/powerpoint/2010/main" val="62935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3511" y="35843988"/>
            <a:ext cx="19202400" cy="423262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273511" y="4575882"/>
            <a:ext cx="19202400" cy="30722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73511" y="40076616"/>
            <a:ext cx="19202400" cy="6008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514A19D-D022-49C4-B979-33EF12A0AC62}" type="slidenum">
              <a:rPr lang="en-US" altLang="ja-JP"/>
              <a:pPr>
                <a:defRPr/>
              </a:pPr>
              <a:t>‹#›</a:t>
            </a:fld>
            <a:endParaRPr lang="en-US" altLang="ja-JP"/>
          </a:p>
        </p:txBody>
      </p:sp>
    </p:spTree>
    <p:extLst>
      <p:ext uri="{BB962C8B-B14F-4D97-AF65-F5344CB8AC3E}">
        <p14:creationId xmlns:p14="http://schemas.microsoft.com/office/powerpoint/2010/main" val="1281102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2052109"/>
            <a:ext cx="28803600" cy="853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40232" tIns="220116" rIns="440232" bIns="220116"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1600200" y="11947173"/>
            <a:ext cx="28803600" cy="33794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40232" tIns="220116" rIns="440232" bIns="220116"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1600200" y="46630520"/>
            <a:ext cx="7467600" cy="3556000"/>
          </a:xfrm>
          <a:prstGeom prst="rect">
            <a:avLst/>
          </a:prstGeom>
          <a:noFill/>
          <a:ln w="9525">
            <a:noFill/>
            <a:miter lim="800000"/>
            <a:headEnd/>
            <a:tailEnd/>
          </a:ln>
          <a:effectLst/>
        </p:spPr>
        <p:txBody>
          <a:bodyPr vert="horz" wrap="square" lIns="440232" tIns="220116" rIns="440232" bIns="220116" numCol="1" anchor="t" anchorCtr="0" compatLnSpc="1">
            <a:prstTxWarp prst="textNoShape">
              <a:avLst/>
            </a:prstTxWarp>
          </a:bodyPr>
          <a:lstStyle>
            <a:lvl1pPr algn="l">
              <a:defRPr sz="6500">
                <a:latin typeface="Arial" charset="0"/>
                <a:ea typeface="ＭＳ Ｐゴシック" charset="-128"/>
                <a:cs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10934700" y="46630520"/>
            <a:ext cx="10134600" cy="3556000"/>
          </a:xfrm>
          <a:prstGeom prst="rect">
            <a:avLst/>
          </a:prstGeom>
          <a:noFill/>
          <a:ln w="9525">
            <a:noFill/>
            <a:miter lim="800000"/>
            <a:headEnd/>
            <a:tailEnd/>
          </a:ln>
          <a:effectLst/>
        </p:spPr>
        <p:txBody>
          <a:bodyPr vert="horz" wrap="square" lIns="440232" tIns="220116" rIns="440232" bIns="220116" numCol="1" anchor="t" anchorCtr="0" compatLnSpc="1">
            <a:prstTxWarp prst="textNoShape">
              <a:avLst/>
            </a:prstTxWarp>
          </a:bodyPr>
          <a:lstStyle>
            <a:lvl1pPr>
              <a:defRPr sz="6500">
                <a:latin typeface="Arial" charset="0"/>
                <a:ea typeface="ＭＳ Ｐゴシック" charset="-128"/>
                <a:cs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22936200" y="46630520"/>
            <a:ext cx="7467600" cy="3556000"/>
          </a:xfrm>
          <a:prstGeom prst="rect">
            <a:avLst/>
          </a:prstGeom>
          <a:noFill/>
          <a:ln w="9525">
            <a:noFill/>
            <a:miter lim="800000"/>
            <a:headEnd/>
            <a:tailEnd/>
          </a:ln>
          <a:effectLst/>
        </p:spPr>
        <p:txBody>
          <a:bodyPr vert="horz" wrap="square" lIns="440232" tIns="220116" rIns="440232" bIns="220116" numCol="1" anchor="t" anchorCtr="0" compatLnSpc="1">
            <a:prstTxWarp prst="textNoShape">
              <a:avLst/>
            </a:prstTxWarp>
          </a:bodyPr>
          <a:lstStyle>
            <a:lvl1pPr algn="r">
              <a:defRPr sz="6500">
                <a:latin typeface="Arial" pitchFamily="34" charset="0"/>
                <a:ea typeface="ＭＳ Ｐゴシック" charset="-128"/>
              </a:defRPr>
            </a:lvl1pPr>
          </a:lstStyle>
          <a:p>
            <a:pPr>
              <a:defRPr/>
            </a:pPr>
            <a:fld id="{9F80D732-8C22-4AFF-A2BD-B8955BCC6E4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05313" rtl="0" eaLnBrk="0" fontAlgn="base" hangingPunct="0">
        <a:spcBef>
          <a:spcPct val="0"/>
        </a:spcBef>
        <a:spcAft>
          <a:spcPct val="0"/>
        </a:spcAft>
        <a:defRPr sz="21300">
          <a:solidFill>
            <a:schemeClr val="tx2"/>
          </a:solidFill>
          <a:latin typeface="+mj-lt"/>
          <a:ea typeface="ＭＳ Ｐゴシック" pitchFamily="50" charset="-128"/>
          <a:cs typeface="ＭＳ Ｐゴシック" charset="0"/>
        </a:defRPr>
      </a:lvl1pPr>
      <a:lvl2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2pPr>
      <a:lvl3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3pPr>
      <a:lvl4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4pPr>
      <a:lvl5pPr algn="ctr" defTabSz="4405313" rtl="0" eaLnBrk="0" fontAlgn="base" hangingPunct="0">
        <a:spcBef>
          <a:spcPct val="0"/>
        </a:spcBef>
        <a:spcAft>
          <a:spcPct val="0"/>
        </a:spcAft>
        <a:defRPr sz="21300">
          <a:solidFill>
            <a:schemeClr val="tx2"/>
          </a:solidFill>
          <a:latin typeface="Arial" charset="0"/>
          <a:ea typeface="ＭＳ Ｐゴシック" pitchFamily="50" charset="-128"/>
          <a:cs typeface="ＭＳ Ｐゴシック" charset="0"/>
        </a:defRPr>
      </a:lvl5pPr>
      <a:lvl6pPr marL="457200" algn="ctr" defTabSz="4405313" rtl="0" fontAlgn="base">
        <a:spcBef>
          <a:spcPct val="0"/>
        </a:spcBef>
        <a:spcAft>
          <a:spcPct val="0"/>
        </a:spcAft>
        <a:defRPr sz="21300">
          <a:solidFill>
            <a:schemeClr val="tx2"/>
          </a:solidFill>
          <a:latin typeface="Arial" charset="0"/>
        </a:defRPr>
      </a:lvl6pPr>
      <a:lvl7pPr marL="914400" algn="ctr" defTabSz="4405313" rtl="0" fontAlgn="base">
        <a:spcBef>
          <a:spcPct val="0"/>
        </a:spcBef>
        <a:spcAft>
          <a:spcPct val="0"/>
        </a:spcAft>
        <a:defRPr sz="21300">
          <a:solidFill>
            <a:schemeClr val="tx2"/>
          </a:solidFill>
          <a:latin typeface="Arial" charset="0"/>
        </a:defRPr>
      </a:lvl7pPr>
      <a:lvl8pPr marL="1371600" algn="ctr" defTabSz="4405313" rtl="0" fontAlgn="base">
        <a:spcBef>
          <a:spcPct val="0"/>
        </a:spcBef>
        <a:spcAft>
          <a:spcPct val="0"/>
        </a:spcAft>
        <a:defRPr sz="21300">
          <a:solidFill>
            <a:schemeClr val="tx2"/>
          </a:solidFill>
          <a:latin typeface="Arial" charset="0"/>
        </a:defRPr>
      </a:lvl8pPr>
      <a:lvl9pPr marL="1828800" algn="ctr" defTabSz="4405313" rtl="0" fontAlgn="base">
        <a:spcBef>
          <a:spcPct val="0"/>
        </a:spcBef>
        <a:spcAft>
          <a:spcPct val="0"/>
        </a:spcAft>
        <a:defRPr sz="21300">
          <a:solidFill>
            <a:schemeClr val="tx2"/>
          </a:solidFill>
          <a:latin typeface="Arial" charset="0"/>
        </a:defRPr>
      </a:lvl9pPr>
    </p:titleStyle>
    <p:bodyStyle>
      <a:lvl1pPr marL="1646238" indent="-1646238" algn="l" defTabSz="4405313" rtl="0" eaLnBrk="0" fontAlgn="base" hangingPunct="0">
        <a:spcBef>
          <a:spcPct val="20000"/>
        </a:spcBef>
        <a:spcAft>
          <a:spcPct val="0"/>
        </a:spcAft>
        <a:buChar char="•"/>
        <a:defRPr sz="15400">
          <a:solidFill>
            <a:schemeClr val="tx1"/>
          </a:solidFill>
          <a:latin typeface="+mn-lt"/>
          <a:ea typeface="ＭＳ Ｐゴシック" pitchFamily="50" charset="-128"/>
          <a:cs typeface="ＭＳ Ｐゴシック" charset="0"/>
        </a:defRPr>
      </a:lvl1pPr>
      <a:lvl2pPr marL="3576638" indent="-1370013" algn="l" defTabSz="4405313" rtl="0" eaLnBrk="0" fontAlgn="base" hangingPunct="0">
        <a:spcBef>
          <a:spcPct val="20000"/>
        </a:spcBef>
        <a:spcAft>
          <a:spcPct val="0"/>
        </a:spcAft>
        <a:buChar char="–"/>
        <a:defRPr sz="13400">
          <a:solidFill>
            <a:schemeClr val="tx1"/>
          </a:solidFill>
          <a:latin typeface="+mn-lt"/>
          <a:ea typeface="ＭＳ Ｐゴシック" charset="-128"/>
        </a:defRPr>
      </a:lvl2pPr>
      <a:lvl3pPr marL="5500688" indent="-1095375" algn="l" defTabSz="4405313" rtl="0" eaLnBrk="0" fontAlgn="base" hangingPunct="0">
        <a:spcBef>
          <a:spcPct val="20000"/>
        </a:spcBef>
        <a:spcAft>
          <a:spcPct val="0"/>
        </a:spcAft>
        <a:buChar char="•"/>
        <a:defRPr sz="11400">
          <a:solidFill>
            <a:schemeClr val="tx1"/>
          </a:solidFill>
          <a:latin typeface="+mn-lt"/>
          <a:ea typeface="ＭＳ Ｐゴシック" charset="-128"/>
        </a:defRPr>
      </a:lvl3pPr>
      <a:lvl4pPr marL="7705725" indent="-1103313" algn="l" defTabSz="4405313" rtl="0" eaLnBrk="0" fontAlgn="base" hangingPunct="0">
        <a:spcBef>
          <a:spcPct val="20000"/>
        </a:spcBef>
        <a:spcAft>
          <a:spcPct val="0"/>
        </a:spcAft>
        <a:buChar char="–"/>
        <a:defRPr sz="9900">
          <a:solidFill>
            <a:schemeClr val="tx1"/>
          </a:solidFill>
          <a:latin typeface="+mn-lt"/>
          <a:ea typeface="ＭＳ Ｐゴシック" charset="-128"/>
        </a:defRPr>
      </a:lvl4pPr>
      <a:lvl5pPr marL="9904413" indent="-1095375" algn="l" defTabSz="4405313" rtl="0" eaLnBrk="0" fontAlgn="base" hangingPunct="0">
        <a:spcBef>
          <a:spcPct val="20000"/>
        </a:spcBef>
        <a:spcAft>
          <a:spcPct val="0"/>
        </a:spcAft>
        <a:buChar char="»"/>
        <a:defRPr sz="9900">
          <a:solidFill>
            <a:schemeClr val="tx1"/>
          </a:solidFill>
          <a:latin typeface="+mn-lt"/>
          <a:ea typeface="ＭＳ Ｐゴシック" charset="-128"/>
        </a:defRPr>
      </a:lvl5pPr>
      <a:lvl6pPr marL="10361613" indent="-1095375" algn="l" defTabSz="4405313" rtl="0" fontAlgn="base">
        <a:spcBef>
          <a:spcPct val="20000"/>
        </a:spcBef>
        <a:spcAft>
          <a:spcPct val="0"/>
        </a:spcAft>
        <a:buChar char="»"/>
        <a:defRPr sz="9900">
          <a:solidFill>
            <a:schemeClr val="tx1"/>
          </a:solidFill>
          <a:latin typeface="+mn-lt"/>
        </a:defRPr>
      </a:lvl6pPr>
      <a:lvl7pPr marL="10818813" indent="-1095375" algn="l" defTabSz="4405313" rtl="0" fontAlgn="base">
        <a:spcBef>
          <a:spcPct val="20000"/>
        </a:spcBef>
        <a:spcAft>
          <a:spcPct val="0"/>
        </a:spcAft>
        <a:buChar char="»"/>
        <a:defRPr sz="9900">
          <a:solidFill>
            <a:schemeClr val="tx1"/>
          </a:solidFill>
          <a:latin typeface="+mn-lt"/>
        </a:defRPr>
      </a:lvl7pPr>
      <a:lvl8pPr marL="11276013" indent="-1095375" algn="l" defTabSz="4405313" rtl="0" fontAlgn="base">
        <a:spcBef>
          <a:spcPct val="20000"/>
        </a:spcBef>
        <a:spcAft>
          <a:spcPct val="0"/>
        </a:spcAft>
        <a:buChar char="»"/>
        <a:defRPr sz="9900">
          <a:solidFill>
            <a:schemeClr val="tx1"/>
          </a:solidFill>
          <a:latin typeface="+mn-lt"/>
        </a:defRPr>
      </a:lvl8pPr>
      <a:lvl9pPr marL="11733213" indent="-1095375" algn="l" defTabSz="4405313" rtl="0" fontAlgn="base">
        <a:spcBef>
          <a:spcPct val="20000"/>
        </a:spcBef>
        <a:spcAft>
          <a:spcPct val="0"/>
        </a:spcAft>
        <a:buChar char="»"/>
        <a:defRPr sz="9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8.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5.jpeg"/><Relationship Id="rId31" Type="http://schemas.openxmlformats.org/officeDocument/2006/relationships/image" Target="../media/image26.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Text Box 3"/>
          <p:cNvSpPr txBox="1">
            <a:spLocks noChangeAspect="1" noChangeArrowheads="1"/>
          </p:cNvSpPr>
          <p:nvPr/>
        </p:nvSpPr>
        <p:spPr bwMode="auto">
          <a:xfrm>
            <a:off x="5171790" y="1210739"/>
            <a:ext cx="25377719" cy="1315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6876" tIns="53438" rIns="106876" bIns="53438">
            <a:spAutoFit/>
          </a:bodyPr>
          <a:lstStyle>
            <a:lvl1pPr algn="l" defTabSz="10715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10715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10715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10715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1071563" eaLnBrk="0" hangingPunct="0">
              <a:spcBef>
                <a:spcPct val="20000"/>
              </a:spcBef>
              <a:buChar char="»"/>
              <a:defRPr sz="9900">
                <a:solidFill>
                  <a:schemeClr val="tx1"/>
                </a:solidFill>
                <a:latin typeface="Arial" charset="0"/>
                <a:ea typeface="ＭＳ Ｐゴシック" pitchFamily="34" charset="-128"/>
              </a:defRPr>
            </a:lvl5pPr>
            <a:lvl6pPr marL="25146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a:lnSpc>
                <a:spcPct val="120000"/>
              </a:lnSpc>
              <a:buNone/>
            </a:pPr>
            <a:r>
              <a:rPr lang="en-US" sz="7200" dirty="0"/>
              <a:t>Management of Island Aquifers by Simulation-Optimization</a:t>
            </a:r>
            <a:endParaRPr lang="en-GB" sz="7200" dirty="0"/>
          </a:p>
        </p:txBody>
      </p:sp>
      <p:pic>
        <p:nvPicPr>
          <p:cNvPr id="2173" name="Picture 153" descr="C:\Users\localadmin\Desktop\Picture1.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8" y="3295184"/>
            <a:ext cx="32004000" cy="466724"/>
          </a:xfrm>
          <a:prstGeom prst="rect">
            <a:avLst/>
          </a:prstGeom>
          <a:solidFill>
            <a:srgbClr val="0066FF"/>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58"/>
          <p:cNvSpPr>
            <a:spLocks noChangeArrowheads="1"/>
          </p:cNvSpPr>
          <p:nvPr/>
        </p:nvSpPr>
        <p:spPr bwMode="auto">
          <a:xfrm>
            <a:off x="0" y="0"/>
            <a:ext cx="3200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0" name="Rectangle 60"/>
          <p:cNvSpPr>
            <a:spLocks noChangeArrowheads="1"/>
          </p:cNvSpPr>
          <p:nvPr/>
        </p:nvSpPr>
        <p:spPr bwMode="auto">
          <a:xfrm>
            <a:off x="152400" y="152400"/>
            <a:ext cx="3200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3" name="Text Box 8"/>
          <p:cNvSpPr>
            <a:spLocks noChangeArrowheads="1"/>
          </p:cNvSpPr>
          <p:nvPr/>
        </p:nvSpPr>
        <p:spPr bwMode="auto">
          <a:xfrm>
            <a:off x="152399" y="7425689"/>
            <a:ext cx="12277936" cy="933666"/>
          </a:xfrm>
          <a:prstGeom prst="roundRect">
            <a:avLst>
              <a:gd name="adj" fmla="val 33546"/>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a:spcBef>
                <a:spcPct val="50000"/>
              </a:spcBef>
              <a:buFontTx/>
              <a:buNone/>
            </a:pPr>
            <a:r>
              <a:rPr lang="en-US" altLang="ja-JP" sz="4400" b="1" dirty="0">
                <a:solidFill>
                  <a:schemeClr val="bg1"/>
                </a:solidFill>
              </a:rPr>
              <a:t>1. Background and study site</a:t>
            </a:r>
          </a:p>
        </p:txBody>
      </p:sp>
      <p:sp>
        <p:nvSpPr>
          <p:cNvPr id="101" name="Text Box 8"/>
          <p:cNvSpPr>
            <a:spLocks noChangeArrowheads="1"/>
          </p:cNvSpPr>
          <p:nvPr/>
        </p:nvSpPr>
        <p:spPr bwMode="auto">
          <a:xfrm>
            <a:off x="12836283" y="45936592"/>
            <a:ext cx="5854068" cy="812630"/>
          </a:xfrm>
          <a:prstGeom prst="roundRect">
            <a:avLst>
              <a:gd name="adj" fmla="val 33083"/>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a:spcBef>
                <a:spcPct val="50000"/>
              </a:spcBef>
              <a:buFontTx/>
              <a:buNone/>
            </a:pPr>
            <a:r>
              <a:rPr lang="en-US" altLang="en-US" sz="3800" b="1" dirty="0">
                <a:solidFill>
                  <a:schemeClr val="bg1"/>
                </a:solidFill>
              </a:rPr>
              <a:t>Acknowledgements</a:t>
            </a:r>
            <a:endParaRPr lang="en-US" altLang="ja-JP" sz="3800" b="1" dirty="0">
              <a:solidFill>
                <a:schemeClr val="bg1"/>
              </a:solidFill>
            </a:endParaRPr>
          </a:p>
        </p:txBody>
      </p:sp>
      <p:sp>
        <p:nvSpPr>
          <p:cNvPr id="102" name="Text Box 8"/>
          <p:cNvSpPr>
            <a:spLocks noChangeArrowheads="1"/>
          </p:cNvSpPr>
          <p:nvPr/>
        </p:nvSpPr>
        <p:spPr bwMode="auto">
          <a:xfrm>
            <a:off x="18997590" y="45919445"/>
            <a:ext cx="12827266" cy="812630"/>
          </a:xfrm>
          <a:prstGeom prst="roundRect">
            <a:avLst>
              <a:gd name="adj" fmla="val 33083"/>
            </a:avLst>
          </a:prstGeom>
          <a:solidFill>
            <a:srgbClr val="002060"/>
          </a:solidFill>
          <a:ln w="9525">
            <a:noFill/>
            <a:round/>
            <a:headEnd/>
            <a:tailEnd/>
          </a:ln>
        </p:spPr>
        <p:txBody>
          <a:bodyPr wrap="square" lIns="74052" tIns="37023" rIns="74052" bIns="37023">
            <a:spAutoFit/>
          </a:bodyPr>
          <a:lstStyle>
            <a:lvl1pPr marL="7938" algn="l" defTabSz="7413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7413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7413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7413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741363" eaLnBrk="0" hangingPunct="0">
              <a:spcBef>
                <a:spcPct val="20000"/>
              </a:spcBef>
              <a:buChar char="»"/>
              <a:defRPr sz="9900">
                <a:solidFill>
                  <a:schemeClr val="tx1"/>
                </a:solidFill>
                <a:latin typeface="Arial" charset="0"/>
                <a:ea typeface="ＭＳ Ｐゴシック" pitchFamily="34" charset="-128"/>
              </a:defRPr>
            </a:lvl5pPr>
            <a:lvl6pPr marL="25146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7413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a:spcBef>
                <a:spcPct val="50000"/>
              </a:spcBef>
              <a:buFontTx/>
              <a:buNone/>
            </a:pPr>
            <a:r>
              <a:rPr lang="en-US" altLang="en-US" sz="3800" b="1" dirty="0">
                <a:solidFill>
                  <a:schemeClr val="bg1"/>
                </a:solidFill>
              </a:rPr>
              <a:t>References</a:t>
            </a:r>
            <a:endParaRPr lang="en-US" altLang="ja-JP" sz="3800" b="1" dirty="0">
              <a:solidFill>
                <a:schemeClr val="bg1"/>
              </a:solidFill>
            </a:endParaRPr>
          </a:p>
        </p:txBody>
      </p:sp>
      <p:sp>
        <p:nvSpPr>
          <p:cNvPr id="103" name="Rectangle 7" descr="Newsprint"/>
          <p:cNvSpPr>
            <a:spLocks noChangeArrowheads="1"/>
          </p:cNvSpPr>
          <p:nvPr/>
        </p:nvSpPr>
        <p:spPr bwMode="auto">
          <a:xfrm>
            <a:off x="130682" y="8382968"/>
            <a:ext cx="12299653" cy="11397956"/>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5" name="Rectangle 4"/>
          <p:cNvSpPr/>
          <p:nvPr/>
        </p:nvSpPr>
        <p:spPr>
          <a:xfrm>
            <a:off x="255950" y="8477752"/>
            <a:ext cx="12001560" cy="3539430"/>
          </a:xfrm>
          <a:prstGeom prst="rect">
            <a:avLst/>
          </a:prstGeom>
        </p:spPr>
        <p:txBody>
          <a:bodyPr wrap="square">
            <a:spAutoFit/>
          </a:bodyPr>
          <a:lstStyle/>
          <a:p>
            <a:pPr algn="just"/>
            <a:r>
              <a:rPr lang="en-US" sz="3200" dirty="0"/>
              <a:t>	For most island communities, subsurface freshwater is the sole source of freshwater resources and local domestic water fully depends on pumping groundwater. As subsurface freshwater is fragile to be polluted by saltwater under pumping activities, it is necessary to make an optimal strategy to encounter a balance between groundwater extraction and seawater intrusion (</a:t>
            </a:r>
            <a:r>
              <a:rPr lang="en-US" sz="3200" b="1" dirty="0"/>
              <a:t>SWI</a:t>
            </a:r>
            <a:r>
              <a:rPr lang="en-US" sz="3200" dirty="0"/>
              <a:t>) control for the sake of sustainable development. </a:t>
            </a:r>
          </a:p>
        </p:txBody>
      </p:sp>
      <p:sp>
        <p:nvSpPr>
          <p:cNvPr id="115" name="TextBox 114"/>
          <p:cNvSpPr txBox="1"/>
          <p:nvPr/>
        </p:nvSpPr>
        <p:spPr>
          <a:xfrm>
            <a:off x="252910" y="18188182"/>
            <a:ext cx="10141960" cy="1475019"/>
          </a:xfrm>
          <a:prstGeom prst="rect">
            <a:avLst/>
          </a:prstGeom>
          <a:solidFill>
            <a:schemeClr val="accent5">
              <a:lumMod val="75000"/>
            </a:schemeClr>
          </a:solidFill>
        </p:spPr>
        <p:txBody>
          <a:bodyPr wrap="square" rtlCol="0">
            <a:spAutoFit/>
          </a:bodyPr>
          <a:lstStyle/>
          <a:p>
            <a:r>
              <a:rPr lang="en-US" sz="2995" b="1" dirty="0"/>
              <a:t>Figure 1</a:t>
            </a:r>
            <a:r>
              <a:rPr lang="en-US" sz="2995" dirty="0"/>
              <a:t>. Location map of San Salvador Island. Grey part indicates land area while the white represents surface water, including hypersaline lakes and blue holes.</a:t>
            </a:r>
            <a:endParaRPr lang="en-GB" sz="2995" dirty="0"/>
          </a:p>
        </p:txBody>
      </p:sp>
      <p:sp>
        <p:nvSpPr>
          <p:cNvPr id="119" name="Rectangle 7" descr="Newsprint"/>
          <p:cNvSpPr>
            <a:spLocks noChangeArrowheads="1"/>
          </p:cNvSpPr>
          <p:nvPr/>
        </p:nvSpPr>
        <p:spPr bwMode="auto">
          <a:xfrm>
            <a:off x="132091" y="21416345"/>
            <a:ext cx="12414868" cy="14685388"/>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20" name="TextBox 119"/>
          <p:cNvSpPr txBox="1"/>
          <p:nvPr/>
        </p:nvSpPr>
        <p:spPr>
          <a:xfrm>
            <a:off x="299412" y="28521980"/>
            <a:ext cx="12101941" cy="553228"/>
          </a:xfrm>
          <a:prstGeom prst="rect">
            <a:avLst/>
          </a:prstGeom>
          <a:solidFill>
            <a:schemeClr val="accent5">
              <a:lumMod val="75000"/>
            </a:schemeClr>
          </a:solidFill>
          <a:ln>
            <a:noFill/>
          </a:ln>
        </p:spPr>
        <p:txBody>
          <a:bodyPr wrap="square" rtlCol="0">
            <a:spAutoFit/>
          </a:bodyPr>
          <a:lstStyle/>
          <a:p>
            <a:pPr algn="ctr"/>
            <a:r>
              <a:rPr lang="en-US" sz="2995" b="1" dirty="0"/>
              <a:t>Figure 2</a:t>
            </a:r>
            <a:r>
              <a:rPr lang="en-US" sz="2995" dirty="0"/>
              <a:t>. Conceptualization of the numerical groundwater model</a:t>
            </a:r>
            <a:endParaRPr lang="en-GB" sz="2995" dirty="0"/>
          </a:p>
        </p:txBody>
      </p:sp>
      <p:sp>
        <p:nvSpPr>
          <p:cNvPr id="15" name="Rectangle 14"/>
          <p:cNvSpPr/>
          <p:nvPr/>
        </p:nvSpPr>
        <p:spPr>
          <a:xfrm>
            <a:off x="152400" y="21551495"/>
            <a:ext cx="12277935" cy="1077218"/>
          </a:xfrm>
          <a:prstGeom prst="rect">
            <a:avLst/>
          </a:prstGeom>
        </p:spPr>
        <p:txBody>
          <a:bodyPr wrap="square">
            <a:spAutoFit/>
          </a:bodyPr>
          <a:lstStyle/>
          <a:p>
            <a:pPr algn="just"/>
            <a:r>
              <a:rPr lang="en-US" sz="3200" dirty="0"/>
              <a:t>	Numerical code SEAWAT version 4 is used to simulate variable density groundwater flow and solute (salt) transport </a:t>
            </a:r>
            <a:r>
              <a:rPr lang="en-US" sz="3200" baseline="30000" dirty="0"/>
              <a:t>[1]</a:t>
            </a:r>
            <a:r>
              <a:rPr lang="en-US" sz="3200" dirty="0"/>
              <a:t>.</a:t>
            </a:r>
            <a:endParaRPr lang="en-GB" sz="3200" dirty="0"/>
          </a:p>
        </p:txBody>
      </p:sp>
      <p:sp>
        <p:nvSpPr>
          <p:cNvPr id="123" name="Rectangle 7" descr="Newsprint"/>
          <p:cNvSpPr>
            <a:spLocks noChangeArrowheads="1"/>
          </p:cNvSpPr>
          <p:nvPr/>
        </p:nvSpPr>
        <p:spPr bwMode="auto">
          <a:xfrm>
            <a:off x="65248" y="37124700"/>
            <a:ext cx="12480301" cy="13917494"/>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26" name="TextBox 125"/>
          <p:cNvSpPr txBox="1"/>
          <p:nvPr/>
        </p:nvSpPr>
        <p:spPr>
          <a:xfrm>
            <a:off x="310709" y="29251675"/>
            <a:ext cx="12137307" cy="1014124"/>
          </a:xfrm>
          <a:prstGeom prst="rect">
            <a:avLst/>
          </a:prstGeom>
          <a:solidFill>
            <a:schemeClr val="accent5">
              <a:lumMod val="75000"/>
            </a:schemeClr>
          </a:solidFill>
          <a:ln>
            <a:noFill/>
          </a:ln>
        </p:spPr>
        <p:txBody>
          <a:bodyPr wrap="square" rtlCol="0">
            <a:spAutoFit/>
          </a:bodyPr>
          <a:lstStyle/>
          <a:p>
            <a:r>
              <a:rPr lang="en-US" sz="2995" b="1" dirty="0"/>
              <a:t>Table 1</a:t>
            </a:r>
            <a:r>
              <a:rPr lang="en-US" sz="2995" dirty="0"/>
              <a:t>. Main parameter values used for developing island groundwater system under the natural state </a:t>
            </a:r>
            <a:endParaRPr lang="en-GB" sz="2995" dirty="0"/>
          </a:p>
        </p:txBody>
      </p:sp>
      <p:pic>
        <p:nvPicPr>
          <p:cNvPr id="128" name="Picture 127"/>
          <p:cNvPicPr>
            <a:picLocks noChangeAspect="1"/>
          </p:cNvPicPr>
          <p:nvPr/>
        </p:nvPicPr>
        <p:blipFill>
          <a:blip r:embed="rId5"/>
          <a:stretch>
            <a:fillRect/>
          </a:stretch>
        </p:blipFill>
        <p:spPr>
          <a:xfrm>
            <a:off x="270591" y="30327015"/>
            <a:ext cx="12177425" cy="5762385"/>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bwMode="auto">
              <a:xfrm>
                <a:off x="65246" y="37302333"/>
                <a:ext cx="12404815" cy="263906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lIns="74052" tIns="37023" rIns="74052" bIns="37023" rtlCol="0">
                <a:spAutoFit/>
              </a:bodyPr>
              <a:lstStyle/>
              <a:p>
                <a:pPr algn="just">
                  <a:spcBef>
                    <a:spcPts val="500"/>
                  </a:spcBef>
                  <a:buFontTx/>
                  <a:buNone/>
                </a:pPr>
                <a:r>
                  <a:rPr lang="en-GB" sz="3200" dirty="0"/>
                  <a:t>	The problem of </a:t>
                </a:r>
                <a:r>
                  <a:rPr lang="en-US" sz="3200" dirty="0"/>
                  <a:t>finding optimal pumping designs includes three decision variables: </a:t>
                </a:r>
                <a:r>
                  <a:rPr lang="en-GB" sz="3200" dirty="0"/>
                  <a:t>1) pumping rate (</a:t>
                </a:r>
                <a:r>
                  <a:rPr lang="en-GB" sz="3200" i="1" dirty="0"/>
                  <a:t>Q</a:t>
                </a:r>
                <a:r>
                  <a:rPr lang="en-GB" sz="3200" dirty="0"/>
                  <a:t>), 2) distance of the well to the shoreline (</a:t>
                </a:r>
                <a:r>
                  <a:rPr lang="en-GB" sz="3200" i="1" dirty="0"/>
                  <a:t>WL</a:t>
                </a:r>
                <a:r>
                  <a:rPr lang="en-GB" sz="3200" dirty="0"/>
                  <a:t>), 3) pumping depth (</a:t>
                </a:r>
                <a:r>
                  <a:rPr lang="en-GB" sz="3200" i="1" dirty="0"/>
                  <a:t>D</a:t>
                </a:r>
                <a:r>
                  <a:rPr lang="en-GB" sz="3200" dirty="0"/>
                  <a:t>). Cost of groundwater supply, termed as operation cost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GB" sz="3200" b="0" i="0" smtClean="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GB" sz="3200" dirty="0"/>
                  <a:t>), consists of two parts, pump cost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a:rPr lang="en-US" sz="3200" i="1">
                            <a:latin typeface="Cambria Math" panose="02040503050406030204" pitchFamily="18" charset="0"/>
                            <a:ea typeface="DengXian" panose="02010600030101010101" pitchFamily="2" charset="-122"/>
                            <a:cs typeface="Times New Roman" panose="02020603050405020304" pitchFamily="18" charset="0"/>
                          </a:rPr>
                          <m:t>𝑝</m:t>
                        </m:r>
                      </m:sub>
                    </m:sSub>
                  </m:oMath>
                </a14:m>
                <a:r>
                  <a:rPr lang="en-GB" sz="3200" dirty="0"/>
                  <a:t> and treatment cost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a:rPr lang="en-US" sz="3200" i="1">
                            <a:latin typeface="Cambria Math" panose="02040503050406030204" pitchFamily="18" charset="0"/>
                            <a:ea typeface="DengXian" panose="02010600030101010101" pitchFamily="2" charset="-122"/>
                            <a:cs typeface="Times New Roman" panose="02020603050405020304" pitchFamily="18" charset="0"/>
                          </a:rPr>
                          <m:t>𝑡</m:t>
                        </m:r>
                      </m:sub>
                    </m:sSub>
                  </m:oMath>
                </a14:m>
                <a:r>
                  <a:rPr lang="en-GB" sz="3200" dirty="0"/>
                  <a:t> </a:t>
                </a:r>
                <a:r>
                  <a:rPr lang="en-US" sz="3600" baseline="30000" dirty="0"/>
                  <a:t>[2, 3, 4]</a:t>
                </a:r>
                <a:r>
                  <a:rPr lang="en-GB" sz="3200" dirty="0"/>
                  <a:t>.</a:t>
                </a:r>
              </a:p>
            </p:txBody>
          </p:sp>
        </mc:Choice>
        <mc:Fallback xmlns="">
          <p:sp>
            <p:nvSpPr>
              <p:cNvPr id="18" name="TextBox 17"/>
              <p:cNvSpPr txBox="1">
                <a:spLocks noRot="1" noChangeAspect="1" noMove="1" noResize="1" noEditPoints="1" noAdjustHandles="1" noChangeArrowheads="1" noChangeShapeType="1" noTextEdit="1"/>
              </p:cNvSpPr>
              <p:nvPr/>
            </p:nvSpPr>
            <p:spPr bwMode="auto">
              <a:xfrm>
                <a:off x="65246" y="37302333"/>
                <a:ext cx="12404815" cy="2639061"/>
              </a:xfrm>
              <a:prstGeom prst="rect">
                <a:avLst/>
              </a:prstGeom>
              <a:blipFill>
                <a:blip r:embed="rId6"/>
                <a:stretch>
                  <a:fillRect l="-1425" t="-3233" r="-1327" b="-300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9" name="Rectangle 128"/>
              <p:cNvSpPr/>
              <p:nvPr/>
            </p:nvSpPr>
            <p:spPr>
              <a:xfrm>
                <a:off x="42101" y="43444006"/>
                <a:ext cx="11775164" cy="2200089"/>
              </a:xfrm>
              <a:prstGeom prst="rect">
                <a:avLst/>
              </a:prstGeom>
            </p:spPr>
            <p:txBody>
              <a:bodyPr wrap="square">
                <a:spAutoFit/>
              </a:bodyPr>
              <a:lstStyle/>
              <a:p>
                <a:pPr algn="l">
                  <a:lnSpc>
                    <a:spcPct val="107000"/>
                  </a:lnSpc>
                </a:pPr>
                <a:r>
                  <a:rPr lang="en-US" sz="3200" b="1" dirty="0">
                    <a:latin typeface="+mn-lt"/>
                    <a:ea typeface="DengXian" panose="02010600030101010101" pitchFamily="2" charset="-122"/>
                    <a:cs typeface="Times New Roman" panose="02020603050405020304" pitchFamily="18" charset="0"/>
                  </a:rPr>
                  <a:t>3.</a:t>
                </a:r>
                <a:r>
                  <a:rPr lang="en-US" sz="3200" dirty="0">
                    <a:latin typeface="+mn-lt"/>
                    <a:ea typeface="DengXian" panose="02010600030101010101" pitchFamily="2" charset="-122"/>
                    <a:cs typeface="Times New Roman" panose="02020603050405020304" pitchFamily="18" charset="0"/>
                  </a:rPr>
                  <a:t>allowable range of each decision variable:</a:t>
                </a:r>
              </a:p>
              <a:p>
                <a:pPr>
                  <a:lnSpc>
                    <a:spcPct val="107000"/>
                  </a:lnSpc>
                </a:pPr>
                <a14:m>
                  <m:oMathPara xmlns:m="http://schemas.openxmlformats.org/officeDocument/2006/math">
                    <m:oMathParaPr>
                      <m:jc m:val="centerGroup"/>
                    </m:oMathParaPr>
                    <m:oMath xmlns:m="http://schemas.openxmlformats.org/officeDocument/2006/math">
                      <m:r>
                        <m:rPr>
                          <m:nor/>
                        </m:rPr>
                        <a:rPr lang="en-US" sz="3200" dirty="0">
                          <a:latin typeface="+mn-lt"/>
                        </a:rPr>
                        <m:t>0.</m:t>
                      </m:r>
                      <m:r>
                        <m:rPr>
                          <m:nor/>
                        </m:rPr>
                        <a:rPr lang="en-GB" sz="3200" b="0" i="0" dirty="0" smtClean="0">
                          <a:latin typeface="+mn-lt"/>
                        </a:rPr>
                        <m:t>05</m:t>
                      </m:r>
                      <m:r>
                        <m:rPr>
                          <m:nor/>
                        </m:rPr>
                        <a:rPr lang="en-US" sz="3200" dirty="0">
                          <a:latin typeface="+mn-lt"/>
                        </a:rPr>
                        <m:t>RCH</m:t>
                      </m:r>
                      <m:r>
                        <a:rPr lang="en-US" sz="3200">
                          <a:latin typeface="Cambria Math" panose="02040503050406030204" pitchFamily="18" charset="0"/>
                        </a:rPr>
                        <m:t>∙</m:t>
                      </m:r>
                      <m:r>
                        <m:rPr>
                          <m:nor/>
                        </m:rPr>
                        <a:rPr lang="en-GB" sz="3200" dirty="0">
                          <a:latin typeface="+mn-lt"/>
                          <a:ea typeface="DengXian" panose="02010600030101010101" pitchFamily="2" charset="-122"/>
                          <a:cs typeface="Times New Roman" panose="02020603050405020304" pitchFamily="18" charset="0"/>
                        </a:rPr>
                        <m:t>L</m:t>
                      </m:r>
                      <m:r>
                        <a:rPr lang="en-GB" sz="3200" i="1">
                          <a:latin typeface="Cambria Math" panose="02040503050406030204" pitchFamily="18" charset="0"/>
                        </a:rPr>
                        <m:t>≤</m:t>
                      </m:r>
                      <m:r>
                        <a:rPr lang="en-GB" sz="3200" i="1">
                          <a:latin typeface="Cambria Math" panose="02040503050406030204" pitchFamily="18" charset="0"/>
                        </a:rPr>
                        <m:t>𝑄</m:t>
                      </m:r>
                      <m:r>
                        <a:rPr lang="en-GB" sz="3200" i="1">
                          <a:latin typeface="Cambria Math" panose="02040503050406030204" pitchFamily="18" charset="0"/>
                        </a:rPr>
                        <m:t>≤</m:t>
                      </m:r>
                      <m:r>
                        <m:rPr>
                          <m:nor/>
                        </m:rPr>
                        <a:rPr lang="en-US" sz="3200" dirty="0">
                          <a:latin typeface="+mn-lt"/>
                        </a:rPr>
                        <m:t>0.</m:t>
                      </m:r>
                      <m:r>
                        <m:rPr>
                          <m:nor/>
                        </m:rPr>
                        <a:rPr lang="en-GB" sz="3200" dirty="0">
                          <a:latin typeface="+mn-lt"/>
                        </a:rPr>
                        <m:t>2</m:t>
                      </m:r>
                      <m:r>
                        <m:rPr>
                          <m:nor/>
                        </m:rPr>
                        <a:rPr lang="en-US" sz="3200" dirty="0">
                          <a:latin typeface="+mn-lt"/>
                        </a:rPr>
                        <m:t>RCH</m:t>
                      </m:r>
                      <m:r>
                        <a:rPr lang="en-US" sz="3200">
                          <a:latin typeface="Cambria Math" panose="02040503050406030204" pitchFamily="18" charset="0"/>
                        </a:rPr>
                        <m:t>∙</m:t>
                      </m:r>
                      <m:r>
                        <m:rPr>
                          <m:nor/>
                        </m:rPr>
                        <a:rPr lang="en-GB" sz="3200" dirty="0">
                          <a:latin typeface="+mn-lt"/>
                          <a:ea typeface="DengXian" panose="02010600030101010101" pitchFamily="2" charset="-122"/>
                          <a:cs typeface="Times New Roman" panose="02020603050405020304" pitchFamily="18" charset="0"/>
                        </a:rPr>
                        <m:t>L</m:t>
                      </m:r>
                    </m:oMath>
                  </m:oMathPara>
                </a14:m>
                <a:endParaRPr lang="en-GB" sz="3200" dirty="0">
                  <a:latin typeface="+mn-lt"/>
                  <a:ea typeface="DengXian" panose="02010600030101010101" pitchFamily="2" charset="-122"/>
                  <a:cs typeface="Times New Roman" panose="02020603050405020304" pitchFamily="18" charset="0"/>
                </a:endParaRPr>
              </a:p>
              <a:p>
                <a:pPr>
                  <a:lnSpc>
                    <a:spcPct val="107000"/>
                  </a:lnSpc>
                </a:pPr>
                <a:r>
                  <a:rPr lang="en-GB" sz="3200" dirty="0">
                    <a:latin typeface="+mn-lt"/>
                    <a:ea typeface="DengXian" panose="02010600030101010101" pitchFamily="2" charset="-122"/>
                    <a:cs typeface="Times New Roman" panose="02020603050405020304" pitchFamily="18" charset="0"/>
                  </a:rPr>
                  <a:t>  0.05L </a:t>
                </a:r>
                <a14:m>
                  <m:oMath xmlns:m="http://schemas.openxmlformats.org/officeDocument/2006/math">
                    <m:r>
                      <a:rPr lang="en-GB" sz="3200" i="1">
                        <a:latin typeface="Cambria Math" panose="02040503050406030204" pitchFamily="18" charset="0"/>
                      </a:rPr>
                      <m:t>≤</m:t>
                    </m:r>
                    <m:r>
                      <a:rPr lang="en-GB" sz="3200" i="1">
                        <a:latin typeface="Cambria Math" panose="02040503050406030204" pitchFamily="18" charset="0"/>
                      </a:rPr>
                      <m:t>𝑊𝐿</m:t>
                    </m:r>
                    <m:r>
                      <a:rPr lang="en-GB" sz="3200" i="1">
                        <a:latin typeface="Cambria Math" panose="02040503050406030204" pitchFamily="18" charset="0"/>
                      </a:rPr>
                      <m:t>≤</m:t>
                    </m:r>
                  </m:oMath>
                </a14:m>
                <a:r>
                  <a:rPr lang="en-GB" sz="3200" dirty="0">
                    <a:latin typeface="+mn-lt"/>
                    <a:ea typeface="DengXian" panose="02010600030101010101" pitchFamily="2" charset="-122"/>
                    <a:cs typeface="Times New Roman" panose="02020603050405020304" pitchFamily="18" charset="0"/>
                  </a:rPr>
                  <a:t> 0.5L</a:t>
                </a:r>
              </a:p>
              <a:p>
                <a:pPr>
                  <a:lnSpc>
                    <a:spcPct val="107000"/>
                  </a:lnSpc>
                </a:pPr>
                <a:r>
                  <a:rPr lang="en-GB" sz="3200" dirty="0">
                    <a:latin typeface="+mn-lt"/>
                    <a:ea typeface="DengXian" panose="02010600030101010101" pitchFamily="2" charset="-122"/>
                    <a:cs typeface="Times New Roman" panose="02020603050405020304" pitchFamily="18" charset="0"/>
                  </a:rPr>
                  <a:t>     1 m </a:t>
                </a:r>
                <a14:m>
                  <m:oMath xmlns:m="http://schemas.openxmlformats.org/officeDocument/2006/math">
                    <m:r>
                      <a:rPr lang="en-GB" sz="3200" i="1">
                        <a:latin typeface="Cambria Math" panose="02040503050406030204" pitchFamily="18" charset="0"/>
                      </a:rPr>
                      <m:t>≤</m:t>
                    </m:r>
                    <m:r>
                      <a:rPr lang="en-GB" sz="3200" i="1">
                        <a:latin typeface="Cambria Math" panose="02040503050406030204" pitchFamily="18" charset="0"/>
                      </a:rPr>
                      <m:t>𝐷</m:t>
                    </m:r>
                    <m:r>
                      <a:rPr lang="en-GB" sz="3200" i="1">
                        <a:latin typeface="Cambria Math" panose="02040503050406030204" pitchFamily="18" charset="0"/>
                      </a:rPr>
                      <m:t>≤</m:t>
                    </m:r>
                  </m:oMath>
                </a14:m>
                <a:r>
                  <a:rPr lang="en-GB" sz="3200" dirty="0">
                    <a:latin typeface="+mn-lt"/>
                    <a:ea typeface="DengXian" panose="02010600030101010101" pitchFamily="2" charset="-122"/>
                    <a:cs typeface="Times New Roman" panose="02020603050405020304" pitchFamily="18" charset="0"/>
                  </a:rPr>
                  <a:t> 485 m</a:t>
                </a:r>
              </a:p>
            </p:txBody>
          </p:sp>
        </mc:Choice>
        <mc:Fallback xmlns="">
          <p:sp>
            <p:nvSpPr>
              <p:cNvPr id="129" name="Rectangle 128"/>
              <p:cNvSpPr>
                <a:spLocks noRot="1" noChangeAspect="1" noMove="1" noResize="1" noEditPoints="1" noAdjustHandles="1" noChangeArrowheads="1" noChangeShapeType="1" noTextEdit="1"/>
              </p:cNvSpPr>
              <p:nvPr/>
            </p:nvSpPr>
            <p:spPr>
              <a:xfrm>
                <a:off x="42101" y="43444006"/>
                <a:ext cx="11775164" cy="2200089"/>
              </a:xfrm>
              <a:prstGeom prst="rect">
                <a:avLst/>
              </a:prstGeom>
              <a:blipFill>
                <a:blip r:embed="rId7"/>
                <a:stretch>
                  <a:fillRect l="-1346" t="-3878" b="-63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Rectangle 142"/>
              <p:cNvSpPr/>
              <p:nvPr/>
            </p:nvSpPr>
            <p:spPr>
              <a:xfrm>
                <a:off x="21588" y="41272440"/>
                <a:ext cx="12408747" cy="1146211"/>
              </a:xfrm>
              <a:prstGeom prst="rect">
                <a:avLst/>
              </a:prstGeom>
            </p:spPr>
            <p:txBody>
              <a:bodyPr wrap="square">
                <a:spAutoFit/>
              </a:bodyPr>
              <a:lstStyle/>
              <a:p>
                <a:pPr algn="l">
                  <a:lnSpc>
                    <a:spcPct val="107000"/>
                  </a:lnSpc>
                </a:pPr>
                <a:r>
                  <a:rPr lang="en-US" sz="3200" b="1" dirty="0">
                    <a:ea typeface="DengXian" panose="02010600030101010101" pitchFamily="2" charset="-122"/>
                    <a:cs typeface="Times New Roman" panose="02020603050405020304" pitchFamily="18" charset="0"/>
                  </a:rPr>
                  <a:t>1.</a:t>
                </a:r>
                <a:r>
                  <a:rPr lang="en-US" sz="3200" dirty="0">
                    <a:ea typeface="DengXian" panose="02010600030101010101" pitchFamily="2" charset="-122"/>
                    <a:cs typeface="Times New Roman" panose="02020603050405020304" pitchFamily="18" charset="0"/>
                  </a:rPr>
                  <a:t>limitation of water table drawdown at the well: </a:t>
                </a:r>
              </a:p>
              <a:p>
                <a:pPr algn="l">
                  <a:lnSpc>
                    <a:spcPct val="107000"/>
                  </a:lnSpc>
                </a:pPr>
                <a:r>
                  <a:rPr lang="en-US" sz="3200" dirty="0">
                    <a:ea typeface="DengXian" panose="02010600030101010101" pitchFamily="2" charset="-122"/>
                    <a:cs typeface="Times New Roman" panose="02020603050405020304" pitchFamily="18" charset="0"/>
                  </a:rPr>
                  <a:t>                                    </a:t>
                </a:r>
                <a14:m>
                  <m:oMath xmlns:m="http://schemas.openxmlformats.org/officeDocument/2006/math">
                    <m:r>
                      <a:rPr lang="en-US" sz="3200" i="1">
                        <a:latin typeface="Cambria Math" panose="02040503050406030204" pitchFamily="18" charset="0"/>
                      </a:rPr>
                      <m:t>∆</m:t>
                    </m:r>
                    <m:r>
                      <a:rPr lang="en-GB" sz="3200" i="1" smtClean="0">
                        <a:latin typeface="Cambria Math" panose="02040503050406030204" pitchFamily="18" charset="0"/>
                      </a:rPr>
                      <m:t>𝑠</m:t>
                    </m:r>
                  </m:oMath>
                </a14:m>
                <a:r>
                  <a:rPr lang="en-GB" sz="3200" dirty="0">
                    <a:ea typeface="DengXian" panose="02010600030101010101" pitchFamily="2" charset="-122"/>
                    <a:cs typeface="Times New Roman" panose="02020603050405020304" pitchFamily="18" charset="0"/>
                  </a:rPr>
                  <a:t>(</a:t>
                </a:r>
                <a:r>
                  <a:rPr lang="en-GB" sz="3200" i="1" dirty="0">
                    <a:ea typeface="DengXian" panose="02010600030101010101" pitchFamily="2" charset="-122"/>
                    <a:cs typeface="Times New Roman" panose="02020603050405020304" pitchFamily="18" charset="0"/>
                  </a:rPr>
                  <a:t>Q</a:t>
                </a:r>
                <a:r>
                  <a:rPr lang="en-GB" sz="3200" dirty="0">
                    <a:ea typeface="DengXian" panose="02010600030101010101" pitchFamily="2" charset="-122"/>
                    <a:cs typeface="Times New Roman" panose="02020603050405020304" pitchFamily="18" charset="0"/>
                  </a:rPr>
                  <a:t>, </a:t>
                </a:r>
                <a:r>
                  <a:rPr lang="en-GB" sz="3200" i="1" dirty="0">
                    <a:ea typeface="DengXian" panose="02010600030101010101" pitchFamily="2" charset="-122"/>
                    <a:cs typeface="Times New Roman" panose="02020603050405020304" pitchFamily="18" charset="0"/>
                  </a:rPr>
                  <a:t>WL</a:t>
                </a:r>
                <a:r>
                  <a:rPr lang="en-GB" sz="3200" dirty="0">
                    <a:ea typeface="DengXian" panose="02010600030101010101" pitchFamily="2" charset="-122"/>
                    <a:cs typeface="Times New Roman" panose="02020603050405020304" pitchFamily="18" charset="0"/>
                  </a:rPr>
                  <a:t>, </a:t>
                </a:r>
                <a:r>
                  <a:rPr lang="en-GB" sz="3200" i="1" dirty="0">
                    <a:ea typeface="DengXian" panose="02010600030101010101" pitchFamily="2" charset="-122"/>
                    <a:cs typeface="Times New Roman" panose="02020603050405020304" pitchFamily="18" charset="0"/>
                  </a:rPr>
                  <a:t>D</a:t>
                </a:r>
                <a:r>
                  <a:rPr lang="en-GB" sz="3200" dirty="0">
                    <a:ea typeface="DengXian" panose="02010600030101010101" pitchFamily="2" charset="-122"/>
                    <a:cs typeface="Times New Roman" panose="02020603050405020304" pitchFamily="18" charset="0"/>
                  </a:rPr>
                  <a:t>)</a:t>
                </a:r>
                <a14:m>
                  <m:oMath xmlns:m="http://schemas.openxmlformats.org/officeDocument/2006/math">
                    <m:r>
                      <a:rPr lang="en-US" sz="3200" i="1" smtClean="0">
                        <a:latin typeface="Cambria Math" panose="02040503050406030204" pitchFamily="18" charset="0"/>
                      </a:rPr>
                      <m:t>≤</m:t>
                    </m:r>
                    <m:r>
                      <a:rPr lang="en-US" sz="3200" i="1">
                        <a:latin typeface="Cambria Math" panose="02040503050406030204" pitchFamily="18" charset="0"/>
                      </a:rPr>
                      <m:t>∆</m:t>
                    </m:r>
                    <m:sSub>
                      <m:sSubPr>
                        <m:ctrlPr>
                          <a:rPr lang="en-GB" sz="3200" i="1">
                            <a:latin typeface="Cambria Math" panose="02040503050406030204" pitchFamily="18" charset="0"/>
                          </a:rPr>
                        </m:ctrlPr>
                      </m:sSubPr>
                      <m:e>
                        <m:r>
                          <a:rPr lang="en-US" sz="3200" i="1">
                            <a:latin typeface="Cambria Math" panose="02040503050406030204" pitchFamily="18" charset="0"/>
                          </a:rPr>
                          <m:t>𝑠</m:t>
                        </m:r>
                      </m:e>
                      <m:sub>
                        <m:r>
                          <m:rPr>
                            <m:sty m:val="p"/>
                          </m:rPr>
                          <a:rPr lang="en-US" sz="3200">
                            <a:latin typeface="Cambria Math" panose="02040503050406030204" pitchFamily="18" charset="0"/>
                          </a:rPr>
                          <m:t>max</m:t>
                        </m:r>
                      </m:sub>
                    </m:sSub>
                  </m:oMath>
                </a14:m>
                <a:endParaRPr lang="en-GB" sz="3200" dirty="0">
                  <a:ea typeface="DengXian" panose="02010600030101010101" pitchFamily="2" charset="-122"/>
                  <a:cs typeface="Times New Roman" panose="02020603050405020304" pitchFamily="18" charset="0"/>
                </a:endParaRPr>
              </a:p>
            </p:txBody>
          </p:sp>
        </mc:Choice>
        <mc:Fallback xmlns="">
          <p:sp>
            <p:nvSpPr>
              <p:cNvPr id="143" name="Rectangle 142"/>
              <p:cNvSpPr>
                <a:spLocks noRot="1" noChangeAspect="1" noMove="1" noResize="1" noEditPoints="1" noAdjustHandles="1" noChangeArrowheads="1" noChangeShapeType="1" noTextEdit="1"/>
              </p:cNvSpPr>
              <p:nvPr/>
            </p:nvSpPr>
            <p:spPr>
              <a:xfrm>
                <a:off x="21588" y="41272440"/>
                <a:ext cx="12408747" cy="1146211"/>
              </a:xfrm>
              <a:prstGeom prst="rect">
                <a:avLst/>
              </a:prstGeom>
              <a:blipFill>
                <a:blip r:embed="rId8"/>
                <a:stretch>
                  <a:fillRect l="-1278" t="-7447" b="-132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5" name="Rectangle 144"/>
              <p:cNvSpPr/>
              <p:nvPr/>
            </p:nvSpPr>
            <p:spPr>
              <a:xfrm>
                <a:off x="24143" y="42381533"/>
                <a:ext cx="12148003" cy="1146211"/>
              </a:xfrm>
              <a:prstGeom prst="rect">
                <a:avLst/>
              </a:prstGeom>
            </p:spPr>
            <p:txBody>
              <a:bodyPr wrap="square">
                <a:spAutoFit/>
              </a:bodyPr>
              <a:lstStyle/>
              <a:p>
                <a:pPr algn="just">
                  <a:lnSpc>
                    <a:spcPct val="107000"/>
                  </a:lnSpc>
                </a:pPr>
                <a:r>
                  <a:rPr lang="en-US" sz="3200" b="1" dirty="0">
                    <a:ea typeface="DengXian" panose="02010600030101010101" pitchFamily="2" charset="-122"/>
                    <a:cs typeface="Times New Roman" panose="02020603050405020304" pitchFamily="18" charset="0"/>
                  </a:rPr>
                  <a:t>2.</a:t>
                </a:r>
                <a:r>
                  <a:rPr lang="en-US" sz="3200" dirty="0">
                    <a:ea typeface="DengXian" panose="02010600030101010101" pitchFamily="2" charset="-122"/>
                    <a:cs typeface="Times New Roman" panose="02020603050405020304" pitchFamily="18" charset="0"/>
                  </a:rPr>
                  <a:t>limitation of aquifer salt mass increase: </a:t>
                </a:r>
              </a:p>
              <a:p>
                <a:pPr algn="just">
                  <a:lnSpc>
                    <a:spcPct val="107000"/>
                  </a:lnSpc>
                </a:pPr>
                <a:r>
                  <a:rPr lang="en-GB" sz="3200" dirty="0"/>
                  <a:t>                                  </a:t>
                </a:r>
                <a14:m>
                  <m:oMath xmlns:m="http://schemas.openxmlformats.org/officeDocument/2006/math">
                    <m:r>
                      <a:rPr lang="en-GB" sz="3200" i="1">
                        <a:latin typeface="Cambria Math" panose="02040503050406030204" pitchFamily="18" charset="0"/>
                      </a:rPr>
                      <m:t>∆</m:t>
                    </m:r>
                    <m:r>
                      <a:rPr lang="en-GB" sz="3200" b="0" i="1" smtClean="0">
                        <a:latin typeface="Cambria Math" panose="02040503050406030204" pitchFamily="18" charset="0"/>
                      </a:rPr>
                      <m:t>𝑆𝑀</m:t>
                    </m:r>
                    <m:r>
                      <m:rPr>
                        <m:nor/>
                      </m:rPr>
                      <a:rPr lang="en-GB" sz="3200" dirty="0">
                        <a:ea typeface="DengXian" panose="02010600030101010101" pitchFamily="2" charset="-122"/>
                        <a:cs typeface="Times New Roman" panose="02020603050405020304" pitchFamily="18" charset="0"/>
                      </a:rPr>
                      <m:t>(</m:t>
                    </m:r>
                    <m:r>
                      <m:rPr>
                        <m:nor/>
                      </m:rPr>
                      <a:rPr lang="en-GB" sz="3200" i="1" dirty="0">
                        <a:ea typeface="DengXian" panose="02010600030101010101" pitchFamily="2" charset="-122"/>
                        <a:cs typeface="Times New Roman" panose="02020603050405020304" pitchFamily="18" charset="0"/>
                      </a:rPr>
                      <m:t>Q</m:t>
                    </m:r>
                    <m:r>
                      <m:rPr>
                        <m:nor/>
                      </m:rPr>
                      <a:rPr lang="en-GB" sz="3200" dirty="0">
                        <a:ea typeface="DengXian" panose="02010600030101010101" pitchFamily="2" charset="-122"/>
                        <a:cs typeface="Times New Roman" panose="02020603050405020304" pitchFamily="18" charset="0"/>
                      </a:rPr>
                      <m:t>,</m:t>
                    </m:r>
                    <m:r>
                      <m:rPr>
                        <m:nor/>
                      </m:rPr>
                      <a:rPr lang="en-GB" sz="3200" i="1" dirty="0">
                        <a:ea typeface="DengXian" panose="02010600030101010101" pitchFamily="2" charset="-122"/>
                        <a:cs typeface="Times New Roman" panose="02020603050405020304" pitchFamily="18" charset="0"/>
                      </a:rPr>
                      <m:t>WL</m:t>
                    </m:r>
                    <m:r>
                      <m:rPr>
                        <m:nor/>
                      </m:rPr>
                      <a:rPr lang="en-GB" sz="3200" dirty="0">
                        <a:ea typeface="DengXian" panose="02010600030101010101" pitchFamily="2" charset="-122"/>
                        <a:cs typeface="Times New Roman" panose="02020603050405020304" pitchFamily="18" charset="0"/>
                      </a:rPr>
                      <m:t>,</m:t>
                    </m:r>
                    <m:r>
                      <m:rPr>
                        <m:nor/>
                      </m:rPr>
                      <a:rPr lang="en-GB" sz="3200" i="1" dirty="0">
                        <a:ea typeface="DengXian" panose="02010600030101010101" pitchFamily="2" charset="-122"/>
                        <a:cs typeface="Times New Roman" panose="02020603050405020304" pitchFamily="18" charset="0"/>
                      </a:rPr>
                      <m:t>D</m:t>
                    </m:r>
                    <m:r>
                      <m:rPr>
                        <m:nor/>
                      </m:rPr>
                      <a:rPr lang="en-GB" sz="3200" b="0" dirty="0" smtClean="0">
                        <a:ea typeface="DengXian" panose="02010600030101010101" pitchFamily="2" charset="-122"/>
                        <a:cs typeface="Times New Roman" panose="02020603050405020304" pitchFamily="18" charset="0"/>
                      </a:rPr>
                      <m:t>)</m:t>
                    </m:r>
                    <m:r>
                      <a:rPr lang="en-US" sz="3200" i="1">
                        <a:latin typeface="Cambria Math" panose="02040503050406030204" pitchFamily="18" charset="0"/>
                      </a:rPr>
                      <m:t>≤∆</m:t>
                    </m:r>
                    <m:sSub>
                      <m:sSubPr>
                        <m:ctrlPr>
                          <a:rPr lang="en-GB" sz="3200" i="1">
                            <a:latin typeface="Cambria Math" panose="02040503050406030204" pitchFamily="18" charset="0"/>
                          </a:rPr>
                        </m:ctrlPr>
                      </m:sSubPr>
                      <m:e>
                        <m:r>
                          <a:rPr lang="en-US" sz="3200" i="1">
                            <a:latin typeface="Cambria Math" panose="02040503050406030204" pitchFamily="18" charset="0"/>
                          </a:rPr>
                          <m:t>𝑆𝑀</m:t>
                        </m:r>
                      </m:e>
                      <m:sub>
                        <m:r>
                          <m:rPr>
                            <m:sty m:val="p"/>
                          </m:rPr>
                          <a:rPr lang="en-US" sz="3200">
                            <a:latin typeface="Cambria Math" panose="02040503050406030204" pitchFamily="18" charset="0"/>
                          </a:rPr>
                          <m:t>max</m:t>
                        </m:r>
                      </m:sub>
                    </m:sSub>
                  </m:oMath>
                </a14:m>
                <a:endParaRPr lang="en-GB" sz="3200" dirty="0">
                  <a:ea typeface="DengXian" panose="02010600030101010101" pitchFamily="2" charset="-122"/>
                  <a:cs typeface="Times New Roman" panose="02020603050405020304" pitchFamily="18" charset="0"/>
                </a:endParaRPr>
              </a:p>
            </p:txBody>
          </p:sp>
        </mc:Choice>
        <mc:Fallback xmlns="">
          <p:sp>
            <p:nvSpPr>
              <p:cNvPr id="145" name="Rectangle 144"/>
              <p:cNvSpPr>
                <a:spLocks noRot="1" noChangeAspect="1" noMove="1" noResize="1" noEditPoints="1" noAdjustHandles="1" noChangeArrowheads="1" noChangeShapeType="1" noTextEdit="1"/>
              </p:cNvSpPr>
              <p:nvPr/>
            </p:nvSpPr>
            <p:spPr>
              <a:xfrm>
                <a:off x="24143" y="42381533"/>
                <a:ext cx="12148003" cy="1146211"/>
              </a:xfrm>
              <a:prstGeom prst="rect">
                <a:avLst/>
              </a:prstGeom>
              <a:blipFill>
                <a:blip r:embed="rId9"/>
                <a:stretch>
                  <a:fillRect l="-1305" t="-7447"/>
                </a:stretch>
              </a:blipFill>
            </p:spPr>
            <p:txBody>
              <a:bodyPr/>
              <a:lstStyle/>
              <a:p>
                <a:r>
                  <a:rPr lang="en-GB">
                    <a:noFill/>
                  </a:rPr>
                  <a:t> </a:t>
                </a:r>
              </a:p>
            </p:txBody>
          </p:sp>
        </mc:Fallback>
      </mc:AlternateContent>
      <p:sp>
        <p:nvSpPr>
          <p:cNvPr id="21" name="Rounded Rectangle 20"/>
          <p:cNvSpPr/>
          <p:nvPr/>
        </p:nvSpPr>
        <p:spPr bwMode="auto">
          <a:xfrm>
            <a:off x="136892" y="36310473"/>
            <a:ext cx="12480302" cy="974090"/>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2198688"/>
            <a:r>
              <a:rPr lang="en-US" b="1" dirty="0">
                <a:solidFill>
                  <a:schemeClr val="bg1"/>
                </a:solidFill>
                <a:ea typeface="ＭＳ Ｐゴシック" pitchFamily="50" charset="-128"/>
              </a:rPr>
              <a:t>3. Formulation of the management problem</a:t>
            </a:r>
          </a:p>
        </p:txBody>
      </p:sp>
      <p:sp>
        <p:nvSpPr>
          <p:cNvPr id="146" name="Rounded Rectangle 145"/>
          <p:cNvSpPr/>
          <p:nvPr/>
        </p:nvSpPr>
        <p:spPr bwMode="auto">
          <a:xfrm>
            <a:off x="153808" y="19971864"/>
            <a:ext cx="12393151" cy="1451061"/>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2198688"/>
            <a:r>
              <a:rPr lang="en-US" b="1" dirty="0">
                <a:solidFill>
                  <a:schemeClr val="bg1"/>
                </a:solidFill>
                <a:ea typeface="ＭＳ Ｐゴシック" pitchFamily="50" charset="-128"/>
              </a:rPr>
              <a:t>2. Development of groundwater simulation </a:t>
            </a:r>
          </a:p>
          <a:p>
            <a:pPr algn="l" defTabSz="2198688"/>
            <a:r>
              <a:rPr lang="en-US" b="1" dirty="0">
                <a:solidFill>
                  <a:schemeClr val="bg1"/>
                </a:solidFill>
                <a:ea typeface="ＭＳ Ｐゴシック" pitchFamily="50" charset="-128"/>
              </a:rPr>
              <a:t>    model</a:t>
            </a:r>
          </a:p>
        </p:txBody>
      </p:sp>
      <p:sp>
        <p:nvSpPr>
          <p:cNvPr id="147" name="Rectangle 7" descr="Newsprint"/>
          <p:cNvSpPr>
            <a:spLocks noChangeArrowheads="1"/>
          </p:cNvSpPr>
          <p:nvPr/>
        </p:nvSpPr>
        <p:spPr bwMode="auto">
          <a:xfrm>
            <a:off x="12770851" y="9054472"/>
            <a:ext cx="19093113" cy="4713348"/>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48" name="Rectangle 7" descr="Newsprint"/>
          <p:cNvSpPr>
            <a:spLocks noChangeArrowheads="1"/>
          </p:cNvSpPr>
          <p:nvPr/>
        </p:nvSpPr>
        <p:spPr bwMode="auto">
          <a:xfrm>
            <a:off x="12770852" y="14558880"/>
            <a:ext cx="19054006" cy="8810978"/>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mc:AlternateContent xmlns:mc="http://schemas.openxmlformats.org/markup-compatibility/2006" xmlns:a14="http://schemas.microsoft.com/office/drawing/2010/main">
        <mc:Choice Requires="a14">
          <p:sp>
            <p:nvSpPr>
              <p:cNvPr id="149" name="Rounded Rectangle 148"/>
              <p:cNvSpPr/>
              <p:nvPr/>
            </p:nvSpPr>
            <p:spPr bwMode="auto">
              <a:xfrm>
                <a:off x="12814385" y="7425689"/>
                <a:ext cx="19010471" cy="1668745"/>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buNone/>
                </a:pPr>
                <a:r>
                  <a:rPr lang="en-US" b="1" dirty="0">
                    <a:solidFill>
                      <a:schemeClr val="bg1"/>
                    </a:solidFill>
                    <a:ea typeface="ＭＳ Ｐゴシック" pitchFamily="50" charset="-128"/>
                  </a:rPr>
                  <a:t>4. </a:t>
                </a:r>
                <a:r>
                  <a:rPr lang="en-US" sz="4800" b="1" dirty="0">
                    <a:solidFill>
                      <a:schemeClr val="bg1"/>
                    </a:solidFill>
                  </a:rPr>
                  <a:t>Sensitivity scenarios for the pumping and threshold values</a:t>
                </a:r>
                <a:r>
                  <a:rPr lang="en-GB" sz="4800" b="1" dirty="0">
                    <a:solidFill>
                      <a:schemeClr val="bg1"/>
                    </a:solidFill>
                  </a:rPr>
                  <a:t>  </a:t>
                </a:r>
              </a:p>
              <a:p>
                <a:pPr algn="just">
                  <a:buNone/>
                </a:pPr>
                <a:r>
                  <a:rPr lang="en-GB" sz="4800" b="1" dirty="0">
                    <a:solidFill>
                      <a:schemeClr val="bg1"/>
                    </a:solidFill>
                  </a:rPr>
                  <a:t>    of </a:t>
                </a:r>
                <a14:m>
                  <m:oMath xmlns:m="http://schemas.openxmlformats.org/officeDocument/2006/math">
                    <m:r>
                      <a:rPr lang="en-US" sz="4800" b="1" i="1">
                        <a:solidFill>
                          <a:schemeClr val="bg1"/>
                        </a:solidFill>
                        <a:latin typeface="Cambria Math" panose="02040503050406030204" pitchFamily="18" charset="0"/>
                      </a:rPr>
                      <m:t>∆</m:t>
                    </m:r>
                    <m:sSub>
                      <m:sSubPr>
                        <m:ctrlPr>
                          <a:rPr lang="en-GB" sz="4800" b="1" i="1">
                            <a:solidFill>
                              <a:schemeClr val="bg1"/>
                            </a:solidFill>
                            <a:latin typeface="Cambria Math" panose="02040503050406030204" pitchFamily="18" charset="0"/>
                          </a:rPr>
                        </m:ctrlPr>
                      </m:sSubPr>
                      <m:e>
                        <m:r>
                          <a:rPr lang="en-US" sz="4800" b="1" i="1">
                            <a:solidFill>
                              <a:schemeClr val="bg1"/>
                            </a:solidFill>
                            <a:latin typeface="Cambria Math" panose="02040503050406030204" pitchFamily="18" charset="0"/>
                          </a:rPr>
                          <m:t>𝒔</m:t>
                        </m:r>
                      </m:e>
                      <m:sub>
                        <m:r>
                          <a:rPr lang="en-US" sz="4800" b="1" i="0">
                            <a:solidFill>
                              <a:schemeClr val="bg1"/>
                            </a:solidFill>
                            <a:latin typeface="Cambria Math" panose="02040503050406030204" pitchFamily="18" charset="0"/>
                          </a:rPr>
                          <m:t>𝐦𝐚𝐱</m:t>
                        </m:r>
                      </m:sub>
                    </m:sSub>
                  </m:oMath>
                </a14:m>
                <a:r>
                  <a:rPr lang="en-GB" sz="4800" b="1" dirty="0">
                    <a:solidFill>
                      <a:schemeClr val="bg1"/>
                    </a:solidFill>
                    <a:ea typeface="DengXian" panose="02010600030101010101" pitchFamily="2" charset="-122"/>
                    <a:cs typeface="Times New Roman" panose="02020603050405020304" pitchFamily="18" charset="0"/>
                  </a:rPr>
                  <a:t>, </a:t>
                </a:r>
                <a14:m>
                  <m:oMath xmlns:m="http://schemas.openxmlformats.org/officeDocument/2006/math">
                    <m:r>
                      <a:rPr lang="en-US" sz="4800" b="1" i="1">
                        <a:solidFill>
                          <a:schemeClr val="bg1"/>
                        </a:solidFill>
                        <a:latin typeface="Cambria Math" panose="02040503050406030204" pitchFamily="18" charset="0"/>
                      </a:rPr>
                      <m:t>∆</m:t>
                    </m:r>
                    <m:sSub>
                      <m:sSubPr>
                        <m:ctrlPr>
                          <a:rPr lang="en-GB" sz="4800" b="1" i="1">
                            <a:solidFill>
                              <a:schemeClr val="bg1"/>
                            </a:solidFill>
                            <a:latin typeface="Cambria Math" panose="02040503050406030204" pitchFamily="18" charset="0"/>
                          </a:rPr>
                        </m:ctrlPr>
                      </m:sSubPr>
                      <m:e>
                        <m:r>
                          <a:rPr lang="en-US" sz="4800" b="1" i="1">
                            <a:solidFill>
                              <a:schemeClr val="bg1"/>
                            </a:solidFill>
                            <a:latin typeface="Cambria Math" panose="02040503050406030204" pitchFamily="18" charset="0"/>
                          </a:rPr>
                          <m:t>𝑺𝑴</m:t>
                        </m:r>
                      </m:e>
                      <m:sub>
                        <m:r>
                          <a:rPr lang="en-US" sz="4800" b="1" i="0">
                            <a:solidFill>
                              <a:schemeClr val="bg1"/>
                            </a:solidFill>
                            <a:latin typeface="Cambria Math" panose="02040503050406030204" pitchFamily="18" charset="0"/>
                          </a:rPr>
                          <m:t>𝐦𝐚𝐱</m:t>
                        </m:r>
                      </m:sub>
                    </m:sSub>
                  </m:oMath>
                </a14:m>
                <a:endParaRPr lang="en-US" b="1" dirty="0">
                  <a:solidFill>
                    <a:schemeClr val="bg1"/>
                  </a:solidFill>
                  <a:ea typeface="ＭＳ Ｐゴシック" pitchFamily="50" charset="-128"/>
                </a:endParaRPr>
              </a:p>
            </p:txBody>
          </p:sp>
        </mc:Choice>
        <mc:Fallback xmlns="">
          <p:sp>
            <p:nvSpPr>
              <p:cNvPr id="149" name="Rounded Rectangle 148"/>
              <p:cNvSpPr>
                <a:spLocks noRot="1" noChangeAspect="1" noMove="1" noResize="1" noEditPoints="1" noAdjustHandles="1" noChangeArrowheads="1" noChangeShapeType="1" noTextEdit="1"/>
              </p:cNvSpPr>
              <p:nvPr/>
            </p:nvSpPr>
            <p:spPr bwMode="auto">
              <a:xfrm>
                <a:off x="12814385" y="7425689"/>
                <a:ext cx="19010471" cy="1668745"/>
              </a:xfrm>
              <a:prstGeom prst="roundRect">
                <a:avLst/>
              </a:prstGeom>
              <a:blipFill>
                <a:blip r:embed="rId10"/>
                <a:stretch>
                  <a:fillRect l="-930" t="-4015" b="-16788"/>
                </a:stretch>
              </a:blipFill>
              <a:ln w="9525" cap="flat" cmpd="sng" algn="ctr">
                <a:noFill/>
                <a:prstDash val="solid"/>
                <a:round/>
                <a:headEnd type="none" w="med" len="med"/>
                <a:tailEnd type="none" w="med" len="me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0" name="Rounded Rectangle 149"/>
              <p:cNvSpPr/>
              <p:nvPr/>
            </p:nvSpPr>
            <p:spPr bwMode="auto">
              <a:xfrm>
                <a:off x="12694746" y="13812865"/>
                <a:ext cx="19164876" cy="947449"/>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2198688"/>
                <a:r>
                  <a:rPr lang="en-US" altLang="ja-JP" sz="4800" b="1" dirty="0">
                    <a:solidFill>
                      <a:schemeClr val="bg1"/>
                    </a:solidFill>
                  </a:rPr>
                  <a:t>5. Impact of pumping strategies on </a:t>
                </a:r>
                <a14:m>
                  <m:oMath xmlns:m="http://schemas.openxmlformats.org/officeDocument/2006/math">
                    <m:sSub>
                      <m:sSubPr>
                        <m:ctrlPr>
                          <a:rPr lang="en-GB" sz="4800" b="1" i="1" smtClean="0">
                            <a:solidFill>
                              <a:schemeClr val="bg1"/>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sz="4800" b="1" i="1">
                            <a:solidFill>
                              <a:schemeClr val="bg1"/>
                            </a:solidFill>
                            <a:latin typeface="Cambria Math" panose="02040503050406030204" pitchFamily="18" charset="0"/>
                            <a:ea typeface="DengXian" panose="02010600030101010101" pitchFamily="2" charset="-122"/>
                            <a:cs typeface="Times New Roman" panose="02020603050405020304" pitchFamily="18" charset="0"/>
                          </a:rPr>
                          <m:t>𝒇</m:t>
                        </m:r>
                      </m:e>
                      <m:sub>
                        <m:r>
                          <a:rPr lang="en-US" sz="4800" b="1" i="0">
                            <a:solidFill>
                              <a:schemeClr val="bg1"/>
                            </a:solidFill>
                            <a:latin typeface="Cambria Math" panose="02040503050406030204" pitchFamily="18" charset="0"/>
                            <a:ea typeface="DengXian" panose="02010600030101010101" pitchFamily="2" charset="-122"/>
                            <a:cs typeface="Times New Roman" panose="02020603050405020304" pitchFamily="18" charset="0"/>
                          </a:rPr>
                          <m:t>𝐎𝐂</m:t>
                        </m:r>
                      </m:sub>
                    </m:sSub>
                  </m:oMath>
                </a14:m>
                <a:r>
                  <a:rPr lang="en-US" altLang="ja-JP" sz="4800" b="1" dirty="0">
                    <a:solidFill>
                      <a:schemeClr val="bg1"/>
                    </a:solidFill>
                  </a:rPr>
                  <a:t> and constraint indicators</a:t>
                </a:r>
                <a:endParaRPr lang="en-US" dirty="0">
                  <a:solidFill>
                    <a:schemeClr val="bg1"/>
                  </a:solidFill>
                  <a:ea typeface="ＭＳ Ｐゴシック" pitchFamily="50" charset="-128"/>
                </a:endParaRPr>
              </a:p>
            </p:txBody>
          </p:sp>
        </mc:Choice>
        <mc:Fallback xmlns="">
          <p:sp>
            <p:nvSpPr>
              <p:cNvPr id="150" name="Rounded Rectangle 149"/>
              <p:cNvSpPr>
                <a:spLocks noRot="1" noChangeAspect="1" noMove="1" noResize="1" noEditPoints="1" noAdjustHandles="1" noChangeArrowheads="1" noChangeShapeType="1" noTextEdit="1"/>
              </p:cNvSpPr>
              <p:nvPr/>
            </p:nvSpPr>
            <p:spPr bwMode="auto">
              <a:xfrm>
                <a:off x="12694746" y="13812865"/>
                <a:ext cx="19164876" cy="947449"/>
              </a:xfrm>
              <a:prstGeom prst="roundRect">
                <a:avLst/>
              </a:prstGeom>
              <a:blipFill>
                <a:blip r:embed="rId11"/>
                <a:stretch>
                  <a:fillRect l="-1177" t="-10968" r="-191" b="-25161"/>
                </a:stretch>
              </a:blipFill>
              <a:ln w="9525" cap="flat" cmpd="sng" algn="ctr">
                <a:noFill/>
                <a:prstDash val="solid"/>
                <a:round/>
                <a:headEnd type="none" w="med" len="med"/>
                <a:tailEnd type="none" w="med" len="med"/>
              </a:ln>
              <a:effectLst/>
            </p:spPr>
            <p:txBody>
              <a:bodyPr/>
              <a:lstStyle/>
              <a:p>
                <a:r>
                  <a:rPr lang="en-GB">
                    <a:noFill/>
                  </a:rPr>
                  <a:t> </a:t>
                </a:r>
              </a:p>
            </p:txBody>
          </p:sp>
        </mc:Fallback>
      </mc:AlternateContent>
      <p:sp>
        <p:nvSpPr>
          <p:cNvPr id="153" name="Rectangle 7" descr="Newsprint"/>
          <p:cNvSpPr>
            <a:spLocks noChangeArrowheads="1"/>
          </p:cNvSpPr>
          <p:nvPr/>
        </p:nvSpPr>
        <p:spPr bwMode="auto">
          <a:xfrm>
            <a:off x="12836283" y="40646896"/>
            <a:ext cx="18988576" cy="5244063"/>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62" name="Rectangle 7" descr="Newsprint"/>
          <p:cNvSpPr>
            <a:spLocks noChangeArrowheads="1"/>
          </p:cNvSpPr>
          <p:nvPr/>
        </p:nvSpPr>
        <p:spPr bwMode="auto">
          <a:xfrm>
            <a:off x="12814385" y="46732076"/>
            <a:ext cx="5875965" cy="4310118"/>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64" name="Rectangle 7" descr="Newsprint"/>
          <p:cNvSpPr>
            <a:spLocks noChangeArrowheads="1"/>
          </p:cNvSpPr>
          <p:nvPr/>
        </p:nvSpPr>
        <p:spPr bwMode="auto">
          <a:xfrm>
            <a:off x="18997590" y="46732075"/>
            <a:ext cx="12827270" cy="4333641"/>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165" name="Rectangle 7" descr="Newsprint"/>
          <p:cNvSpPr>
            <a:spLocks noChangeArrowheads="1"/>
          </p:cNvSpPr>
          <p:nvPr/>
        </p:nvSpPr>
        <p:spPr bwMode="auto">
          <a:xfrm>
            <a:off x="12770852" y="24145608"/>
            <a:ext cx="19093112" cy="6617355"/>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mc:AlternateContent xmlns:mc="http://schemas.openxmlformats.org/markup-compatibility/2006" xmlns:a14="http://schemas.microsoft.com/office/drawing/2010/main">
        <mc:Choice Requires="a14">
          <p:graphicFrame>
            <p:nvGraphicFramePr>
              <p:cNvPr id="170" name="Table 169"/>
              <p:cNvGraphicFramePr>
                <a:graphicFrameLocks noGrp="1"/>
              </p:cNvGraphicFramePr>
              <p:nvPr>
                <p:extLst>
                  <p:ext uri="{D42A27DB-BD31-4B8C-83A1-F6EECF244321}">
                    <p14:modId xmlns:p14="http://schemas.microsoft.com/office/powerpoint/2010/main" val="3224326313"/>
                  </p:ext>
                </p:extLst>
              </p:nvPr>
            </p:nvGraphicFramePr>
            <p:xfrm>
              <a:off x="12929600" y="10256025"/>
              <a:ext cx="10254135" cy="2890824"/>
            </p:xfrm>
            <a:graphic>
              <a:graphicData uri="http://schemas.openxmlformats.org/drawingml/2006/table">
                <a:tbl>
                  <a:tblPr firstRow="1" firstCol="1" bandRow="1">
                    <a:tableStyleId>{5940675A-B579-460E-94D1-54222C63F5DA}</a:tableStyleId>
                  </a:tblPr>
                  <a:tblGrid>
                    <a:gridCol w="2189085">
                      <a:extLst>
                        <a:ext uri="{9D8B030D-6E8A-4147-A177-3AD203B41FA5}">
                          <a16:colId xmlns:a16="http://schemas.microsoft.com/office/drawing/2014/main" val="2980737885"/>
                        </a:ext>
                      </a:extLst>
                    </a:gridCol>
                    <a:gridCol w="1113745">
                      <a:extLst>
                        <a:ext uri="{9D8B030D-6E8A-4147-A177-3AD203B41FA5}">
                          <a16:colId xmlns:a16="http://schemas.microsoft.com/office/drawing/2014/main" val="129126207"/>
                        </a:ext>
                      </a:extLst>
                    </a:gridCol>
                    <a:gridCol w="1036935">
                      <a:extLst>
                        <a:ext uri="{9D8B030D-6E8A-4147-A177-3AD203B41FA5}">
                          <a16:colId xmlns:a16="http://schemas.microsoft.com/office/drawing/2014/main" val="1022961174"/>
                        </a:ext>
                      </a:extLst>
                    </a:gridCol>
                    <a:gridCol w="1420985">
                      <a:extLst>
                        <a:ext uri="{9D8B030D-6E8A-4147-A177-3AD203B41FA5}">
                          <a16:colId xmlns:a16="http://schemas.microsoft.com/office/drawing/2014/main" val="448758324"/>
                        </a:ext>
                      </a:extLst>
                    </a:gridCol>
                    <a:gridCol w="1382580">
                      <a:extLst>
                        <a:ext uri="{9D8B030D-6E8A-4147-A177-3AD203B41FA5}">
                          <a16:colId xmlns:a16="http://schemas.microsoft.com/office/drawing/2014/main" val="3712121647"/>
                        </a:ext>
                      </a:extLst>
                    </a:gridCol>
                    <a:gridCol w="960125">
                      <a:extLst>
                        <a:ext uri="{9D8B030D-6E8A-4147-A177-3AD203B41FA5}">
                          <a16:colId xmlns:a16="http://schemas.microsoft.com/office/drawing/2014/main" val="530685027"/>
                        </a:ext>
                      </a:extLst>
                    </a:gridCol>
                    <a:gridCol w="998530">
                      <a:extLst>
                        <a:ext uri="{9D8B030D-6E8A-4147-A177-3AD203B41FA5}">
                          <a16:colId xmlns:a16="http://schemas.microsoft.com/office/drawing/2014/main" val="872698808"/>
                        </a:ext>
                      </a:extLst>
                    </a:gridCol>
                    <a:gridCol w="1152150">
                      <a:extLst>
                        <a:ext uri="{9D8B030D-6E8A-4147-A177-3AD203B41FA5}">
                          <a16:colId xmlns:a16="http://schemas.microsoft.com/office/drawing/2014/main" val="2879328927"/>
                        </a:ext>
                      </a:extLst>
                    </a:gridCol>
                  </a:tblGrid>
                  <a:tr h="831310">
                    <a:tc>
                      <a:txBody>
                        <a:bodyPr/>
                        <a:lstStyle/>
                        <a:p>
                          <a:pPr marL="0" marR="0" algn="ctr">
                            <a:lnSpc>
                              <a:spcPct val="107000"/>
                            </a:lnSpc>
                            <a:spcBef>
                              <a:spcPts val="0"/>
                            </a:spcBef>
                            <a:spcAft>
                              <a:spcPts val="0"/>
                            </a:spcAft>
                          </a:pPr>
                          <a:r>
                            <a:rPr lang="en-US" sz="3000">
                              <a:effectLst/>
                            </a:rPr>
                            <a:t>Decision variables</a:t>
                          </a:r>
                          <a:endParaRPr lang="en-GB" sz="300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7">
                      <a:txBody>
                        <a:bodyPr/>
                        <a:lstStyle/>
                        <a:p>
                          <a:pPr marL="0" marR="0" algn="ctr">
                            <a:lnSpc>
                              <a:spcPct val="107000"/>
                            </a:lnSpc>
                            <a:spcBef>
                              <a:spcPts val="0"/>
                            </a:spcBef>
                            <a:spcAft>
                              <a:spcPts val="0"/>
                            </a:spcAft>
                          </a:pPr>
                          <a:r>
                            <a:rPr lang="en-US" sz="3000" dirty="0">
                              <a:effectLst/>
                            </a:rPr>
                            <a:t>Scenarios</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6969829"/>
                      </a:ext>
                    </a:extLst>
                  </a:tr>
                  <a:tr h="543608">
                    <a:tc>
                      <a:txBody>
                        <a:bodyPr/>
                        <a:lstStyle/>
                        <a:p>
                          <a:pPr marL="0" marR="0" algn="ctr">
                            <a:lnSpc>
                              <a:spcPct val="107000"/>
                            </a:lnSpc>
                            <a:spcBef>
                              <a:spcPts val="0"/>
                            </a:spcBef>
                            <a:spcAft>
                              <a:spcPts val="0"/>
                            </a:spcAft>
                          </a:pPr>
                          <a:r>
                            <a:rPr lang="en-US" sz="3000" dirty="0">
                              <a:effectLst/>
                            </a:rPr>
                            <a:t>Q (</a:t>
                          </a:r>
                          <a:r>
                            <a:rPr lang="en-US" sz="3000" kern="1200" dirty="0">
                              <a:solidFill>
                                <a:schemeClr val="tx1"/>
                              </a:solidFill>
                              <a:effectLst/>
                              <a:latin typeface="+mn-lt"/>
                              <a:ea typeface="+mn-ea"/>
                              <a:cs typeface="+mn-cs"/>
                            </a:rPr>
                            <a:t>m</a:t>
                          </a:r>
                          <a:r>
                            <a:rPr lang="en-US" sz="3000" kern="1200" baseline="30000" dirty="0">
                              <a:solidFill>
                                <a:schemeClr val="tx1"/>
                              </a:solidFill>
                              <a:effectLst/>
                              <a:latin typeface="+mn-lt"/>
                              <a:ea typeface="+mn-ea"/>
                              <a:cs typeface="+mn-cs"/>
                            </a:rPr>
                            <a:t>2</a:t>
                          </a:r>
                          <a:r>
                            <a:rPr lang="en-GB" sz="3000" dirty="0"/>
                            <a:t>/year</a:t>
                          </a:r>
                          <a:r>
                            <a:rPr lang="en-US" sz="3000" dirty="0">
                              <a:effectLst/>
                            </a:rPr>
                            <a:t>)</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2">
                      <a:txBody>
                        <a:bodyPr/>
                        <a:lstStyle/>
                        <a:p>
                          <a:pPr marL="0" marR="0" lvl="0" indent="0" algn="ctr" defTabSz="2137410" rtl="0" eaLnBrk="1" fontAlgn="auto" latinLnBrk="0" hangingPunct="1">
                            <a:lnSpc>
                              <a:spcPct val="107000"/>
                            </a:lnSpc>
                            <a:spcBef>
                              <a:spcPts val="0"/>
                            </a:spcBef>
                            <a:spcAft>
                              <a:spcPts val="0"/>
                            </a:spcAft>
                            <a:buClrTx/>
                            <a:buSzTx/>
                            <a:buFontTx/>
                            <a:buNone/>
                            <a:tabLst/>
                            <a:defRPr/>
                          </a:pPr>
                          <a:r>
                            <a:rPr lang="en-US" sz="3000" kern="1200" dirty="0">
                              <a:solidFill>
                                <a:schemeClr val="tx1"/>
                              </a:solidFill>
                              <a:effectLst/>
                              <a:latin typeface="+mn-lt"/>
                              <a:ea typeface="+mn-ea"/>
                              <a:cs typeface="+mn-cs"/>
                            </a:rPr>
                            <a:t>0.05RCH</a:t>
                          </a:r>
                          <a14:m>
                            <m:oMath xmlns:m="http://schemas.openxmlformats.org/officeDocument/2006/math">
                              <m:r>
                                <a:rPr lang="en-US" sz="3000" i="1" kern="1200" smtClean="0">
                                  <a:solidFill>
                                    <a:schemeClr val="tx1"/>
                                  </a:solidFill>
                                  <a:effectLst/>
                                  <a:latin typeface="Cambria Math" panose="02040503050406030204" pitchFamily="18" charset="0"/>
                                  <a:ea typeface="Cambria Math" panose="02040503050406030204" pitchFamily="18" charset="0"/>
                                  <a:cs typeface="+mn-cs"/>
                                </a:rPr>
                                <m:t>∙</m:t>
                              </m:r>
                            </m:oMath>
                          </a14:m>
                          <a:r>
                            <a:rPr lang="en-GB" sz="3000" kern="1200" dirty="0">
                              <a:solidFill>
                                <a:schemeClr val="tx1"/>
                              </a:solidFill>
                              <a:effectLst/>
                              <a:latin typeface="+mn-lt"/>
                              <a:ea typeface="+mn-ea"/>
                              <a:cs typeface="+mn-cs"/>
                            </a:rPr>
                            <a:t>L</a:t>
                          </a:r>
                        </a:p>
                      </a:txBody>
                      <a:tcPr marL="102687" marR="102687" marT="0" marB="0" anchor="ctr"/>
                    </a:tc>
                    <a:tc hMerge="1">
                      <a:txBody>
                        <a:bodyPr/>
                        <a:lstStyle/>
                        <a:p>
                          <a:pPr marL="0" marR="0" algn="ctr" defTabSz="2137410" rtl="0" eaLnBrk="1" latinLnBrk="0" hangingPunct="1">
                            <a:lnSpc>
                              <a:spcPct val="107000"/>
                            </a:lnSpc>
                            <a:spcBef>
                              <a:spcPts val="0"/>
                            </a:spcBef>
                            <a:spcAft>
                              <a:spcPts val="0"/>
                            </a:spcAft>
                          </a:pPr>
                          <a:endParaRPr lang="en-GB" sz="2800" kern="1200" dirty="0">
                            <a:solidFill>
                              <a:schemeClr val="tx1"/>
                            </a:solidFill>
                            <a:effectLst/>
                            <a:latin typeface="+mn-lt"/>
                            <a:ea typeface="+mn-ea"/>
                            <a:cs typeface="+mn-cs"/>
                          </a:endParaRPr>
                        </a:p>
                      </a:txBody>
                      <a:tcPr marL="102687" marR="102687" marT="0" marB="0" anchor="ctr"/>
                    </a:tc>
                    <a:tc gridSpan="2">
                      <a:txBody>
                        <a:bodyPr/>
                        <a:lstStyle/>
                        <a:p>
                          <a:pPr marL="0" marR="0" lvl="0" indent="0" algn="ctr" defTabSz="2137410" rtl="0" eaLnBrk="1" fontAlgn="auto" latinLnBrk="0" hangingPunct="1">
                            <a:lnSpc>
                              <a:spcPct val="107000"/>
                            </a:lnSpc>
                            <a:spcBef>
                              <a:spcPts val="0"/>
                            </a:spcBef>
                            <a:spcAft>
                              <a:spcPts val="0"/>
                            </a:spcAft>
                            <a:buClrTx/>
                            <a:buSzTx/>
                            <a:buFontTx/>
                            <a:buNone/>
                            <a:tabLst/>
                            <a:defRPr/>
                          </a:pPr>
                          <a:r>
                            <a:rPr lang="en-US" sz="3000" kern="1200" dirty="0">
                              <a:solidFill>
                                <a:schemeClr val="tx1"/>
                              </a:solidFill>
                              <a:effectLst/>
                              <a:latin typeface="+mn-lt"/>
                              <a:ea typeface="+mn-ea"/>
                              <a:cs typeface="+mn-cs"/>
                            </a:rPr>
                            <a:t>0.1RCH</a:t>
                          </a:r>
                          <a14:m>
                            <m:oMath xmlns:m="http://schemas.openxmlformats.org/officeDocument/2006/math">
                              <m:r>
                                <a:rPr lang="en-US" sz="3000" i="1" kern="1200" smtClean="0">
                                  <a:solidFill>
                                    <a:schemeClr val="tx1"/>
                                  </a:solidFill>
                                  <a:effectLst/>
                                  <a:latin typeface="Cambria Math" panose="02040503050406030204" pitchFamily="18" charset="0"/>
                                  <a:ea typeface="Cambria Math" panose="02040503050406030204" pitchFamily="18" charset="0"/>
                                  <a:cs typeface="+mn-cs"/>
                                </a:rPr>
                                <m:t>∙</m:t>
                              </m:r>
                            </m:oMath>
                          </a14:m>
                          <a:r>
                            <a:rPr lang="en-GB" sz="3000" kern="1200" dirty="0">
                              <a:solidFill>
                                <a:schemeClr val="tx1"/>
                              </a:solidFill>
                              <a:effectLst/>
                              <a:latin typeface="+mn-lt"/>
                              <a:ea typeface="+mn-ea"/>
                              <a:cs typeface="+mn-cs"/>
                            </a:rPr>
                            <a:t>L</a:t>
                          </a:r>
                        </a:p>
                      </a:txBody>
                      <a:tcPr marL="102687" marR="102687" marT="0" marB="0" anchor="ctr">
                        <a:noFill/>
                      </a:tcPr>
                    </a:tc>
                    <a:tc hMerge="1">
                      <a:txBody>
                        <a:bodyPr/>
                        <a:lstStyle/>
                        <a:p>
                          <a:pPr marL="0" marR="0" algn="ctr" defTabSz="2137410" rtl="0" eaLnBrk="1" latinLnBrk="0" hangingPunct="1">
                            <a:lnSpc>
                              <a:spcPct val="107000"/>
                            </a:lnSpc>
                            <a:spcBef>
                              <a:spcPts val="0"/>
                            </a:spcBef>
                            <a:spcAft>
                              <a:spcPts val="0"/>
                            </a:spcAft>
                          </a:pPr>
                          <a:endParaRPr lang="en-GB" sz="2800" kern="1200" dirty="0">
                            <a:solidFill>
                              <a:schemeClr val="tx1"/>
                            </a:solidFill>
                            <a:effectLst/>
                            <a:latin typeface="+mn-lt"/>
                            <a:ea typeface="+mn-ea"/>
                            <a:cs typeface="+mn-cs"/>
                          </a:endParaRPr>
                        </a:p>
                      </a:txBody>
                      <a:tcPr marL="102687" marR="102687"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kern="1200" dirty="0">
                              <a:solidFill>
                                <a:schemeClr val="tx1"/>
                              </a:solidFill>
                              <a:effectLst/>
                              <a:latin typeface="+mn-lt"/>
                              <a:ea typeface="+mn-ea"/>
                              <a:cs typeface="+mn-cs"/>
                            </a:rPr>
                            <a:t>0.2RCH</a:t>
                          </a:r>
                          <a14:m>
                            <m:oMath xmlns:m="http://schemas.openxmlformats.org/officeDocument/2006/math">
                              <m:r>
                                <a:rPr lang="en-US" sz="3000" i="1" kern="1200" smtClean="0">
                                  <a:solidFill>
                                    <a:schemeClr val="tx1"/>
                                  </a:solidFill>
                                  <a:effectLst/>
                                  <a:latin typeface="Cambria Math" panose="02040503050406030204" pitchFamily="18" charset="0"/>
                                  <a:ea typeface="Cambria Math" panose="02040503050406030204" pitchFamily="18" charset="0"/>
                                  <a:cs typeface="+mn-cs"/>
                                </a:rPr>
                                <m:t>∙</m:t>
                              </m:r>
                            </m:oMath>
                          </a14:m>
                          <a:r>
                            <a:rPr lang="en-GB" sz="3000" kern="1200" dirty="0">
                              <a:solidFill>
                                <a:schemeClr val="tx1"/>
                              </a:solidFill>
                              <a:effectLst/>
                              <a:latin typeface="+mn-lt"/>
                              <a:ea typeface="+mn-ea"/>
                              <a:cs typeface="+mn-cs"/>
                            </a:rPr>
                            <a:t>L</a:t>
                          </a:r>
                        </a:p>
                      </a:txBody>
                      <a:tcPr marL="102687" marR="102687" marT="0" marB="0" anchor="ctr"/>
                    </a:tc>
                    <a:tc hMerge="1">
                      <a:txBody>
                        <a:bodyPr/>
                        <a:lstStyle/>
                        <a:p>
                          <a:pPr marL="0" marR="0" algn="ctr">
                            <a:lnSpc>
                              <a:spcPct val="107000"/>
                            </a:lnSpc>
                            <a:spcBef>
                              <a:spcPts val="0"/>
                            </a:spcBef>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algn="ctr"/>
                          <a:endParaRPr lang="en-GB" sz="2800" dirty="0">
                            <a:effectLst/>
                            <a:latin typeface="Calibri" panose="020F0502020204030204" pitchFamily="34" charset="0"/>
                            <a:cs typeface="Times New Roman" panose="02020603050405020304" pitchFamily="18" charset="0"/>
                          </a:endParaRPr>
                        </a:p>
                      </a:txBody>
                      <a:tcPr marL="102687" marR="102687" marT="0" marB="0" anchor="ctr"/>
                    </a:tc>
                    <a:extLst>
                      <a:ext uri="{0D108BD9-81ED-4DB2-BD59-A6C34878D82A}">
                        <a16:rowId xmlns:a16="http://schemas.microsoft.com/office/drawing/2014/main" val="2272855884"/>
                      </a:ext>
                    </a:extLst>
                  </a:tr>
                  <a:tr h="422455">
                    <a:tc>
                      <a:txBody>
                        <a:bodyPr/>
                        <a:lstStyle/>
                        <a:p>
                          <a:pPr marL="0" marR="0" algn="ctr">
                            <a:lnSpc>
                              <a:spcPct val="107000"/>
                            </a:lnSpc>
                            <a:spcBef>
                              <a:spcPts val="0"/>
                            </a:spcBef>
                            <a:spcAft>
                              <a:spcPts val="0"/>
                            </a:spcAft>
                          </a:pPr>
                          <a:r>
                            <a:rPr lang="en-US" sz="3000" dirty="0">
                              <a:effectLst/>
                            </a:rPr>
                            <a:t>WL (m)</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2">
                      <a:txBody>
                        <a:bodyPr/>
                        <a:lstStyle/>
                        <a:p>
                          <a:pPr marL="0" marR="0" algn="ctr">
                            <a:lnSpc>
                              <a:spcPct val="107000"/>
                            </a:lnSpc>
                            <a:spcBef>
                              <a:spcPts val="0"/>
                            </a:spcBef>
                            <a:spcAft>
                              <a:spcPts val="0"/>
                            </a:spcAft>
                          </a:pPr>
                          <a:r>
                            <a:rPr lang="en-US" sz="3000" dirty="0">
                              <a:effectLst/>
                            </a:rPr>
                            <a:t>0.125L</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marL="0" marR="0" algn="ctr">
                            <a:lnSpc>
                              <a:spcPct val="107000"/>
                            </a:lnSpc>
                            <a:spcBef>
                              <a:spcPts val="0"/>
                            </a:spcBef>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000" dirty="0">
                              <a:effectLst/>
                            </a:rPr>
                            <a:t>0.250L</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000" dirty="0">
                              <a:effectLst/>
                            </a:rPr>
                            <a:t>0.375L</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a:effectLst/>
                            </a:rPr>
                            <a:t>0.500L</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algn="ctr"/>
                          <a:endParaRPr lang="en-GB" sz="2800" dirty="0">
                            <a:effectLst/>
                            <a:latin typeface="Calibri" panose="020F0502020204030204" pitchFamily="34" charset="0"/>
                            <a:cs typeface="Times New Roman" panose="02020603050405020304" pitchFamily="18" charset="0"/>
                          </a:endParaRPr>
                        </a:p>
                      </a:txBody>
                      <a:tcPr marL="102687" marR="102687" marT="0" marB="0" anchor="ctr"/>
                    </a:tc>
                    <a:extLst>
                      <a:ext uri="{0D108BD9-81ED-4DB2-BD59-A6C34878D82A}">
                        <a16:rowId xmlns:a16="http://schemas.microsoft.com/office/drawing/2014/main" val="3479192234"/>
                      </a:ext>
                    </a:extLst>
                  </a:tr>
                  <a:tr h="454165">
                    <a:tc rowSpan="2">
                      <a:txBody>
                        <a:bodyPr/>
                        <a:lstStyle/>
                        <a:p>
                          <a:pPr marL="0" marR="0" algn="ctr">
                            <a:lnSpc>
                              <a:spcPct val="107000"/>
                            </a:lnSpc>
                            <a:spcBef>
                              <a:spcPts val="0"/>
                            </a:spcBef>
                            <a:spcAft>
                              <a:spcPts val="0"/>
                            </a:spcAft>
                          </a:pPr>
                          <a:r>
                            <a:rPr lang="en-US" sz="3000" dirty="0">
                              <a:effectLst/>
                            </a:rPr>
                            <a:t>D (m)</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rPr>
                            <a:t>13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rPr>
                            <a:t>29</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latin typeface="+mn-lt"/>
                              <a:ea typeface="+mn-ea"/>
                              <a:cs typeface="+mn-cs"/>
                            </a:rPr>
                            <a:t>45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rPr>
                            <a:t>61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latin typeface="+mn-lt"/>
                              <a:ea typeface="+mn-ea"/>
                              <a:cs typeface="+mn-cs"/>
                            </a:rPr>
                            <a:t>77</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rPr>
                            <a:t>85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latin typeface="+mn-lt"/>
                              <a:ea typeface="+mn-ea"/>
                              <a:cs typeface="+mn-cs"/>
                            </a:rPr>
                            <a:t>93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extLst>
                      <a:ext uri="{0D108BD9-81ED-4DB2-BD59-A6C34878D82A}">
                        <a16:rowId xmlns:a16="http://schemas.microsoft.com/office/drawing/2014/main" val="1613450604"/>
                      </a:ext>
                    </a:extLst>
                  </a:tr>
                  <a:tr h="454165">
                    <a:tc vMerge="1">
                      <a:txBody>
                        <a:bodyPr/>
                        <a:lstStyle/>
                        <a:p>
                          <a:endParaRPr lang="en-GB"/>
                        </a:p>
                      </a:txBody>
                      <a:tcPr/>
                    </a:tc>
                    <a:tc>
                      <a:txBody>
                        <a:bodyPr/>
                        <a:lstStyle/>
                        <a:p>
                          <a:pPr marL="0" marR="0" algn="ctr">
                            <a:lnSpc>
                              <a:spcPct val="107000"/>
                            </a:lnSpc>
                            <a:spcBef>
                              <a:spcPts val="0"/>
                            </a:spcBef>
                            <a:spcAft>
                              <a:spcPts val="0"/>
                            </a:spcAft>
                          </a:pPr>
                          <a:r>
                            <a:rPr lang="en-US" sz="3000" dirty="0">
                              <a:effectLst/>
                            </a:rPr>
                            <a:t>101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rPr>
                            <a:t>109</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rPr>
                            <a:t>125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rPr>
                            <a:t>133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latin typeface="+mn-lt"/>
                              <a:ea typeface="+mn-ea"/>
                              <a:cs typeface="+mn-cs"/>
                            </a:rPr>
                            <a:t>165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latin typeface="+mn-lt"/>
                              <a:ea typeface="+mn-ea"/>
                              <a:cs typeface="+mn-cs"/>
                            </a:rPr>
                            <a:t>245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a:effectLst/>
                              <a:latin typeface="+mn-lt"/>
                              <a:ea typeface="+mn-ea"/>
                              <a:cs typeface="+mn-cs"/>
                            </a:rPr>
                            <a:t>485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extLst>
                      <a:ext uri="{0D108BD9-81ED-4DB2-BD59-A6C34878D82A}">
                        <a16:rowId xmlns:a16="http://schemas.microsoft.com/office/drawing/2014/main" val="2975858611"/>
                      </a:ext>
                    </a:extLst>
                  </a:tr>
                </a:tbl>
              </a:graphicData>
            </a:graphic>
          </p:graphicFrame>
        </mc:Choice>
        <mc:Fallback xmlns="">
          <p:graphicFrame>
            <p:nvGraphicFramePr>
              <p:cNvPr id="170" name="Table 169"/>
              <p:cNvGraphicFramePr>
                <a:graphicFrameLocks noGrp="1"/>
              </p:cNvGraphicFramePr>
              <p:nvPr>
                <p:extLst>
                  <p:ext uri="{D42A27DB-BD31-4B8C-83A1-F6EECF244321}">
                    <p14:modId xmlns:p14="http://schemas.microsoft.com/office/powerpoint/2010/main" val="3224326313"/>
                  </p:ext>
                </p:extLst>
              </p:nvPr>
            </p:nvGraphicFramePr>
            <p:xfrm>
              <a:off x="12929600" y="10256025"/>
              <a:ext cx="10254135" cy="2890824"/>
            </p:xfrm>
            <a:graphic>
              <a:graphicData uri="http://schemas.openxmlformats.org/drawingml/2006/table">
                <a:tbl>
                  <a:tblPr firstRow="1" firstCol="1" bandRow="1">
                    <a:tableStyleId>{5940675A-B579-460E-94D1-54222C63F5DA}</a:tableStyleId>
                  </a:tblPr>
                  <a:tblGrid>
                    <a:gridCol w="2189085">
                      <a:extLst>
                        <a:ext uri="{9D8B030D-6E8A-4147-A177-3AD203B41FA5}">
                          <a16:colId xmlns:a16="http://schemas.microsoft.com/office/drawing/2014/main" val="2980737885"/>
                        </a:ext>
                      </a:extLst>
                    </a:gridCol>
                    <a:gridCol w="1113745">
                      <a:extLst>
                        <a:ext uri="{9D8B030D-6E8A-4147-A177-3AD203B41FA5}">
                          <a16:colId xmlns:a16="http://schemas.microsoft.com/office/drawing/2014/main" val="129126207"/>
                        </a:ext>
                      </a:extLst>
                    </a:gridCol>
                    <a:gridCol w="1036935">
                      <a:extLst>
                        <a:ext uri="{9D8B030D-6E8A-4147-A177-3AD203B41FA5}">
                          <a16:colId xmlns:a16="http://schemas.microsoft.com/office/drawing/2014/main" val="1022961174"/>
                        </a:ext>
                      </a:extLst>
                    </a:gridCol>
                    <a:gridCol w="1420985">
                      <a:extLst>
                        <a:ext uri="{9D8B030D-6E8A-4147-A177-3AD203B41FA5}">
                          <a16:colId xmlns:a16="http://schemas.microsoft.com/office/drawing/2014/main" val="448758324"/>
                        </a:ext>
                      </a:extLst>
                    </a:gridCol>
                    <a:gridCol w="1382580">
                      <a:extLst>
                        <a:ext uri="{9D8B030D-6E8A-4147-A177-3AD203B41FA5}">
                          <a16:colId xmlns:a16="http://schemas.microsoft.com/office/drawing/2014/main" val="3712121647"/>
                        </a:ext>
                      </a:extLst>
                    </a:gridCol>
                    <a:gridCol w="960125">
                      <a:extLst>
                        <a:ext uri="{9D8B030D-6E8A-4147-A177-3AD203B41FA5}">
                          <a16:colId xmlns:a16="http://schemas.microsoft.com/office/drawing/2014/main" val="530685027"/>
                        </a:ext>
                      </a:extLst>
                    </a:gridCol>
                    <a:gridCol w="998530">
                      <a:extLst>
                        <a:ext uri="{9D8B030D-6E8A-4147-A177-3AD203B41FA5}">
                          <a16:colId xmlns:a16="http://schemas.microsoft.com/office/drawing/2014/main" val="872698808"/>
                        </a:ext>
                      </a:extLst>
                    </a:gridCol>
                    <a:gridCol w="1152150">
                      <a:extLst>
                        <a:ext uri="{9D8B030D-6E8A-4147-A177-3AD203B41FA5}">
                          <a16:colId xmlns:a16="http://schemas.microsoft.com/office/drawing/2014/main" val="2879328927"/>
                        </a:ext>
                      </a:extLst>
                    </a:gridCol>
                  </a:tblGrid>
                  <a:tr h="953707">
                    <a:tc>
                      <a:txBody>
                        <a:bodyPr/>
                        <a:lstStyle/>
                        <a:p>
                          <a:pPr marL="0" marR="0" algn="ctr">
                            <a:lnSpc>
                              <a:spcPct val="107000"/>
                            </a:lnSpc>
                            <a:spcBef>
                              <a:spcPts val="0"/>
                            </a:spcBef>
                            <a:spcAft>
                              <a:spcPts val="0"/>
                            </a:spcAft>
                          </a:pPr>
                          <a:r>
                            <a:rPr lang="en-US" sz="3000">
                              <a:effectLst/>
                            </a:rPr>
                            <a:t>Decision variables</a:t>
                          </a:r>
                          <a:endParaRPr lang="en-GB" sz="300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7">
                      <a:txBody>
                        <a:bodyPr/>
                        <a:lstStyle/>
                        <a:p>
                          <a:pPr marL="0" marR="0" algn="ctr">
                            <a:lnSpc>
                              <a:spcPct val="107000"/>
                            </a:lnSpc>
                            <a:spcBef>
                              <a:spcPts val="0"/>
                            </a:spcBef>
                            <a:spcAft>
                              <a:spcPts val="0"/>
                            </a:spcAft>
                          </a:pPr>
                          <a:r>
                            <a:rPr lang="en-US" sz="3000" dirty="0">
                              <a:effectLst/>
                            </a:rPr>
                            <a:t>Scenarios</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6969829"/>
                      </a:ext>
                    </a:extLst>
                  </a:tr>
                  <a:tr h="543608">
                    <a:tc>
                      <a:txBody>
                        <a:bodyPr/>
                        <a:lstStyle/>
                        <a:p>
                          <a:pPr marL="0" marR="0" algn="ctr">
                            <a:lnSpc>
                              <a:spcPct val="107000"/>
                            </a:lnSpc>
                            <a:spcBef>
                              <a:spcPts val="0"/>
                            </a:spcBef>
                            <a:spcAft>
                              <a:spcPts val="0"/>
                            </a:spcAft>
                          </a:pPr>
                          <a:r>
                            <a:rPr lang="en-US" sz="3000" dirty="0" smtClean="0">
                              <a:effectLst/>
                            </a:rPr>
                            <a:t>Q (</a:t>
                          </a:r>
                          <a:r>
                            <a:rPr lang="en-US" sz="3000" kern="1200" dirty="0" smtClean="0">
                              <a:solidFill>
                                <a:schemeClr val="tx1"/>
                              </a:solidFill>
                              <a:effectLst/>
                              <a:latin typeface="+mn-lt"/>
                              <a:ea typeface="+mn-ea"/>
                              <a:cs typeface="+mn-cs"/>
                            </a:rPr>
                            <a:t>m</a:t>
                          </a:r>
                          <a:r>
                            <a:rPr lang="en-US" sz="3000" kern="1200" baseline="30000" dirty="0" smtClean="0">
                              <a:solidFill>
                                <a:schemeClr val="tx1"/>
                              </a:solidFill>
                              <a:effectLst/>
                              <a:latin typeface="+mn-lt"/>
                              <a:ea typeface="+mn-ea"/>
                              <a:cs typeface="+mn-cs"/>
                            </a:rPr>
                            <a:t>2</a:t>
                          </a:r>
                          <a:r>
                            <a:rPr lang="en-GB" sz="3000" dirty="0" smtClean="0"/>
                            <a:t>/year</a:t>
                          </a:r>
                          <a:r>
                            <a:rPr lang="en-US" sz="3000" dirty="0" smtClean="0">
                              <a:effectLst/>
                            </a:rPr>
                            <a:t>)</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2">
                      <a:txBody>
                        <a:bodyPr/>
                        <a:lstStyle/>
                        <a:p>
                          <a:endParaRPr lang="en-US"/>
                        </a:p>
                      </a:txBody>
                      <a:tcPr marL="102687" marR="102687" marT="0" marB="0" anchor="ctr">
                        <a:blipFill>
                          <a:blip r:embed="rId12"/>
                          <a:stretch>
                            <a:fillRect l="-102266" t="-200000" r="-275637" b="-297753"/>
                          </a:stretch>
                        </a:blipFill>
                      </a:tcPr>
                    </a:tc>
                    <a:tc hMerge="1">
                      <a:txBody>
                        <a:bodyPr/>
                        <a:lstStyle/>
                        <a:p>
                          <a:pPr marL="0" marR="0" algn="ctr" defTabSz="2137410" rtl="0" eaLnBrk="1" latinLnBrk="0" hangingPunct="1">
                            <a:lnSpc>
                              <a:spcPct val="107000"/>
                            </a:lnSpc>
                            <a:spcBef>
                              <a:spcPts val="0"/>
                            </a:spcBef>
                            <a:spcAft>
                              <a:spcPts val="0"/>
                            </a:spcAft>
                          </a:pPr>
                          <a:endParaRPr lang="en-GB" sz="2800" kern="1200" dirty="0">
                            <a:solidFill>
                              <a:schemeClr val="tx1"/>
                            </a:solidFill>
                            <a:effectLst/>
                            <a:latin typeface="+mn-lt"/>
                            <a:ea typeface="+mn-ea"/>
                            <a:cs typeface="+mn-cs"/>
                          </a:endParaRPr>
                        </a:p>
                      </a:txBody>
                      <a:tcPr marL="102687" marR="102687" marT="0" marB="0" anchor="ctr"/>
                    </a:tc>
                    <a:tc gridSpan="2">
                      <a:txBody>
                        <a:bodyPr/>
                        <a:lstStyle/>
                        <a:p>
                          <a:endParaRPr lang="en-US"/>
                        </a:p>
                      </a:txBody>
                      <a:tcPr marL="102687" marR="102687" marT="0" marB="0" anchor="ctr">
                        <a:blipFill>
                          <a:blip r:embed="rId12"/>
                          <a:stretch>
                            <a:fillRect l="-155217" t="-200000" r="-111522" b="-297753"/>
                          </a:stretch>
                        </a:blipFill>
                      </a:tcPr>
                    </a:tc>
                    <a:tc hMerge="1">
                      <a:txBody>
                        <a:bodyPr/>
                        <a:lstStyle/>
                        <a:p>
                          <a:pPr marL="0" marR="0" algn="ctr" defTabSz="2137410" rtl="0" eaLnBrk="1" latinLnBrk="0" hangingPunct="1">
                            <a:lnSpc>
                              <a:spcPct val="107000"/>
                            </a:lnSpc>
                            <a:spcBef>
                              <a:spcPts val="0"/>
                            </a:spcBef>
                            <a:spcAft>
                              <a:spcPts val="0"/>
                            </a:spcAft>
                          </a:pPr>
                          <a:endParaRPr lang="en-GB" sz="2800" kern="1200" dirty="0" smtClean="0">
                            <a:solidFill>
                              <a:schemeClr val="tx1"/>
                            </a:solidFill>
                            <a:effectLst/>
                            <a:latin typeface="+mn-lt"/>
                            <a:ea typeface="+mn-ea"/>
                            <a:cs typeface="+mn-cs"/>
                          </a:endParaRPr>
                        </a:p>
                      </a:txBody>
                      <a:tcPr marL="102687" marR="102687" marT="0" marB="0" anchor="ctr"/>
                    </a:tc>
                    <a:tc gridSpan="3">
                      <a:txBody>
                        <a:bodyPr/>
                        <a:lstStyle/>
                        <a:p>
                          <a:endParaRPr lang="en-US"/>
                        </a:p>
                      </a:txBody>
                      <a:tcPr marL="102687" marR="102687" marT="0" marB="0" anchor="ctr">
                        <a:blipFill>
                          <a:blip r:embed="rId12"/>
                          <a:stretch>
                            <a:fillRect l="-229746" t="-200000" r="-391" b="-297753"/>
                          </a:stretch>
                        </a:blipFill>
                      </a:tcPr>
                    </a:tc>
                    <a:tc hMerge="1">
                      <a:txBody>
                        <a:bodyPr/>
                        <a:lstStyle/>
                        <a:p>
                          <a:pPr marL="0" marR="0" algn="ctr">
                            <a:lnSpc>
                              <a:spcPct val="107000"/>
                            </a:lnSpc>
                            <a:spcBef>
                              <a:spcPts val="0"/>
                            </a:spcBef>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algn="ctr"/>
                          <a:endParaRPr lang="en-GB" sz="2800" dirty="0">
                            <a:effectLst/>
                            <a:latin typeface="Calibri" panose="020F0502020204030204" pitchFamily="34" charset="0"/>
                            <a:cs typeface="Times New Roman" panose="02020603050405020304" pitchFamily="18" charset="0"/>
                          </a:endParaRPr>
                        </a:p>
                      </a:txBody>
                      <a:tcPr marL="102687" marR="102687" marT="0" marB="0" anchor="ctr"/>
                    </a:tc>
                    <a:extLst>
                      <a:ext uri="{0D108BD9-81ED-4DB2-BD59-A6C34878D82A}">
                        <a16:rowId xmlns:a16="http://schemas.microsoft.com/office/drawing/2014/main" val="2272855884"/>
                      </a:ext>
                    </a:extLst>
                  </a:tr>
                  <a:tr h="464503">
                    <a:tc>
                      <a:txBody>
                        <a:bodyPr/>
                        <a:lstStyle/>
                        <a:p>
                          <a:pPr marL="0" marR="0" algn="ctr">
                            <a:lnSpc>
                              <a:spcPct val="107000"/>
                            </a:lnSpc>
                            <a:spcBef>
                              <a:spcPts val="0"/>
                            </a:spcBef>
                            <a:spcAft>
                              <a:spcPts val="0"/>
                            </a:spcAft>
                          </a:pPr>
                          <a:r>
                            <a:rPr lang="en-US" sz="3000" dirty="0" smtClean="0">
                              <a:effectLst/>
                            </a:rPr>
                            <a:t>WL (m)</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2">
                      <a:txBody>
                        <a:bodyPr/>
                        <a:lstStyle/>
                        <a:p>
                          <a:pPr marL="0" marR="0" algn="ctr">
                            <a:lnSpc>
                              <a:spcPct val="107000"/>
                            </a:lnSpc>
                            <a:spcBef>
                              <a:spcPts val="0"/>
                            </a:spcBef>
                            <a:spcAft>
                              <a:spcPts val="0"/>
                            </a:spcAft>
                          </a:pPr>
                          <a:r>
                            <a:rPr lang="en-US" sz="3000" dirty="0">
                              <a:effectLst/>
                            </a:rPr>
                            <a:t>0.125L</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marL="0" marR="0" algn="ctr">
                            <a:lnSpc>
                              <a:spcPct val="107000"/>
                            </a:lnSpc>
                            <a:spcBef>
                              <a:spcPts val="0"/>
                            </a:spcBef>
                            <a:spcAft>
                              <a:spcPts val="0"/>
                            </a:spcAft>
                          </a:pP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000" dirty="0" smtClean="0">
                              <a:effectLst/>
                            </a:rPr>
                            <a:t>0.250L</a:t>
                          </a:r>
                          <a:endParaRPr lang="en-GB" sz="3000" dirty="0" smtClean="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000" dirty="0" smtClean="0">
                              <a:effectLst/>
                            </a:rPr>
                            <a:t>0.375L</a:t>
                          </a:r>
                          <a:endParaRPr lang="en-GB" sz="3000" dirty="0" smtClean="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smtClean="0">
                              <a:effectLst/>
                            </a:rPr>
                            <a:t>0.500L</a:t>
                          </a:r>
                          <a:endParaRPr lang="en-GB" sz="3000" dirty="0" smtClean="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smtClean="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hMerge="1">
                      <a:txBody>
                        <a:bodyPr/>
                        <a:lstStyle/>
                        <a:p>
                          <a:pPr algn="ctr"/>
                          <a:endParaRPr lang="en-GB" sz="2800" dirty="0">
                            <a:effectLst/>
                            <a:latin typeface="Calibri" panose="020F0502020204030204" pitchFamily="34" charset="0"/>
                            <a:cs typeface="Times New Roman" panose="02020603050405020304" pitchFamily="18" charset="0"/>
                          </a:endParaRPr>
                        </a:p>
                      </a:txBody>
                      <a:tcPr marL="102687" marR="102687" marT="0" marB="0" anchor="ctr"/>
                    </a:tc>
                    <a:extLst>
                      <a:ext uri="{0D108BD9-81ED-4DB2-BD59-A6C34878D82A}">
                        <a16:rowId xmlns:a16="http://schemas.microsoft.com/office/drawing/2014/main" val="3479192234"/>
                      </a:ext>
                    </a:extLst>
                  </a:tr>
                  <a:tr h="464503">
                    <a:tc rowSpan="2">
                      <a:txBody>
                        <a:bodyPr/>
                        <a:lstStyle/>
                        <a:p>
                          <a:pPr marL="0" marR="0" algn="ctr">
                            <a:lnSpc>
                              <a:spcPct val="107000"/>
                            </a:lnSpc>
                            <a:spcBef>
                              <a:spcPts val="0"/>
                            </a:spcBef>
                            <a:spcAft>
                              <a:spcPts val="0"/>
                            </a:spcAft>
                          </a:pPr>
                          <a:r>
                            <a:rPr lang="en-US" sz="3000" dirty="0" smtClean="0">
                              <a:effectLst/>
                            </a:rPr>
                            <a:t>D (m)</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rPr>
                            <a:t>13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rPr>
                            <a:t>29</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latin typeface="+mn-lt"/>
                              <a:ea typeface="+mn-ea"/>
                              <a:cs typeface="+mn-cs"/>
                            </a:rPr>
                            <a:t>45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rPr>
                            <a:t>61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latin typeface="+mn-lt"/>
                              <a:ea typeface="+mn-ea"/>
                              <a:cs typeface="+mn-cs"/>
                            </a:rPr>
                            <a:t>77</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rPr>
                            <a:t>85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latin typeface="+mn-lt"/>
                              <a:ea typeface="+mn-ea"/>
                              <a:cs typeface="+mn-cs"/>
                            </a:rPr>
                            <a:t>93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extLst>
                      <a:ext uri="{0D108BD9-81ED-4DB2-BD59-A6C34878D82A}">
                        <a16:rowId xmlns:a16="http://schemas.microsoft.com/office/drawing/2014/main" val="1613450604"/>
                      </a:ext>
                    </a:extLst>
                  </a:tr>
                  <a:tr h="464503">
                    <a:tc vMerge="1">
                      <a:txBody>
                        <a:bodyPr/>
                        <a:lstStyle/>
                        <a:p>
                          <a:endParaRPr lang="en-GB"/>
                        </a:p>
                      </a:txBody>
                      <a:tcPr/>
                    </a:tc>
                    <a:tc>
                      <a:txBody>
                        <a:bodyPr/>
                        <a:lstStyle/>
                        <a:p>
                          <a:pPr marL="0" marR="0" algn="ctr">
                            <a:lnSpc>
                              <a:spcPct val="107000"/>
                            </a:lnSpc>
                            <a:spcBef>
                              <a:spcPts val="0"/>
                            </a:spcBef>
                            <a:spcAft>
                              <a:spcPts val="0"/>
                            </a:spcAft>
                          </a:pPr>
                          <a:r>
                            <a:rPr lang="en-US" sz="3000" dirty="0" smtClean="0">
                              <a:effectLst/>
                            </a:rPr>
                            <a:t>101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rPr>
                            <a:t>109</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rPr>
                            <a:t>125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rPr>
                            <a:t>133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latin typeface="+mn-lt"/>
                              <a:ea typeface="+mn-ea"/>
                              <a:cs typeface="+mn-cs"/>
                            </a:rPr>
                            <a:t>165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latin typeface="+mn-lt"/>
                              <a:ea typeface="+mn-ea"/>
                              <a:cs typeface="+mn-cs"/>
                            </a:rPr>
                            <a:t>245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tc>
                      <a:txBody>
                        <a:bodyPr/>
                        <a:lstStyle/>
                        <a:p>
                          <a:pPr marL="0" marR="0" algn="ctr">
                            <a:lnSpc>
                              <a:spcPct val="107000"/>
                            </a:lnSpc>
                            <a:spcBef>
                              <a:spcPts val="0"/>
                            </a:spcBef>
                            <a:spcAft>
                              <a:spcPts val="0"/>
                            </a:spcAft>
                          </a:pPr>
                          <a:r>
                            <a:rPr lang="en-US" sz="3000" dirty="0" smtClean="0">
                              <a:effectLst/>
                              <a:latin typeface="+mn-lt"/>
                              <a:ea typeface="+mn-ea"/>
                              <a:cs typeface="+mn-cs"/>
                            </a:rPr>
                            <a:t>485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102687" marR="102687" marT="0" marB="0" anchor="ctr"/>
                    </a:tc>
                    <a:extLst>
                      <a:ext uri="{0D108BD9-81ED-4DB2-BD59-A6C34878D82A}">
                        <a16:rowId xmlns:a16="http://schemas.microsoft.com/office/drawing/2014/main" val="2975858611"/>
                      </a:ext>
                    </a:extLst>
                  </a:tr>
                </a:tbl>
              </a:graphicData>
            </a:graphic>
          </p:graphicFrame>
        </mc:Fallback>
      </mc:AlternateContent>
      <p:sp>
        <p:nvSpPr>
          <p:cNvPr id="171" name="TextBox 170"/>
          <p:cNvSpPr txBox="1"/>
          <p:nvPr/>
        </p:nvSpPr>
        <p:spPr>
          <a:xfrm>
            <a:off x="12939548" y="9159129"/>
            <a:ext cx="10244187" cy="1014124"/>
          </a:xfrm>
          <a:prstGeom prst="rect">
            <a:avLst/>
          </a:prstGeom>
          <a:solidFill>
            <a:schemeClr val="accent5">
              <a:lumMod val="75000"/>
            </a:schemeClr>
          </a:solidFill>
          <a:ln>
            <a:noFill/>
          </a:ln>
        </p:spPr>
        <p:txBody>
          <a:bodyPr wrap="square" rtlCol="0">
            <a:spAutoFit/>
          </a:bodyPr>
          <a:lstStyle>
            <a:defPPr>
              <a:defRPr lang="en-US"/>
            </a:defPPr>
            <a:lvl1pPr>
              <a:defRPr sz="2995" b="1"/>
            </a:lvl1pPr>
          </a:lstStyle>
          <a:p>
            <a:r>
              <a:rPr lang="en-US" dirty="0"/>
              <a:t>Table 3. </a:t>
            </a:r>
            <a:r>
              <a:rPr lang="en-US" b="0" dirty="0"/>
              <a:t>Decision variable values considered for candidate pumping strategies for island aquifer management</a:t>
            </a:r>
            <a:endParaRPr lang="en-GB" b="0" dirty="0"/>
          </a:p>
        </p:txBody>
      </p:sp>
      <p:sp>
        <p:nvSpPr>
          <p:cNvPr id="24" name="TextBox 23"/>
          <p:cNvSpPr txBox="1"/>
          <p:nvPr/>
        </p:nvSpPr>
        <p:spPr bwMode="auto">
          <a:xfrm>
            <a:off x="12847850" y="13245653"/>
            <a:ext cx="15276064" cy="56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4052" tIns="37023" rIns="74052" bIns="37023" rtlCol="0">
            <a:spAutoFit/>
          </a:bodyPr>
          <a:lstStyle/>
          <a:p>
            <a:pPr algn="l">
              <a:spcBef>
                <a:spcPct val="50000"/>
              </a:spcBef>
              <a:buFontTx/>
              <a:buNone/>
            </a:pPr>
            <a:r>
              <a:rPr lang="en-GB" sz="3200" i="1" dirty="0"/>
              <a:t>Note</a:t>
            </a:r>
            <a:r>
              <a:rPr lang="en-GB" sz="3200" dirty="0"/>
              <a:t>. L represents island width, 8000m; RCH denotes aquifer recharge, 0.2 m/year.</a:t>
            </a:r>
          </a:p>
        </p:txBody>
      </p:sp>
      <mc:AlternateContent xmlns:mc="http://schemas.openxmlformats.org/markup-compatibility/2006" xmlns:a14="http://schemas.microsoft.com/office/drawing/2010/main">
        <mc:Choice Requires="a14">
          <p:sp>
            <p:nvSpPr>
              <p:cNvPr id="25" name="Rectangle 24"/>
              <p:cNvSpPr/>
              <p:nvPr/>
            </p:nvSpPr>
            <p:spPr>
              <a:xfrm>
                <a:off x="25520" y="39774645"/>
                <a:ext cx="12206564" cy="1115177"/>
              </a:xfrm>
              <a:prstGeom prst="rect">
                <a:avLst/>
              </a:prstGeom>
            </p:spPr>
            <p:txBody>
              <a:bodyPr wrap="square">
                <a:spAutoFit/>
              </a:bodyPr>
              <a:lstStyle/>
              <a:p>
                <a:pPr algn="just"/>
                <a:r>
                  <a:rPr lang="en-US" sz="3200" b="1" dirty="0">
                    <a:ea typeface="DengXian" panose="02010600030101010101" pitchFamily="2" charset="-122"/>
                    <a:cs typeface="Times New Roman" panose="02020603050405020304" pitchFamily="18" charset="0"/>
                  </a:rPr>
                  <a:t>Objective function</a:t>
                </a:r>
                <a:r>
                  <a:rPr lang="en-US" sz="3200" dirty="0">
                    <a:ea typeface="DengXian" panose="02010600030101010101" pitchFamily="2" charset="-122"/>
                    <a:cs typeface="Times New Roman" panose="02020603050405020304" pitchFamily="18" charset="0"/>
                  </a:rPr>
                  <a:t> minimize the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GB" sz="320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US" sz="3200" dirty="0">
                    <a:ea typeface="DengXian" panose="02010600030101010101" pitchFamily="2" charset="-122"/>
                    <a:cs typeface="Times New Roman" panose="02020603050405020304" pitchFamily="18" charset="0"/>
                  </a:rPr>
                  <a:t> of extracting groundwater:</a:t>
                </a:r>
              </a:p>
              <a:p>
                <a:pPr algn="just"/>
                <a:r>
                  <a:rPr lang="en-US" sz="3200" dirty="0">
                    <a:ea typeface="DengXian" panose="02010600030101010101" pitchFamily="2" charset="-122"/>
                    <a:cs typeface="Times New Roman" panose="02020603050405020304" pitchFamily="18" charset="0"/>
                  </a:rPr>
                  <a:t>                                 minimize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a:latin typeface="Cambria Math" panose="02040503050406030204" pitchFamily="18" charset="0"/>
                            <a:ea typeface="DengXian" panose="02010600030101010101" pitchFamily="2" charset="-122"/>
                            <a:cs typeface="Times New Roman" panose="02020603050405020304" pitchFamily="18" charset="0"/>
                          </a:rPr>
                          <m:t>OC</m:t>
                        </m:r>
                      </m:sub>
                    </m:sSub>
                    <m:r>
                      <m:rPr>
                        <m:nor/>
                      </m:rPr>
                      <a:rPr lang="en-GB" sz="3200" dirty="0"/>
                      <m:t>(</m:t>
                    </m:r>
                    <m:r>
                      <m:rPr>
                        <m:nor/>
                      </m:rPr>
                      <a:rPr lang="en-GB" sz="3200" i="1" dirty="0"/>
                      <m:t>Q</m:t>
                    </m:r>
                    <m:r>
                      <m:rPr>
                        <m:nor/>
                      </m:rPr>
                      <a:rPr lang="en-GB" sz="3200" b="0" i="0" dirty="0" smtClean="0"/>
                      <m:t>, </m:t>
                    </m:r>
                    <m:r>
                      <m:rPr>
                        <m:nor/>
                      </m:rPr>
                      <a:rPr lang="en-GB" sz="3200" b="1" i="1" dirty="0" smtClean="0"/>
                      <m:t>h</m:t>
                    </m:r>
                    <m:r>
                      <m:rPr>
                        <m:nor/>
                      </m:rPr>
                      <a:rPr lang="en-GB" sz="3200" b="0" i="0" dirty="0" smtClean="0"/>
                      <m:t>, </m:t>
                    </m:r>
                    <m:r>
                      <m:rPr>
                        <m:nor/>
                      </m:rPr>
                      <a:rPr lang="en-GB" sz="3200" b="1" i="1" dirty="0" smtClean="0"/>
                      <m:t>C</m:t>
                    </m:r>
                    <m:r>
                      <m:rPr>
                        <m:nor/>
                      </m:rPr>
                      <a:rPr lang="en-GB" sz="3200" dirty="0"/>
                      <m:t>)</m:t>
                    </m:r>
                  </m:oMath>
                </a14:m>
                <a:r>
                  <a:rPr lang="en-GB" sz="3200" dirty="0"/>
                  <a:t>=</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a:rPr lang="en-US" sz="3200" i="1">
                            <a:latin typeface="Cambria Math" panose="02040503050406030204" pitchFamily="18" charset="0"/>
                            <a:ea typeface="DengXian" panose="02010600030101010101" pitchFamily="2" charset="-122"/>
                            <a:cs typeface="Times New Roman" panose="02020603050405020304" pitchFamily="18" charset="0"/>
                          </a:rPr>
                          <m:t>𝑝</m:t>
                        </m:r>
                      </m:sub>
                    </m:sSub>
                    <m:r>
                      <m:rPr>
                        <m:nor/>
                      </m:rPr>
                      <a:rPr lang="en-GB" sz="3200" dirty="0"/>
                      <m:t>(</m:t>
                    </m:r>
                    <m:r>
                      <m:rPr>
                        <m:nor/>
                      </m:rPr>
                      <a:rPr lang="en-GB" sz="3200" i="1" dirty="0"/>
                      <m:t>Q</m:t>
                    </m:r>
                    <m:r>
                      <m:rPr>
                        <m:nor/>
                      </m:rPr>
                      <a:rPr lang="en-GB" sz="3200" dirty="0"/>
                      <m:t>, </m:t>
                    </m:r>
                    <m:r>
                      <m:rPr>
                        <m:nor/>
                      </m:rPr>
                      <a:rPr lang="en-GB" sz="3200" b="1" i="1" dirty="0"/>
                      <m:t>h</m:t>
                    </m:r>
                    <m:r>
                      <m:rPr>
                        <m:nor/>
                      </m:rPr>
                      <a:rPr lang="en-GB" sz="3200" dirty="0"/>
                      <m:t>, </m:t>
                    </m:r>
                    <m:r>
                      <m:rPr>
                        <m:nor/>
                      </m:rPr>
                      <a:rPr lang="en-GB" sz="3200" b="1" i="1" dirty="0"/>
                      <m:t>C</m:t>
                    </m:r>
                    <m:r>
                      <m:rPr>
                        <m:nor/>
                      </m:rPr>
                      <a:rPr lang="en-GB" sz="3200" dirty="0"/>
                      <m:t>)</m:t>
                    </m:r>
                  </m:oMath>
                </a14:m>
                <a:r>
                  <a:rPr lang="en-GB" sz="3200" dirty="0"/>
                  <a:t>+</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a:rPr lang="en-US" sz="3200" i="1">
                            <a:latin typeface="Cambria Math" panose="02040503050406030204" pitchFamily="18" charset="0"/>
                            <a:ea typeface="DengXian" panose="02010600030101010101" pitchFamily="2" charset="-122"/>
                            <a:cs typeface="Times New Roman" panose="02020603050405020304" pitchFamily="18" charset="0"/>
                          </a:rPr>
                          <m:t>𝑡</m:t>
                        </m:r>
                      </m:sub>
                    </m:sSub>
                    <m:r>
                      <m:rPr>
                        <m:nor/>
                      </m:rPr>
                      <a:rPr lang="en-GB" sz="3200" dirty="0"/>
                      <m:t>(</m:t>
                    </m:r>
                    <m:r>
                      <m:rPr>
                        <m:nor/>
                      </m:rPr>
                      <a:rPr lang="en-GB" sz="3200" i="1" dirty="0"/>
                      <m:t>Q</m:t>
                    </m:r>
                    <m:r>
                      <m:rPr>
                        <m:nor/>
                      </m:rPr>
                      <a:rPr lang="en-GB" sz="3200" dirty="0"/>
                      <m:t>, </m:t>
                    </m:r>
                    <m:r>
                      <m:rPr>
                        <m:nor/>
                      </m:rPr>
                      <a:rPr lang="en-GB" sz="3200" b="1" i="1" dirty="0"/>
                      <m:t>C</m:t>
                    </m:r>
                    <m:r>
                      <m:rPr>
                        <m:nor/>
                      </m:rPr>
                      <a:rPr lang="en-GB" sz="3200" dirty="0"/>
                      <m:t>)</m:t>
                    </m:r>
                  </m:oMath>
                </a14:m>
                <a:endParaRPr lang="en-GB" sz="3200" dirty="0"/>
              </a:p>
            </p:txBody>
          </p:sp>
        </mc:Choice>
        <mc:Fallback xmlns="">
          <p:sp>
            <p:nvSpPr>
              <p:cNvPr id="25" name="Rectangle 24"/>
              <p:cNvSpPr>
                <a:spLocks noRot="1" noChangeAspect="1" noMove="1" noResize="1" noEditPoints="1" noAdjustHandles="1" noChangeArrowheads="1" noChangeShapeType="1" noTextEdit="1"/>
              </p:cNvSpPr>
              <p:nvPr/>
            </p:nvSpPr>
            <p:spPr>
              <a:xfrm>
                <a:off x="25520" y="39774645"/>
                <a:ext cx="12206564" cy="1115177"/>
              </a:xfrm>
              <a:prstGeom prst="rect">
                <a:avLst/>
              </a:prstGeom>
              <a:blipFill>
                <a:blip r:embed="rId13"/>
                <a:stretch>
                  <a:fillRect l="-1248" t="-7104" b="-13115"/>
                </a:stretch>
              </a:blipFill>
            </p:spPr>
            <p:txBody>
              <a:bodyPr/>
              <a:lstStyle/>
              <a:p>
                <a:r>
                  <a:rPr lang="en-GB">
                    <a:noFill/>
                  </a:rPr>
                  <a:t> </a:t>
                </a:r>
              </a:p>
            </p:txBody>
          </p:sp>
        </mc:Fallback>
      </mc:AlternateContent>
      <p:sp>
        <p:nvSpPr>
          <p:cNvPr id="174" name="TextBox 6"/>
          <p:cNvSpPr txBox="1">
            <a:spLocks noChangeArrowheads="1"/>
          </p:cNvSpPr>
          <p:nvPr/>
        </p:nvSpPr>
        <p:spPr bwMode="auto">
          <a:xfrm>
            <a:off x="19035999" y="46725950"/>
            <a:ext cx="12750456" cy="4368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4052" tIns="37023" rIns="74052" bIns="37023">
            <a:spAutoFit/>
          </a:bodyPr>
          <a:lstStyle>
            <a:lvl1pPr eaLnBrk="0" hangingPunct="0">
              <a:defRPr sz="4500">
                <a:solidFill>
                  <a:schemeClr val="tx1"/>
                </a:solidFill>
                <a:latin typeface="Arial" charset="0"/>
                <a:ea typeface="ＭＳ Ｐゴシック" pitchFamily="34" charset="-128"/>
              </a:defRPr>
            </a:lvl1pPr>
            <a:lvl2pPr marL="742950" indent="-285750" eaLnBrk="0" hangingPunct="0">
              <a:defRPr sz="4500">
                <a:solidFill>
                  <a:schemeClr val="tx1"/>
                </a:solidFill>
                <a:latin typeface="Arial" charset="0"/>
                <a:ea typeface="ＭＳ Ｐゴシック" pitchFamily="34" charset="-128"/>
              </a:defRPr>
            </a:lvl2pPr>
            <a:lvl3pPr marL="1143000" indent="-228600" eaLnBrk="0" hangingPunct="0">
              <a:defRPr sz="4500">
                <a:solidFill>
                  <a:schemeClr val="tx1"/>
                </a:solidFill>
                <a:latin typeface="Arial" charset="0"/>
                <a:ea typeface="ＭＳ Ｐゴシック" pitchFamily="34" charset="-128"/>
              </a:defRPr>
            </a:lvl3pPr>
            <a:lvl4pPr marL="1600200" indent="-228600" eaLnBrk="0" hangingPunct="0">
              <a:defRPr sz="4500">
                <a:solidFill>
                  <a:schemeClr val="tx1"/>
                </a:solidFill>
                <a:latin typeface="Arial" charset="0"/>
                <a:ea typeface="ＭＳ Ｐゴシック" pitchFamily="34" charset="-128"/>
              </a:defRPr>
            </a:lvl4pPr>
            <a:lvl5pPr marL="2057400" indent="-228600" eaLnBrk="0" hangingPunct="0">
              <a:defRPr sz="45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5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5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5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500">
                <a:solidFill>
                  <a:schemeClr val="tx1"/>
                </a:solidFill>
                <a:latin typeface="Arial" charset="0"/>
                <a:ea typeface="ＭＳ Ｐゴシック" pitchFamily="34" charset="-128"/>
              </a:defRPr>
            </a:lvl9pPr>
          </a:lstStyle>
          <a:p>
            <a:pPr algn="just" eaLnBrk="1" hangingPunct="1">
              <a:spcBef>
                <a:spcPts val="600"/>
              </a:spcBef>
              <a:spcAft>
                <a:spcPts val="0"/>
              </a:spcAft>
            </a:pPr>
            <a:r>
              <a:rPr lang="pt-BR" altLang="en-US" sz="2400" dirty="0"/>
              <a:t>[1] </a:t>
            </a:r>
            <a:r>
              <a:rPr lang="en-US" altLang="en-US" sz="2400" dirty="0" err="1"/>
              <a:t>Guo</a:t>
            </a:r>
            <a:r>
              <a:rPr lang="en-US" altLang="en-US" sz="2400" dirty="0"/>
              <a:t> W, </a:t>
            </a:r>
            <a:r>
              <a:rPr lang="en-US" altLang="en-US" sz="2400" dirty="0" err="1"/>
              <a:t>Langevin</a:t>
            </a:r>
            <a:r>
              <a:rPr lang="en-US" altLang="en-US" sz="2400" dirty="0"/>
              <a:t> CD, 2002, User’s guide to SEAWAT: A computer program for simulation of three-dimensional variable-density ground-water flow: U.S. Geological Survey Techniques of Water-Resources Investigations, book 6, chap. A7, 77 p.</a:t>
            </a:r>
            <a:endParaRPr lang="pt-BR" altLang="en-US" sz="2400" dirty="0"/>
          </a:p>
          <a:p>
            <a:pPr algn="just" eaLnBrk="1" hangingPunct="1">
              <a:spcBef>
                <a:spcPts val="600"/>
              </a:spcBef>
              <a:spcAft>
                <a:spcPts val="0"/>
              </a:spcAft>
            </a:pPr>
            <a:r>
              <a:rPr lang="pt-BR" altLang="en-US" sz="2400" dirty="0"/>
              <a:t>[2] </a:t>
            </a:r>
            <a:r>
              <a:rPr lang="en-US" altLang="en-US" sz="2400" dirty="0"/>
              <a:t>Mayer AS, Kelley CT, Miller CT, 2002. Optimal design for problems involving flow and transport phenomena in saturated subsurface systems. Advances in Water Resources, 25(8–12):1233–1256.</a:t>
            </a:r>
            <a:endParaRPr lang="pt-BR" altLang="en-US" sz="2400" dirty="0"/>
          </a:p>
          <a:p>
            <a:pPr algn="just" eaLnBrk="1" hangingPunct="1">
              <a:spcBef>
                <a:spcPts val="600"/>
              </a:spcBef>
              <a:spcAft>
                <a:spcPts val="0"/>
              </a:spcAft>
            </a:pPr>
            <a:r>
              <a:rPr lang="pt-BR" altLang="en-US" sz="2400" dirty="0"/>
              <a:t>[3] Baù DA, </a:t>
            </a:r>
            <a:r>
              <a:rPr lang="en-US" altLang="en-US" sz="2400" dirty="0"/>
              <a:t>Mayer AS, 2006. Stochastic management of pump-and-treat strategies using surrogate functions. Advances in Water Resources, 29: 1901-1917.</a:t>
            </a:r>
            <a:endParaRPr lang="pt-BR" altLang="en-US" sz="2400" dirty="0"/>
          </a:p>
          <a:p>
            <a:pPr algn="just" eaLnBrk="1" hangingPunct="1">
              <a:spcBef>
                <a:spcPts val="600"/>
              </a:spcBef>
              <a:spcAft>
                <a:spcPts val="0"/>
              </a:spcAft>
            </a:pPr>
            <a:r>
              <a:rPr lang="pt-BR" altLang="en-US" sz="2400" dirty="0"/>
              <a:t>[4] Avlonitis SA, Avlonitis DA, Panagiotidis Th, 2012. </a:t>
            </a:r>
            <a:r>
              <a:rPr lang="en-US" altLang="en-US" sz="2400" dirty="0"/>
              <a:t>Experimental study of the specific energy consumption for brackish water desalination by reverse osmosis. International Journal on Energy Research, 36: 36-45.</a:t>
            </a:r>
            <a:endParaRPr lang="pt-BR" altLang="en-US" sz="2400" dirty="0"/>
          </a:p>
        </p:txBody>
      </p:sp>
      <p:sp>
        <p:nvSpPr>
          <p:cNvPr id="175" name="Rounded Rectangle 174"/>
          <p:cNvSpPr/>
          <p:nvPr/>
        </p:nvSpPr>
        <p:spPr bwMode="auto">
          <a:xfrm>
            <a:off x="12847850" y="23459345"/>
            <a:ext cx="18983418" cy="865975"/>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2198688"/>
            <a:r>
              <a:rPr lang="en-US" altLang="ja-JP" sz="4800" b="1" dirty="0">
                <a:solidFill>
                  <a:schemeClr val="bg1"/>
                </a:solidFill>
              </a:rPr>
              <a:t>6. Impact of single SWI control on the optimal operation cost</a:t>
            </a:r>
            <a:endParaRPr lang="en-US" dirty="0">
              <a:solidFill>
                <a:schemeClr val="bg1"/>
              </a:solidFill>
              <a:ea typeface="ＭＳ Ｐゴシック" pitchFamily="50" charset="-128"/>
            </a:endParaRPr>
          </a:p>
        </p:txBody>
      </p:sp>
      <mc:AlternateContent xmlns:mc="http://schemas.openxmlformats.org/markup-compatibility/2006" xmlns:a14="http://schemas.microsoft.com/office/drawing/2010/main">
        <mc:Choice Requires="a14">
          <p:sp>
            <p:nvSpPr>
              <p:cNvPr id="176" name="TextBox 175"/>
              <p:cNvSpPr txBox="1"/>
              <p:nvPr/>
            </p:nvSpPr>
            <p:spPr>
              <a:xfrm>
                <a:off x="12856512" y="19800366"/>
                <a:ext cx="18887815" cy="553228"/>
              </a:xfrm>
              <a:prstGeom prst="rect">
                <a:avLst/>
              </a:prstGeom>
              <a:solidFill>
                <a:schemeClr val="accent5">
                  <a:lumMod val="75000"/>
                </a:schemeClr>
              </a:solidFill>
            </p:spPr>
            <p:txBody>
              <a:bodyPr wrap="square" rtlCol="0">
                <a:spAutoFit/>
              </a:bodyPr>
              <a:lstStyle>
                <a:defPPr>
                  <a:defRPr lang="en-US"/>
                </a:defPPr>
                <a:lvl1pPr>
                  <a:defRPr sz="2995" b="1"/>
                </a:lvl1pPr>
              </a:lstStyle>
              <a:p>
                <a:r>
                  <a:rPr lang="en-US" dirty="0"/>
                  <a:t>Figure 3. </a:t>
                </a:r>
                <a:r>
                  <a:rPr lang="en-US" b="0" dirty="0"/>
                  <a:t>Simulated operation cost (</a:t>
                </a:r>
                <a14:m>
                  <m:oMath xmlns:m="http://schemas.openxmlformats.org/officeDocument/2006/math">
                    <m:sSub>
                      <m:sSubPr>
                        <m:ctrlPr>
                          <a:rPr lang="en-GB" sz="2800" i="1">
                            <a:latin typeface="Cambria Math" panose="02040503050406030204" pitchFamily="18" charset="0"/>
                            <a:ea typeface="DengXian" panose="02010600030101010101" pitchFamily="2" charset="-122"/>
                            <a:cs typeface="Times New Roman" panose="02020603050405020304" pitchFamily="18" charset="0"/>
                          </a:rPr>
                        </m:ctrlPr>
                      </m:sSubPr>
                      <m:e>
                        <m:r>
                          <a:rPr lang="en-US" sz="28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280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US" b="0" dirty="0"/>
                  <a:t>), </a:t>
                </a:r>
                <a14:m>
                  <m:oMath xmlns:m="http://schemas.openxmlformats.org/officeDocument/2006/math">
                    <m:r>
                      <a:rPr lang="en-US" b="0">
                        <a:latin typeface="Cambria Math" panose="02040503050406030204" pitchFamily="18" charset="0"/>
                      </a:rPr>
                      <m:t>∆</m:t>
                    </m:r>
                    <m:r>
                      <a:rPr lang="en-GB" b="0" i="1">
                        <a:latin typeface="Cambria Math" panose="02040503050406030204" pitchFamily="18" charset="0"/>
                      </a:rPr>
                      <m:t>𝑠</m:t>
                    </m:r>
                  </m:oMath>
                </a14:m>
                <a:r>
                  <a:rPr lang="en-GB" b="0" dirty="0"/>
                  <a:t> and </a:t>
                </a:r>
                <a14:m>
                  <m:oMath xmlns:m="http://schemas.openxmlformats.org/officeDocument/2006/math">
                    <m:r>
                      <a:rPr lang="en-US" b="0">
                        <a:latin typeface="Cambria Math" panose="02040503050406030204" pitchFamily="18" charset="0"/>
                      </a:rPr>
                      <m:t>∆</m:t>
                    </m:r>
                    <m:r>
                      <a:rPr lang="en-GB" b="0" i="1">
                        <a:latin typeface="Cambria Math" panose="02040503050406030204" pitchFamily="18" charset="0"/>
                      </a:rPr>
                      <m:t>𝑆𝑀</m:t>
                    </m:r>
                  </m:oMath>
                </a14:m>
                <a:r>
                  <a:rPr lang="en-US" b="0" dirty="0"/>
                  <a:t> in the designed pumping scenarios</a:t>
                </a:r>
                <a:endParaRPr lang="en-GB" b="0" dirty="0"/>
              </a:p>
            </p:txBody>
          </p:sp>
        </mc:Choice>
        <mc:Fallback xmlns="">
          <p:sp>
            <p:nvSpPr>
              <p:cNvPr id="176" name="TextBox 175"/>
              <p:cNvSpPr txBox="1">
                <a:spLocks noRot="1" noChangeAspect="1" noMove="1" noResize="1" noEditPoints="1" noAdjustHandles="1" noChangeArrowheads="1" noChangeShapeType="1" noTextEdit="1"/>
              </p:cNvSpPr>
              <p:nvPr/>
            </p:nvSpPr>
            <p:spPr>
              <a:xfrm>
                <a:off x="12856512" y="19800366"/>
                <a:ext cx="18887815" cy="553228"/>
              </a:xfrm>
              <a:prstGeom prst="rect">
                <a:avLst/>
              </a:prstGeom>
              <a:blipFill>
                <a:blip r:embed="rId14"/>
                <a:stretch>
                  <a:fillRect t="-10989" b="-318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12852790" y="29342917"/>
                <a:ext cx="12775997" cy="553228"/>
              </a:xfrm>
              <a:prstGeom prst="rect">
                <a:avLst/>
              </a:prstGeom>
              <a:solidFill>
                <a:schemeClr val="accent5">
                  <a:lumMod val="75000"/>
                </a:schemeClr>
              </a:solidFill>
              <a:ln>
                <a:noFill/>
              </a:ln>
            </p:spPr>
            <p:txBody>
              <a:bodyPr wrap="square" rtlCol="0">
                <a:spAutoFit/>
              </a:bodyPr>
              <a:lstStyle>
                <a:defPPr>
                  <a:defRPr lang="en-US"/>
                </a:defPPr>
                <a:lvl1pPr>
                  <a:defRPr sz="2995" b="1"/>
                </a:lvl1pPr>
              </a:lstStyle>
              <a:p>
                <a:r>
                  <a:rPr lang="en-US" dirty="0"/>
                  <a:t>Figure 4. </a:t>
                </a:r>
                <a:r>
                  <a:rPr lang="en-US" b="0" dirty="0"/>
                  <a:t>Optimal </a:t>
                </a:r>
                <a14:m>
                  <m:oMath xmlns:m="http://schemas.openxmlformats.org/officeDocument/2006/math">
                    <m:sSub>
                      <m:sSubPr>
                        <m:ctrlPr>
                          <a:rPr lang="en-GB" sz="2800" i="1">
                            <a:latin typeface="Cambria Math" panose="02040503050406030204" pitchFamily="18" charset="0"/>
                            <a:ea typeface="DengXian" panose="02010600030101010101" pitchFamily="2" charset="-122"/>
                            <a:cs typeface="Times New Roman" panose="02020603050405020304" pitchFamily="18" charset="0"/>
                          </a:rPr>
                        </m:ctrlPr>
                      </m:sSubPr>
                      <m:e>
                        <m:r>
                          <a:rPr lang="en-US" sz="28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280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US" b="0" dirty="0"/>
                  <a:t> in different cases of (a) </a:t>
                </a:r>
                <a14:m>
                  <m:oMath xmlns:m="http://schemas.openxmlformats.org/officeDocument/2006/math">
                    <m:r>
                      <a:rPr lang="en-US" b="0">
                        <a:latin typeface="Cambria Math" panose="02040503050406030204" pitchFamily="18" charset="0"/>
                      </a:rPr>
                      <m:t>∆</m:t>
                    </m:r>
                    <m:sSub>
                      <m:sSubPr>
                        <m:ctrlPr>
                          <a:rPr lang="en-GB" b="0" i="1">
                            <a:latin typeface="Cambria Math" panose="02040503050406030204" pitchFamily="18" charset="0"/>
                          </a:rPr>
                        </m:ctrlPr>
                      </m:sSubPr>
                      <m:e>
                        <m:r>
                          <a:rPr lang="en-GB" b="0" i="1" smtClean="0">
                            <a:latin typeface="Cambria Math" panose="02040503050406030204" pitchFamily="18" charset="0"/>
                          </a:rPr>
                          <m:t>𝑠</m:t>
                        </m:r>
                      </m:e>
                      <m:sub>
                        <m:r>
                          <m:rPr>
                            <m:sty m:val="p"/>
                          </m:rPr>
                          <a:rPr lang="en-US" b="0">
                            <a:latin typeface="Cambria Math" panose="02040503050406030204" pitchFamily="18" charset="0"/>
                          </a:rPr>
                          <m:t>max</m:t>
                        </m:r>
                      </m:sub>
                    </m:sSub>
                  </m:oMath>
                </a14:m>
                <a:r>
                  <a:rPr lang="en-US" b="0" dirty="0"/>
                  <a:t> and (b) </a:t>
                </a:r>
                <a14:m>
                  <m:oMath xmlns:m="http://schemas.openxmlformats.org/officeDocument/2006/math">
                    <m:r>
                      <a:rPr lang="en-US" b="0">
                        <a:latin typeface="Cambria Math" panose="02040503050406030204" pitchFamily="18" charset="0"/>
                      </a:rPr>
                      <m:t>∆</m:t>
                    </m:r>
                    <m:sSub>
                      <m:sSubPr>
                        <m:ctrlPr>
                          <a:rPr lang="en-GB" b="0" i="1">
                            <a:latin typeface="Cambria Math" panose="02040503050406030204" pitchFamily="18" charset="0"/>
                          </a:rPr>
                        </m:ctrlPr>
                      </m:sSubPr>
                      <m:e>
                        <m:r>
                          <a:rPr lang="en-GB" b="0" i="1">
                            <a:latin typeface="Cambria Math" panose="02040503050406030204" pitchFamily="18" charset="0"/>
                          </a:rPr>
                          <m:t>𝑆𝑀</m:t>
                        </m:r>
                      </m:e>
                      <m:sub>
                        <m:r>
                          <m:rPr>
                            <m:sty m:val="p"/>
                          </m:rPr>
                          <a:rPr lang="en-US" b="0">
                            <a:latin typeface="Cambria Math" panose="02040503050406030204" pitchFamily="18" charset="0"/>
                          </a:rPr>
                          <m:t>max</m:t>
                        </m:r>
                      </m:sub>
                    </m:sSub>
                  </m:oMath>
                </a14:m>
                <a:endParaRPr lang="en-GB" b="0" dirty="0"/>
              </a:p>
            </p:txBody>
          </p:sp>
        </mc:Choice>
        <mc:Fallback xmlns="">
          <p:sp>
            <p:nvSpPr>
              <p:cNvPr id="184" name="TextBox 183"/>
              <p:cNvSpPr txBox="1">
                <a:spLocks noRot="1" noChangeAspect="1" noMove="1" noResize="1" noEditPoints="1" noAdjustHandles="1" noChangeArrowheads="1" noChangeShapeType="1" noTextEdit="1"/>
              </p:cNvSpPr>
              <p:nvPr/>
            </p:nvSpPr>
            <p:spPr>
              <a:xfrm>
                <a:off x="12852790" y="29342917"/>
                <a:ext cx="12775997" cy="553228"/>
              </a:xfrm>
              <a:prstGeom prst="rect">
                <a:avLst/>
              </a:prstGeom>
              <a:blipFill>
                <a:blip r:embed="rId15"/>
                <a:stretch>
                  <a:fillRect t="-10989" b="-31868"/>
                </a:stretch>
              </a:blipFill>
              <a:ln>
                <a:noFill/>
              </a:ln>
            </p:spPr>
            <p:txBody>
              <a:bodyPr/>
              <a:lstStyle/>
              <a:p>
                <a:r>
                  <a:rPr lang="en-GB">
                    <a:noFill/>
                  </a:rPr>
                  <a:t> </a:t>
                </a:r>
              </a:p>
            </p:txBody>
          </p:sp>
        </mc:Fallback>
      </mc:AlternateContent>
      <p:sp>
        <p:nvSpPr>
          <p:cNvPr id="2058" name="Rectangle 2057"/>
          <p:cNvSpPr/>
          <p:nvPr/>
        </p:nvSpPr>
        <p:spPr>
          <a:xfrm>
            <a:off x="25520" y="40734770"/>
            <a:ext cx="2460930" cy="584775"/>
          </a:xfrm>
          <a:prstGeom prst="rect">
            <a:avLst/>
          </a:prstGeom>
        </p:spPr>
        <p:txBody>
          <a:bodyPr wrap="none">
            <a:spAutoFit/>
          </a:bodyPr>
          <a:lstStyle/>
          <a:p>
            <a:r>
              <a:rPr lang="en-US" sz="3200" b="1" dirty="0">
                <a:ea typeface="DengXian" panose="02010600030101010101" pitchFamily="2" charset="-122"/>
                <a:cs typeface="Times New Roman" panose="02020603050405020304" pitchFamily="18" charset="0"/>
              </a:rPr>
              <a:t>Constraints</a:t>
            </a:r>
            <a:endParaRPr lang="en-GB" sz="3200" dirty="0"/>
          </a:p>
        </p:txBody>
      </p:sp>
      <p:sp>
        <p:nvSpPr>
          <p:cNvPr id="186" name="TextBox 185"/>
          <p:cNvSpPr txBox="1"/>
          <p:nvPr/>
        </p:nvSpPr>
        <p:spPr>
          <a:xfrm>
            <a:off x="283420" y="45711862"/>
            <a:ext cx="11988392" cy="553228"/>
          </a:xfrm>
          <a:prstGeom prst="rect">
            <a:avLst/>
          </a:prstGeom>
          <a:solidFill>
            <a:schemeClr val="accent5">
              <a:lumMod val="75000"/>
            </a:schemeClr>
          </a:solidFill>
          <a:ln>
            <a:noFill/>
          </a:ln>
        </p:spPr>
        <p:txBody>
          <a:bodyPr wrap="square" rtlCol="0">
            <a:spAutoFit/>
          </a:bodyPr>
          <a:lstStyle/>
          <a:p>
            <a:r>
              <a:rPr lang="en-US" sz="2995" b="1" dirty="0"/>
              <a:t>Table 2</a:t>
            </a:r>
            <a:r>
              <a:rPr lang="en-US" sz="2995" dirty="0"/>
              <a:t>. Explanation of parameters used in the management problem </a:t>
            </a:r>
            <a:endParaRPr lang="en-GB" sz="2995" dirty="0"/>
          </a:p>
        </p:txBody>
      </p:sp>
      <mc:AlternateContent xmlns:mc="http://schemas.openxmlformats.org/markup-compatibility/2006" xmlns:a14="http://schemas.microsoft.com/office/drawing/2010/main">
        <mc:Choice Requires="a14">
          <p:sp>
            <p:nvSpPr>
              <p:cNvPr id="187" name="Rectangle 186"/>
              <p:cNvSpPr/>
              <p:nvPr/>
            </p:nvSpPr>
            <p:spPr>
              <a:xfrm>
                <a:off x="12852790" y="20322870"/>
                <a:ext cx="18891537" cy="3046988"/>
              </a:xfrm>
              <a:prstGeom prst="rect">
                <a:avLst/>
              </a:prstGeom>
            </p:spPr>
            <p:txBody>
              <a:bodyPr wrap="square">
                <a:spAutoFit/>
              </a:bodyPr>
              <a:lstStyle/>
              <a:p>
                <a:pPr algn="just"/>
                <a:r>
                  <a:rPr lang="en-GB" sz="3200" dirty="0">
                    <a:ea typeface="DengXian" panose="02010600030101010101" pitchFamily="2" charset="-122"/>
                    <a:cs typeface="Times New Roman" panose="02020603050405020304" pitchFamily="18" charset="0"/>
                  </a:rPr>
                  <a:t>	It </a:t>
                </a:r>
                <a:r>
                  <a:rPr lang="en-US" sz="3200" dirty="0"/>
                  <a:t>shows that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i="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US" sz="3200" dirty="0"/>
                  <a:t> nearly keeps constant if pumping from the deep, but has two behaviors when pumping at the shallow aquifer, monotonically increasing or remarkably increasing after slightly decreasing. Given </a:t>
                </a:r>
                <a:r>
                  <a:rPr lang="en-US" sz="3200" i="1" dirty="0"/>
                  <a:t>Q</a:t>
                </a:r>
                <a:r>
                  <a:rPr lang="en-US" sz="3200" dirty="0"/>
                  <a:t> and </a:t>
                </a:r>
                <a:r>
                  <a:rPr lang="en-US" sz="3200" i="1" dirty="0"/>
                  <a:t>D</a:t>
                </a:r>
                <a:r>
                  <a:rPr lang="en-US" sz="3200" dirty="0"/>
                  <a:t>, </a:t>
                </a:r>
                <a14:m>
                  <m:oMath xmlns:m="http://schemas.openxmlformats.org/officeDocument/2006/math">
                    <m:sSub>
                      <m:sSubPr>
                        <m:ctrlPr>
                          <a:rPr lang="en-GB" sz="3200" i="1" smtClean="0">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sz="3200" b="0"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b="0" i="0">
                            <a:solidFill>
                              <a:schemeClr val="tx1"/>
                            </a:solidFill>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US" sz="3200" dirty="0">
                    <a:latin typeface="+mn-lt"/>
                  </a:rPr>
                  <a:t> goes smaller if well moves away the shoreline, being the smallest at island center.</a:t>
                </a:r>
              </a:p>
              <a:p>
                <a:pPr algn="just">
                  <a:spcBef>
                    <a:spcPts val="0"/>
                  </a:spcBef>
                </a:pPr>
                <a:r>
                  <a:rPr lang="en-US" sz="3200" dirty="0"/>
                  <a:t>	In contrary to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i="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US" sz="3200" dirty="0"/>
                  <a:t>, </a:t>
                </a:r>
                <a14:m>
                  <m:oMath xmlns:m="http://schemas.openxmlformats.org/officeDocument/2006/math">
                    <m:r>
                      <a:rPr lang="en-US" sz="3200">
                        <a:latin typeface="Cambria Math" panose="02040503050406030204" pitchFamily="18" charset="0"/>
                      </a:rPr>
                      <m:t>∆</m:t>
                    </m:r>
                    <m:r>
                      <a:rPr lang="en-GB" sz="3200" i="1">
                        <a:latin typeface="Cambria Math" panose="02040503050406030204" pitchFamily="18" charset="0"/>
                      </a:rPr>
                      <m:t>𝑠</m:t>
                    </m:r>
                    <m:r>
                      <a:rPr lang="en-GB" sz="3200" b="0" i="0" smtClean="0">
                        <a:latin typeface="Cambria Math" panose="02040503050406030204" pitchFamily="18" charset="0"/>
                      </a:rPr>
                      <m:t> </m:t>
                    </m:r>
                    <m:r>
                      <m:rPr>
                        <m:sty m:val="p"/>
                      </m:rPr>
                      <a:rPr lang="en-GB" sz="3200" b="0" i="0" smtClean="0">
                        <a:latin typeface="Cambria Math" panose="02040503050406030204" pitchFamily="18" charset="0"/>
                      </a:rPr>
                      <m:t>and</m:t>
                    </m:r>
                    <m:r>
                      <a:rPr lang="en-GB" sz="3200" b="0" i="0" smtClean="0">
                        <a:latin typeface="Cambria Math" panose="02040503050406030204" pitchFamily="18" charset="0"/>
                      </a:rPr>
                      <m:t> ∆</m:t>
                    </m:r>
                    <m:r>
                      <a:rPr lang="en-GB" sz="3200" i="1">
                        <a:latin typeface="Cambria Math" panose="02040503050406030204" pitchFamily="18" charset="0"/>
                      </a:rPr>
                      <m:t>𝑆𝑀</m:t>
                    </m:r>
                  </m:oMath>
                </a14:m>
                <a:r>
                  <a:rPr lang="en-US" sz="3200" dirty="0"/>
                  <a:t> exhibit in the concave shape with the increase of </a:t>
                </a:r>
                <a:r>
                  <a:rPr lang="en-US" sz="3200" i="1" dirty="0"/>
                  <a:t>D</a:t>
                </a:r>
                <a:r>
                  <a:rPr lang="en-US" sz="3200" dirty="0"/>
                  <a:t>. When </a:t>
                </a:r>
                <a:r>
                  <a:rPr lang="en-US" sz="3200" i="1" dirty="0"/>
                  <a:t>Q</a:t>
                </a:r>
                <a:r>
                  <a:rPr lang="en-US" sz="3200" dirty="0"/>
                  <a:t> and </a:t>
                </a:r>
                <a:r>
                  <a:rPr lang="en-US" sz="3200" i="1" dirty="0"/>
                  <a:t>D</a:t>
                </a:r>
                <a:r>
                  <a:rPr lang="en-US" sz="3200" dirty="0"/>
                  <a:t> are specified, it reveals </a:t>
                </a:r>
                <a14:m>
                  <m:oMath xmlns:m="http://schemas.openxmlformats.org/officeDocument/2006/math">
                    <m:r>
                      <a:rPr lang="en-US" sz="3200">
                        <a:latin typeface="Cambria Math" panose="02040503050406030204" pitchFamily="18" charset="0"/>
                      </a:rPr>
                      <m:t>∆</m:t>
                    </m:r>
                    <m:r>
                      <a:rPr lang="en-GB" sz="3200" i="1">
                        <a:latin typeface="Cambria Math" panose="02040503050406030204" pitchFamily="18" charset="0"/>
                      </a:rPr>
                      <m:t>𝑠</m:t>
                    </m:r>
                  </m:oMath>
                </a14:m>
                <a:r>
                  <a:rPr lang="en-GB" sz="3200" dirty="0"/>
                  <a:t> and </a:t>
                </a:r>
                <a14:m>
                  <m:oMath xmlns:m="http://schemas.openxmlformats.org/officeDocument/2006/math">
                    <m:r>
                      <a:rPr lang="en-US" sz="3200">
                        <a:latin typeface="Cambria Math" panose="02040503050406030204" pitchFamily="18" charset="0"/>
                      </a:rPr>
                      <m:t>∆</m:t>
                    </m:r>
                    <m:r>
                      <a:rPr lang="en-GB" sz="3200" i="1">
                        <a:latin typeface="Cambria Math" panose="02040503050406030204" pitchFamily="18" charset="0"/>
                      </a:rPr>
                      <m:t>𝑆𝑀</m:t>
                    </m:r>
                  </m:oMath>
                </a14:m>
                <a:r>
                  <a:rPr lang="en-US" sz="3200" dirty="0"/>
                  <a:t> go higher with the well getting close to the island center. </a:t>
                </a:r>
              </a:p>
            </p:txBody>
          </p:sp>
        </mc:Choice>
        <mc:Fallback xmlns="">
          <p:sp>
            <p:nvSpPr>
              <p:cNvPr id="187" name="Rectangle 186"/>
              <p:cNvSpPr>
                <a:spLocks noRot="1" noChangeAspect="1" noMove="1" noResize="1" noEditPoints="1" noAdjustHandles="1" noChangeArrowheads="1" noChangeShapeType="1" noTextEdit="1"/>
              </p:cNvSpPr>
              <p:nvPr/>
            </p:nvSpPr>
            <p:spPr>
              <a:xfrm>
                <a:off x="12852790" y="20322870"/>
                <a:ext cx="18891537" cy="3046988"/>
              </a:xfrm>
              <a:prstGeom prst="rect">
                <a:avLst/>
              </a:prstGeom>
              <a:blipFill>
                <a:blip r:embed="rId16"/>
                <a:stretch>
                  <a:fillRect l="-807" t="-2600" r="-839" b="-5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8" name="Rectangle 187"/>
              <p:cNvSpPr/>
              <p:nvPr/>
            </p:nvSpPr>
            <p:spPr>
              <a:xfrm>
                <a:off x="25807488" y="24657372"/>
                <a:ext cx="5861937" cy="5016758"/>
              </a:xfrm>
              <a:prstGeom prst="rect">
                <a:avLst/>
              </a:prstGeom>
            </p:spPr>
            <p:txBody>
              <a:bodyPr wrap="square">
                <a:spAutoFit/>
              </a:bodyPr>
              <a:lstStyle/>
              <a:p>
                <a:pPr algn="just"/>
                <a:r>
                  <a:rPr lang="en-GB" sz="3200" dirty="0"/>
                  <a:t>Figure 4a and 4b show that</a:t>
                </a:r>
                <a:r>
                  <a:rPr lang="en-US" sz="3200" dirty="0"/>
                  <a:t> </a:t>
                </a:r>
                <a:r>
                  <a:rPr lang="en-GB" sz="3200" dirty="0"/>
                  <a:t>when </a:t>
                </a:r>
                <a:r>
                  <a:rPr lang="en-GB" sz="3200" i="1" dirty="0"/>
                  <a:t>Q</a:t>
                </a:r>
                <a:r>
                  <a:rPr lang="en-GB" sz="3200" dirty="0"/>
                  <a:t> is equal to 0.05RCH</a:t>
                </a:r>
                <a14:m>
                  <m:oMath xmlns:m="http://schemas.openxmlformats.org/officeDocument/2006/math">
                    <m:r>
                      <a:rPr lang="en-GB" sz="3200" i="1" smtClean="0">
                        <a:latin typeface="Cambria Math" panose="02040503050406030204" pitchFamily="18" charset="0"/>
                        <a:ea typeface="Cambria Math" panose="02040503050406030204" pitchFamily="18" charset="0"/>
                      </a:rPr>
                      <m:t>∙</m:t>
                    </m:r>
                  </m:oMath>
                </a14:m>
                <a:r>
                  <a:rPr lang="en-GB" sz="3200" dirty="0"/>
                  <a:t>L, all constrained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GB" sz="3200" dirty="0"/>
                  <a:t> are nearly same as that in the unconstrained case. Compared with the constraint of </a:t>
                </a:r>
                <a14:m>
                  <m:oMath xmlns:m="http://schemas.openxmlformats.org/officeDocument/2006/math">
                    <m:r>
                      <a:rPr lang="en-GB" sz="3200" i="1">
                        <a:latin typeface="Cambria Math" panose="02040503050406030204" pitchFamily="18" charset="0"/>
                      </a:rPr>
                      <m:t>∆</m:t>
                    </m:r>
                    <m:r>
                      <a:rPr lang="en-GB" sz="3200" b="0" i="1" smtClean="0">
                        <a:latin typeface="Cambria Math" panose="02040503050406030204" pitchFamily="18" charset="0"/>
                      </a:rPr>
                      <m:t>𝑆𝑀</m:t>
                    </m:r>
                  </m:oMath>
                </a14:m>
                <a:r>
                  <a:rPr lang="en-GB" sz="3200" dirty="0"/>
                  <a:t>, optimal schemes limited by </a:t>
                </a:r>
                <a14:m>
                  <m:oMath xmlns:m="http://schemas.openxmlformats.org/officeDocument/2006/math">
                    <m:r>
                      <a:rPr lang="en-GB" sz="3200" i="1">
                        <a:latin typeface="Cambria Math" panose="02040503050406030204" pitchFamily="18" charset="0"/>
                      </a:rPr>
                      <m:t>∆</m:t>
                    </m:r>
                    <m:r>
                      <a:rPr lang="en-GB" sz="3200" i="1">
                        <a:latin typeface="Cambria Math" panose="02040503050406030204" pitchFamily="18" charset="0"/>
                      </a:rPr>
                      <m:t>𝑠</m:t>
                    </m:r>
                  </m:oMath>
                </a14:m>
                <a:r>
                  <a:rPr lang="en-US" sz="3200" dirty="0"/>
                  <a:t> are more sensible to the increase of </a:t>
                </a:r>
                <a:r>
                  <a:rPr lang="en-US" sz="3200" i="1" dirty="0"/>
                  <a:t>Q</a:t>
                </a:r>
                <a:r>
                  <a:rPr lang="en-GB" sz="3200" dirty="0"/>
                  <a:t>, causing higher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a:latin typeface="Cambria Math" panose="02040503050406030204" pitchFamily="18" charset="0"/>
                            <a:ea typeface="DengXian" panose="02010600030101010101" pitchFamily="2" charset="-122"/>
                            <a:cs typeface="Times New Roman" panose="02020603050405020304" pitchFamily="18" charset="0"/>
                          </a:rPr>
                          <m:t>OC</m:t>
                        </m:r>
                      </m:sub>
                    </m:sSub>
                    <m:r>
                      <a:rPr lang="en-GB" sz="3200" b="0" i="1" smtClean="0">
                        <a:latin typeface="Cambria Math" panose="02040503050406030204" pitchFamily="18" charset="0"/>
                        <a:ea typeface="DengXian" panose="02010600030101010101" pitchFamily="2" charset="-122"/>
                        <a:cs typeface="Times New Roman" panose="02020603050405020304" pitchFamily="18" charset="0"/>
                      </a:rPr>
                      <m:t>.</m:t>
                    </m:r>
                  </m:oMath>
                </a14:m>
                <a:endParaRPr lang="en-GB" sz="3200" dirty="0"/>
              </a:p>
            </p:txBody>
          </p:sp>
        </mc:Choice>
        <mc:Fallback xmlns="">
          <p:sp>
            <p:nvSpPr>
              <p:cNvPr id="188" name="Rectangle 187"/>
              <p:cNvSpPr>
                <a:spLocks noRot="1" noChangeAspect="1" noMove="1" noResize="1" noEditPoints="1" noAdjustHandles="1" noChangeArrowheads="1" noChangeShapeType="1" noTextEdit="1"/>
              </p:cNvSpPr>
              <p:nvPr/>
            </p:nvSpPr>
            <p:spPr>
              <a:xfrm>
                <a:off x="25807488" y="24657372"/>
                <a:ext cx="5861937" cy="5016758"/>
              </a:xfrm>
              <a:prstGeom prst="rect">
                <a:avLst/>
              </a:prstGeom>
              <a:blipFill>
                <a:blip r:embed="rId17"/>
                <a:stretch>
                  <a:fillRect l="-2706" t="-1580" r="-27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9" name="Rectangle 188"/>
              <p:cNvSpPr/>
              <p:nvPr/>
            </p:nvSpPr>
            <p:spPr>
              <a:xfrm>
                <a:off x="12923004" y="40734770"/>
                <a:ext cx="18830197" cy="5016758"/>
              </a:xfrm>
              <a:prstGeom prst="rect">
                <a:avLst/>
              </a:prstGeom>
            </p:spPr>
            <p:txBody>
              <a:bodyPr wrap="square">
                <a:spAutoFit/>
              </a:bodyPr>
              <a:lstStyle/>
              <a:p>
                <a:pPr algn="just"/>
                <a:r>
                  <a:rPr lang="en-US" sz="3200" b="1" dirty="0"/>
                  <a:t>Conclusions</a:t>
                </a:r>
              </a:p>
              <a:p>
                <a:pPr algn="just"/>
                <a:r>
                  <a:rPr lang="en-GB" sz="3200" dirty="0"/>
                  <a:t>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GB" sz="3200" dirty="0"/>
                  <a:t> always reaches the smallest at the island centre when </a:t>
                </a:r>
                <a:r>
                  <a:rPr lang="en-GB" sz="3200" i="1" dirty="0"/>
                  <a:t>Q</a:t>
                </a:r>
                <a:r>
                  <a:rPr lang="en-GB" sz="3200" dirty="0"/>
                  <a:t> and </a:t>
                </a:r>
                <a:r>
                  <a:rPr lang="en-GB" sz="3200" i="1" dirty="0"/>
                  <a:t>D</a:t>
                </a:r>
                <a:r>
                  <a:rPr lang="en-GB" sz="3200" dirty="0"/>
                  <a:t> are given, but extracting groundwater at the centre is not conducive to SWI control. It is </a:t>
                </a:r>
                <a:r>
                  <a:rPr lang="en-US" sz="3200" dirty="0"/>
                  <a:t>a conflict between the financial budget and SWI control, and thus it is necessary to search the optimal pumping strategy to encounter a balance between them.</a:t>
                </a:r>
                <a:endParaRPr lang="en-GB" sz="3200" dirty="0"/>
              </a:p>
              <a:p>
                <a:pPr algn="just"/>
                <a:r>
                  <a:rPr lang="en-GB" sz="3200" dirty="0"/>
                  <a:t>	In general, optimal pumping strategies move towards the shoreline with the increase of </a:t>
                </a:r>
                <a:r>
                  <a:rPr lang="en-GB" sz="3200" i="1" dirty="0"/>
                  <a:t>Q</a:t>
                </a:r>
                <a:r>
                  <a:rPr lang="en-GB" sz="3200" dirty="0"/>
                  <a:t>, and optimal scheme needs to move deeper when SWI controlling is stricter.</a:t>
                </a:r>
              </a:p>
              <a:p>
                <a:pPr algn="just"/>
                <a:r>
                  <a:rPr lang="en-GB" sz="3200" b="1" dirty="0"/>
                  <a:t>Future development</a:t>
                </a:r>
              </a:p>
              <a:p>
                <a:pPr algn="just"/>
                <a:r>
                  <a:rPr lang="en-GB" sz="3200" b="1" dirty="0"/>
                  <a:t>       </a:t>
                </a:r>
                <a:r>
                  <a:rPr lang="en-GB" sz="3200" dirty="0"/>
                  <a:t> Develop a surrogate-optimization framework to replace expensive simulation-optimization system to determine the optimal management scheme and its </a:t>
                </a:r>
                <a14:m>
                  <m:oMath xmlns:m="http://schemas.openxmlformats.org/officeDocument/2006/math">
                    <m:sSub>
                      <m:sSubPr>
                        <m:ctrlPr>
                          <a:rPr lang="en-GB" sz="3200" i="1">
                            <a:latin typeface="Cambria Math" panose="02040503050406030204" pitchFamily="18" charset="0"/>
                            <a:ea typeface="DengXian" panose="02010600030101010101" pitchFamily="2" charset="-122"/>
                            <a:cs typeface="Times New Roman" panose="02020603050405020304" pitchFamily="18" charset="0"/>
                          </a:rPr>
                        </m:ctrlPr>
                      </m:sSubPr>
                      <m:e>
                        <m:r>
                          <a:rPr lang="en-US" sz="32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320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GB" sz="3200" dirty="0"/>
                  <a:t> in practice.</a:t>
                </a:r>
              </a:p>
            </p:txBody>
          </p:sp>
        </mc:Choice>
        <mc:Fallback xmlns="">
          <p:sp>
            <p:nvSpPr>
              <p:cNvPr id="189" name="Rectangle 188"/>
              <p:cNvSpPr>
                <a:spLocks noRot="1" noChangeAspect="1" noMove="1" noResize="1" noEditPoints="1" noAdjustHandles="1" noChangeArrowheads="1" noChangeShapeType="1" noTextEdit="1"/>
              </p:cNvSpPr>
              <p:nvPr/>
            </p:nvSpPr>
            <p:spPr>
              <a:xfrm>
                <a:off x="12923004" y="40734770"/>
                <a:ext cx="18830197" cy="5016758"/>
              </a:xfrm>
              <a:prstGeom prst="rect">
                <a:avLst/>
              </a:prstGeom>
              <a:blipFill>
                <a:blip r:embed="rId18"/>
                <a:stretch>
                  <a:fillRect l="-842" t="-1580" r="-809" b="-3038"/>
                </a:stretch>
              </a:blipFill>
            </p:spPr>
            <p:txBody>
              <a:bodyPr/>
              <a:lstStyle/>
              <a:p>
                <a:r>
                  <a:rPr lang="en-GB">
                    <a:noFill/>
                  </a:rPr>
                  <a:t> </a:t>
                </a:r>
              </a:p>
            </p:txBody>
          </p:sp>
        </mc:Fallback>
      </mc:AlternateContent>
      <p:sp>
        <p:nvSpPr>
          <p:cNvPr id="77" name="TextBox 76"/>
          <p:cNvSpPr txBox="1"/>
          <p:nvPr/>
        </p:nvSpPr>
        <p:spPr bwMode="auto">
          <a:xfrm>
            <a:off x="12852790" y="46803242"/>
            <a:ext cx="5804190" cy="1798318"/>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lIns="74052" tIns="37023" rIns="74052" bIns="37023" rtlCol="0">
            <a:spAutoFit/>
          </a:bodyPr>
          <a:lstStyle/>
          <a:p>
            <a:pPr algn="just">
              <a:spcBef>
                <a:spcPts val="500"/>
              </a:spcBef>
              <a:buFontTx/>
              <a:buNone/>
            </a:pPr>
            <a:r>
              <a:rPr lang="en-GB" sz="2800" dirty="0"/>
              <a:t>Some of the authors of  this study have been supported in part by the UK EPSRC grant EP/T018542/1 and the US NSF grant  2022278.  </a:t>
            </a:r>
          </a:p>
        </p:txBody>
      </p:sp>
      <p:pic>
        <p:nvPicPr>
          <p:cNvPr id="72" name="Picture 248" descr="https://tse4.mm.bing.net/th?id=OIP.DEW2Zz4c-9o4tFw0oeI8lgHaHw&amp;pid=Api&amp;P=0&amp;w=300&amp;h=300"/>
          <p:cNvPicPr>
            <a:picLocks noChangeAspect="1" noChangeArrowheads="1"/>
          </p:cNvPicPr>
          <p:nvPr/>
        </p:nvPicPr>
        <p:blipFill rotWithShape="1">
          <a:blip r:embed="rId19">
            <a:extLst>
              <a:ext uri="{28A0092B-C50C-407E-A947-70E740481C1C}">
                <a14:useLocalDpi xmlns:a14="http://schemas.microsoft.com/office/drawing/2010/main" val="0"/>
              </a:ext>
            </a:extLst>
          </a:blip>
          <a:srcRect l="5546" t="5850" r="4730" b="6928"/>
          <a:stretch/>
        </p:blipFill>
        <p:spPr bwMode="auto">
          <a:xfrm>
            <a:off x="38405" y="32370"/>
            <a:ext cx="5436087" cy="5523765"/>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885"/>
          <p:cNvSpPr txBox="1">
            <a:spLocks noChangeAspect="1" noChangeArrowheads="1"/>
          </p:cNvSpPr>
          <p:nvPr/>
        </p:nvSpPr>
        <p:spPr bwMode="auto">
          <a:xfrm>
            <a:off x="4516733" y="3862948"/>
            <a:ext cx="26687832" cy="3555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6876" tIns="53438" rIns="106876" bIns="53438">
            <a:spAutoFit/>
          </a:bodyPr>
          <a:lstStyle>
            <a:lvl1pPr algn="l" defTabSz="1071563"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1071563"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1071563"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1071563"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1071563" eaLnBrk="0" hangingPunct="0">
              <a:spcBef>
                <a:spcPct val="20000"/>
              </a:spcBef>
              <a:buChar char="»"/>
              <a:defRPr sz="9900">
                <a:solidFill>
                  <a:schemeClr val="tx1"/>
                </a:solidFill>
                <a:latin typeface="Arial" charset="0"/>
                <a:ea typeface="ＭＳ Ｐゴシック" pitchFamily="34" charset="-128"/>
              </a:defRPr>
            </a:lvl5pPr>
            <a:lvl6pPr marL="25146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1071563"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ts val="0"/>
              </a:spcBef>
              <a:spcAft>
                <a:spcPts val="0"/>
              </a:spcAft>
              <a:buFontTx/>
              <a:buNone/>
            </a:pPr>
            <a:r>
              <a:rPr lang="en-US" altLang="en-US" sz="5000" b="1" dirty="0">
                <a:latin typeface="Helvetica"/>
                <a:cs typeface="Helvetica"/>
              </a:rPr>
              <a:t>Weijiang Yu</a:t>
            </a:r>
            <a:r>
              <a:rPr lang="en-US" altLang="en-US" sz="5000" b="1" baseline="30000" dirty="0">
                <a:latin typeface="Helvetica"/>
                <a:cs typeface="Helvetica"/>
              </a:rPr>
              <a:t>1</a:t>
            </a:r>
            <a:r>
              <a:rPr lang="en-US" altLang="en-US" sz="5000" b="1" dirty="0">
                <a:latin typeface="Helvetica"/>
                <a:cs typeface="Helvetica"/>
              </a:rPr>
              <a:t>, Domenico Baù</a:t>
            </a:r>
            <a:r>
              <a:rPr lang="en-US" altLang="en-US" sz="5000" b="1" baseline="30000" dirty="0">
                <a:latin typeface="Helvetica"/>
                <a:cs typeface="Helvetica"/>
              </a:rPr>
              <a:t>1</a:t>
            </a:r>
            <a:r>
              <a:rPr lang="en-US" altLang="en-US" sz="5000" b="1" dirty="0">
                <a:latin typeface="Helvetica"/>
                <a:cs typeface="Helvetica"/>
              </a:rPr>
              <a:t>, Alex S. Mayer</a:t>
            </a:r>
            <a:r>
              <a:rPr lang="en-US" altLang="en-US" sz="5000" b="1" baseline="30000" dirty="0">
                <a:latin typeface="Helvetica"/>
                <a:cs typeface="Helvetica"/>
              </a:rPr>
              <a:t>2</a:t>
            </a:r>
            <a:r>
              <a:rPr lang="en-US" altLang="en-US" sz="5000" b="1" dirty="0">
                <a:latin typeface="Helvetica"/>
                <a:cs typeface="Helvetica"/>
              </a:rPr>
              <a:t>, Lauren Mancewicz</a:t>
            </a:r>
            <a:r>
              <a:rPr lang="en-US" altLang="en-US" sz="5000" b="1" baseline="30000" dirty="0">
                <a:latin typeface="Helvetica"/>
                <a:cs typeface="Helvetica"/>
              </a:rPr>
              <a:t>3</a:t>
            </a:r>
            <a:r>
              <a:rPr lang="en-US" altLang="en-US" sz="5000" b="1" dirty="0">
                <a:latin typeface="Helvetica"/>
                <a:cs typeface="Helvetica"/>
              </a:rPr>
              <a:t>, </a:t>
            </a:r>
          </a:p>
          <a:p>
            <a:pPr algn="ctr" eaLnBrk="1" hangingPunct="1">
              <a:spcBef>
                <a:spcPts val="0"/>
              </a:spcBef>
              <a:spcAft>
                <a:spcPts val="0"/>
              </a:spcAft>
              <a:buFontTx/>
              <a:buNone/>
            </a:pPr>
            <a:r>
              <a:rPr lang="en-US" altLang="en-US" sz="5000" b="1" dirty="0" err="1">
                <a:latin typeface="Helvetica"/>
                <a:cs typeface="Helvetica"/>
              </a:rPr>
              <a:t>Mohammadali</a:t>
            </a:r>
            <a:r>
              <a:rPr lang="en-US" altLang="en-US" sz="5000" b="1" dirty="0">
                <a:latin typeface="Helvetica"/>
                <a:cs typeface="Helvetica"/>
              </a:rPr>
              <a:t> Geranmehr</a:t>
            </a:r>
            <a:r>
              <a:rPr lang="en-US" altLang="en-US" sz="5000" b="1" baseline="30000" dirty="0">
                <a:latin typeface="Helvetica"/>
                <a:cs typeface="Helvetica"/>
              </a:rPr>
              <a:t>1</a:t>
            </a:r>
            <a:endParaRPr lang="en-US" altLang="en-US" sz="5000" b="1" dirty="0">
              <a:latin typeface="Helvetica"/>
              <a:cs typeface="Helvetica"/>
            </a:endParaRPr>
          </a:p>
          <a:p>
            <a:pPr algn="ctr" eaLnBrk="1" hangingPunct="1">
              <a:spcBef>
                <a:spcPts val="0"/>
              </a:spcBef>
              <a:spcAft>
                <a:spcPts val="0"/>
              </a:spcAft>
              <a:buFontTx/>
              <a:buNone/>
            </a:pPr>
            <a:r>
              <a:rPr lang="en-US" altLang="en-US" sz="4400" i="1" dirty="0">
                <a:latin typeface="Helvetica"/>
                <a:cs typeface="Helvetica"/>
              </a:rPr>
              <a:t> </a:t>
            </a:r>
            <a:r>
              <a:rPr lang="en-US" altLang="en-US" sz="4000" i="1" baseline="30000" dirty="0">
                <a:latin typeface="Helvetica"/>
                <a:cs typeface="Helvetica"/>
              </a:rPr>
              <a:t>1</a:t>
            </a:r>
            <a:r>
              <a:rPr lang="en-US" altLang="en-US" sz="4000" i="1" dirty="0">
                <a:latin typeface="Helvetica"/>
                <a:cs typeface="Helvetica"/>
              </a:rPr>
              <a:t> Department of Civil and Structural Engineering, University of Sheffield, Sheffield, UK </a:t>
            </a:r>
          </a:p>
          <a:p>
            <a:pPr algn="ctr" eaLnBrk="1" hangingPunct="1">
              <a:spcBef>
                <a:spcPts val="0"/>
              </a:spcBef>
              <a:spcAft>
                <a:spcPts val="0"/>
              </a:spcAft>
              <a:buFontTx/>
              <a:buNone/>
            </a:pPr>
            <a:r>
              <a:rPr lang="en-US" altLang="en-US" sz="4000" i="1" baseline="30000" dirty="0">
                <a:latin typeface="Helvetica"/>
                <a:cs typeface="Helvetica"/>
              </a:rPr>
              <a:t>2 </a:t>
            </a:r>
            <a:r>
              <a:rPr lang="en-US" altLang="en-US" sz="4000" i="1" dirty="0">
                <a:latin typeface="Helvetica"/>
                <a:cs typeface="Helvetica"/>
              </a:rPr>
              <a:t>Department of Civil Engineering, the University of Texas at El Paso, TX, USA</a:t>
            </a:r>
          </a:p>
          <a:p>
            <a:pPr algn="ctr" eaLnBrk="1" hangingPunct="1">
              <a:spcBef>
                <a:spcPts val="0"/>
              </a:spcBef>
              <a:spcAft>
                <a:spcPts val="0"/>
              </a:spcAft>
              <a:buFontTx/>
              <a:buNone/>
            </a:pPr>
            <a:r>
              <a:rPr lang="en-US" altLang="en-US" sz="4000" i="1" baseline="30000" dirty="0">
                <a:latin typeface="Helvetica"/>
                <a:cs typeface="Helvetica"/>
              </a:rPr>
              <a:t>3 </a:t>
            </a:r>
            <a:r>
              <a:rPr lang="en-US" altLang="en-US" sz="4000" i="1" dirty="0">
                <a:latin typeface="Helvetica"/>
                <a:cs typeface="Helvetica"/>
              </a:rPr>
              <a:t>Department of Civil, Environmental, and Geospatial Engineering, Michigan Technological University, Michigan, USA</a:t>
            </a:r>
          </a:p>
        </p:txBody>
      </p:sp>
      <p:pic>
        <p:nvPicPr>
          <p:cNvPr id="2" name="Pictur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249083" y="24400571"/>
            <a:ext cx="6333103" cy="4890447"/>
          </a:xfrm>
          <a:prstGeom prst="rect">
            <a:avLst/>
          </a:prstGeom>
          <a:ln>
            <a:solidFill>
              <a:schemeClr val="tx1"/>
            </a:solidFill>
          </a:ln>
        </p:spPr>
      </p:pic>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894917" y="24404824"/>
            <a:ext cx="6333103" cy="4876574"/>
          </a:xfrm>
          <a:prstGeom prst="rect">
            <a:avLst/>
          </a:prstGeom>
          <a:ln>
            <a:solidFill>
              <a:schemeClr val="tx1"/>
            </a:solidFill>
          </a:ln>
        </p:spPr>
      </p:pic>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856512" y="14849801"/>
            <a:ext cx="6333103" cy="4933464"/>
          </a:xfrm>
          <a:prstGeom prst="rect">
            <a:avLst/>
          </a:prstGeom>
          <a:ln>
            <a:solidFill>
              <a:schemeClr val="tx1"/>
            </a:solidFill>
          </a:ln>
        </p:spPr>
      </p:pic>
      <p:pic>
        <p:nvPicPr>
          <p:cNvPr id="10" name="Picture 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411225" y="14811396"/>
            <a:ext cx="6333103" cy="4969528"/>
          </a:xfrm>
          <a:prstGeom prst="rect">
            <a:avLst/>
          </a:prstGeom>
          <a:ln>
            <a:solidFill>
              <a:schemeClr val="tx1"/>
            </a:solidFill>
          </a:ln>
        </p:spPr>
      </p:pic>
      <p:pic>
        <p:nvPicPr>
          <p:cNvPr id="11" name="Picture 1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9154932" y="14811396"/>
            <a:ext cx="6333103" cy="4969528"/>
          </a:xfrm>
          <a:prstGeom prst="rect">
            <a:avLst/>
          </a:prstGeom>
          <a:ln>
            <a:solidFill>
              <a:schemeClr val="tx1"/>
            </a:solidFill>
          </a:ln>
        </p:spPr>
      </p:pic>
      <mc:AlternateContent xmlns:mc="http://schemas.openxmlformats.org/markup-compatibility/2006" xmlns:a14="http://schemas.microsoft.com/office/drawing/2010/main">
        <mc:Choice Requires="a14">
          <p:graphicFrame>
            <p:nvGraphicFramePr>
              <p:cNvPr id="79" name="Table 78"/>
              <p:cNvGraphicFramePr>
                <a:graphicFrameLocks noGrp="1"/>
              </p:cNvGraphicFramePr>
              <p:nvPr>
                <p:extLst>
                  <p:ext uri="{D42A27DB-BD31-4B8C-83A1-F6EECF244321}">
                    <p14:modId xmlns:p14="http://schemas.microsoft.com/office/powerpoint/2010/main" val="3525410896"/>
                  </p:ext>
                </p:extLst>
              </p:nvPr>
            </p:nvGraphicFramePr>
            <p:xfrm>
              <a:off x="23447442" y="10211658"/>
              <a:ext cx="8300610" cy="2981989"/>
            </p:xfrm>
            <a:graphic>
              <a:graphicData uri="http://schemas.openxmlformats.org/drawingml/2006/table">
                <a:tbl>
                  <a:tblPr firstRow="1" firstCol="1" bandRow="1">
                    <a:tableStyleId>{5940675A-B579-460E-94D1-54222C63F5DA}</a:tableStyleId>
                  </a:tblPr>
                  <a:tblGrid>
                    <a:gridCol w="2043869">
                      <a:extLst>
                        <a:ext uri="{9D8B030D-6E8A-4147-A177-3AD203B41FA5}">
                          <a16:colId xmlns:a16="http://schemas.microsoft.com/office/drawing/2014/main" val="1177517652"/>
                        </a:ext>
                      </a:extLst>
                    </a:gridCol>
                    <a:gridCol w="1209637">
                      <a:extLst>
                        <a:ext uri="{9D8B030D-6E8A-4147-A177-3AD203B41FA5}">
                          <a16:colId xmlns:a16="http://schemas.microsoft.com/office/drawing/2014/main" val="4142669631"/>
                        </a:ext>
                      </a:extLst>
                    </a:gridCol>
                    <a:gridCol w="959367">
                      <a:extLst>
                        <a:ext uri="{9D8B030D-6E8A-4147-A177-3AD203B41FA5}">
                          <a16:colId xmlns:a16="http://schemas.microsoft.com/office/drawing/2014/main" val="1720214588"/>
                        </a:ext>
                      </a:extLst>
                    </a:gridCol>
                    <a:gridCol w="1001078">
                      <a:extLst>
                        <a:ext uri="{9D8B030D-6E8A-4147-A177-3AD203B41FA5}">
                          <a16:colId xmlns:a16="http://schemas.microsoft.com/office/drawing/2014/main" val="3883511756"/>
                        </a:ext>
                      </a:extLst>
                    </a:gridCol>
                    <a:gridCol w="1042790">
                      <a:extLst>
                        <a:ext uri="{9D8B030D-6E8A-4147-A177-3AD203B41FA5}">
                          <a16:colId xmlns:a16="http://schemas.microsoft.com/office/drawing/2014/main" val="2388366280"/>
                        </a:ext>
                      </a:extLst>
                    </a:gridCol>
                    <a:gridCol w="1084502">
                      <a:extLst>
                        <a:ext uri="{9D8B030D-6E8A-4147-A177-3AD203B41FA5}">
                          <a16:colId xmlns:a16="http://schemas.microsoft.com/office/drawing/2014/main" val="1715036277"/>
                        </a:ext>
                      </a:extLst>
                    </a:gridCol>
                    <a:gridCol w="959367">
                      <a:extLst>
                        <a:ext uri="{9D8B030D-6E8A-4147-A177-3AD203B41FA5}">
                          <a16:colId xmlns:a16="http://schemas.microsoft.com/office/drawing/2014/main" val="407174021"/>
                        </a:ext>
                      </a:extLst>
                    </a:gridCol>
                  </a:tblGrid>
                  <a:tr h="946524">
                    <a:tc>
                      <a:txBody>
                        <a:bodyPr/>
                        <a:lstStyle/>
                        <a:p>
                          <a:pPr algn="ctr">
                            <a:lnSpc>
                              <a:spcPct val="107000"/>
                            </a:lnSpc>
                          </a:pPr>
                          <a:r>
                            <a:rPr lang="en-GB" sz="3000" dirty="0">
                              <a:effectLst/>
                              <a:latin typeface="+mn-lt"/>
                              <a:cs typeface="Calibri" panose="020F0502020204030204" pitchFamily="34" charset="0"/>
                            </a:rPr>
                            <a:t>Scenarios</a:t>
                          </a: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cs typeface="Calibri" panose="020F0502020204030204" pitchFamily="34" charset="0"/>
                            </a:rPr>
                            <a:t>1</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cs typeface="Calibri" panose="020F0502020204030204" pitchFamily="34" charset="0"/>
                            </a:rPr>
                            <a:t>2</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cs typeface="Calibri" panose="020F0502020204030204" pitchFamily="34" charset="0"/>
                            </a:rPr>
                            <a:t>3</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4</a:t>
                          </a: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5</a:t>
                          </a: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6</a:t>
                          </a:r>
                        </a:p>
                      </a:txBody>
                      <a:tcPr marL="102687" marR="102687" marT="14262" marB="0" anchor="ctr"/>
                    </a:tc>
                    <a:extLst>
                      <a:ext uri="{0D108BD9-81ED-4DB2-BD59-A6C34878D82A}">
                        <a16:rowId xmlns:a16="http://schemas.microsoft.com/office/drawing/2014/main" val="2153110672"/>
                      </a:ext>
                    </a:extLst>
                  </a:tr>
                  <a:tr h="1036935">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3000">
                                    <a:effectLst/>
                                    <a:latin typeface="Cambria Math" panose="02040503050406030204" pitchFamily="18" charset="0"/>
                                  </a:rPr>
                                  <m:t>∆</m:t>
                                </m:r>
                                <m:sSub>
                                  <m:sSubPr>
                                    <m:ctrlPr>
                                      <a:rPr lang="en-GB" sz="3000" i="1">
                                        <a:effectLst/>
                                        <a:latin typeface="Cambria Math" panose="02040503050406030204" pitchFamily="18" charset="0"/>
                                      </a:rPr>
                                    </m:ctrlPr>
                                  </m:sSubPr>
                                  <m:e>
                                    <m:r>
                                      <a:rPr lang="en-US" sz="3000">
                                        <a:effectLst/>
                                        <a:latin typeface="Cambria Math" panose="02040503050406030204" pitchFamily="18" charset="0"/>
                                      </a:rPr>
                                      <m:t>𝑠</m:t>
                                    </m:r>
                                  </m:e>
                                  <m:sub>
                                    <m:r>
                                      <m:rPr>
                                        <m:sty m:val="p"/>
                                      </m:rPr>
                                      <a:rPr lang="en-US" sz="3000">
                                        <a:effectLst/>
                                        <a:latin typeface="Cambria Math" panose="02040503050406030204" pitchFamily="18" charset="0"/>
                                      </a:rPr>
                                      <m:t>max</m:t>
                                    </m:r>
                                  </m:sub>
                                </m:sSub>
                              </m:oMath>
                            </m:oMathPara>
                          </a14:m>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ea typeface="+mn-ea"/>
                              <a:cs typeface="Calibri" panose="020F0502020204030204" pitchFamily="34" charset="0"/>
                            </a:rPr>
                            <a:t>0.05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ea typeface="+mn-ea"/>
                              <a:cs typeface="Calibri" panose="020F0502020204030204" pitchFamily="34" charset="0"/>
                            </a:rPr>
                            <a:t>0.1</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ea typeface="+mn-ea"/>
                              <a:cs typeface="Calibri" panose="020F0502020204030204" pitchFamily="34" charset="0"/>
                            </a:rPr>
                            <a:t>0.15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0.2</a:t>
                          </a: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0.25</a:t>
                          </a: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0.3</a:t>
                          </a:r>
                        </a:p>
                      </a:txBody>
                      <a:tcPr marL="102687" marR="102687" marT="14262" marB="0" anchor="ctr"/>
                    </a:tc>
                    <a:extLst>
                      <a:ext uri="{0D108BD9-81ED-4DB2-BD59-A6C34878D82A}">
                        <a16:rowId xmlns:a16="http://schemas.microsoft.com/office/drawing/2014/main" val="664855285"/>
                      </a:ext>
                    </a:extLst>
                  </a:tr>
                  <a:tr h="998530">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3000">
                                    <a:effectLst/>
                                    <a:latin typeface="Cambria Math" panose="02040503050406030204" pitchFamily="18" charset="0"/>
                                  </a:rPr>
                                  <m:t>∆</m:t>
                                </m:r>
                                <m:sSub>
                                  <m:sSubPr>
                                    <m:ctrlPr>
                                      <a:rPr lang="en-GB" sz="3000" i="1">
                                        <a:effectLst/>
                                        <a:latin typeface="Cambria Math" panose="02040503050406030204" pitchFamily="18" charset="0"/>
                                      </a:rPr>
                                    </m:ctrlPr>
                                  </m:sSubPr>
                                  <m:e>
                                    <m:r>
                                      <a:rPr lang="en-US" sz="3000">
                                        <a:effectLst/>
                                        <a:latin typeface="Cambria Math" panose="02040503050406030204" pitchFamily="18" charset="0"/>
                                      </a:rPr>
                                      <m:t>𝑆𝑀</m:t>
                                    </m:r>
                                  </m:e>
                                  <m:sub>
                                    <m:r>
                                      <m:rPr>
                                        <m:sty m:val="p"/>
                                      </m:rPr>
                                      <a:rPr lang="en-US" sz="3000">
                                        <a:effectLst/>
                                        <a:latin typeface="Cambria Math" panose="02040503050406030204" pitchFamily="18" charset="0"/>
                                      </a:rPr>
                                      <m:t>max</m:t>
                                    </m:r>
                                  </m:sub>
                                </m:sSub>
                              </m:oMath>
                            </m:oMathPara>
                          </a14:m>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ea typeface="+mn-ea"/>
                              <a:cs typeface="Calibri" panose="020F0502020204030204" pitchFamily="34" charset="0"/>
                            </a:rPr>
                            <a:t>0.005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ea typeface="+mn-ea"/>
                              <a:cs typeface="Calibri" panose="020F0502020204030204" pitchFamily="34" charset="0"/>
                            </a:rPr>
                            <a:t>0.01</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a:effectLst/>
                              <a:latin typeface="+mn-lt"/>
                              <a:ea typeface="+mn-ea"/>
                              <a:cs typeface="Calibri" panose="020F0502020204030204" pitchFamily="34" charset="0"/>
                            </a:rPr>
                            <a:t>0.02</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0.03</a:t>
                          </a: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0.04</a:t>
                          </a:r>
                        </a:p>
                      </a:txBody>
                      <a:tcPr marL="102687" marR="102687" marT="14262" marB="0" anchor="ctr"/>
                    </a:tc>
                    <a:tc>
                      <a:txBody>
                        <a:bodyPr/>
                        <a:lstStyle/>
                        <a:p>
                          <a:pPr marL="0" marR="0" algn="ctr">
                            <a:lnSpc>
                              <a:spcPct val="107000"/>
                            </a:lnSpc>
                            <a:spcBef>
                              <a:spcPts val="0"/>
                            </a:spcBef>
                            <a:spcAft>
                              <a:spcPts val="0"/>
                            </a:spcAft>
                          </a:pPr>
                          <a:r>
                            <a:rPr lang="en-GB" sz="3000" dirty="0">
                              <a:effectLst/>
                              <a:latin typeface="+mn-lt"/>
                              <a:ea typeface="DengXian" panose="02010600030101010101" pitchFamily="2" charset="-122"/>
                              <a:cs typeface="Calibri" panose="020F0502020204030204" pitchFamily="34" charset="0"/>
                            </a:rPr>
                            <a:t>0.05</a:t>
                          </a:r>
                        </a:p>
                      </a:txBody>
                      <a:tcPr marL="102687" marR="102687" marT="14262" marB="0" anchor="ctr"/>
                    </a:tc>
                    <a:extLst>
                      <a:ext uri="{0D108BD9-81ED-4DB2-BD59-A6C34878D82A}">
                        <a16:rowId xmlns:a16="http://schemas.microsoft.com/office/drawing/2014/main" val="4091033403"/>
                      </a:ext>
                    </a:extLst>
                  </a:tr>
                </a:tbl>
              </a:graphicData>
            </a:graphic>
          </p:graphicFrame>
        </mc:Choice>
        <mc:Fallback xmlns="">
          <p:graphicFrame>
            <p:nvGraphicFramePr>
              <p:cNvPr id="79" name="Table 78"/>
              <p:cNvGraphicFramePr>
                <a:graphicFrameLocks noGrp="1"/>
              </p:cNvGraphicFramePr>
              <p:nvPr>
                <p:extLst>
                  <p:ext uri="{D42A27DB-BD31-4B8C-83A1-F6EECF244321}">
                    <p14:modId xmlns:p14="http://schemas.microsoft.com/office/powerpoint/2010/main" val="3525410896"/>
                  </p:ext>
                </p:extLst>
              </p:nvPr>
            </p:nvGraphicFramePr>
            <p:xfrm>
              <a:off x="23447442" y="10211658"/>
              <a:ext cx="8300610" cy="2981989"/>
            </p:xfrm>
            <a:graphic>
              <a:graphicData uri="http://schemas.openxmlformats.org/drawingml/2006/table">
                <a:tbl>
                  <a:tblPr firstRow="1" firstCol="1" bandRow="1">
                    <a:tableStyleId>{5940675A-B579-460E-94D1-54222C63F5DA}</a:tableStyleId>
                  </a:tblPr>
                  <a:tblGrid>
                    <a:gridCol w="2043869">
                      <a:extLst>
                        <a:ext uri="{9D8B030D-6E8A-4147-A177-3AD203B41FA5}">
                          <a16:colId xmlns:a16="http://schemas.microsoft.com/office/drawing/2014/main" val="1177517652"/>
                        </a:ext>
                      </a:extLst>
                    </a:gridCol>
                    <a:gridCol w="1209637">
                      <a:extLst>
                        <a:ext uri="{9D8B030D-6E8A-4147-A177-3AD203B41FA5}">
                          <a16:colId xmlns:a16="http://schemas.microsoft.com/office/drawing/2014/main" val="4142669631"/>
                        </a:ext>
                      </a:extLst>
                    </a:gridCol>
                    <a:gridCol w="959367">
                      <a:extLst>
                        <a:ext uri="{9D8B030D-6E8A-4147-A177-3AD203B41FA5}">
                          <a16:colId xmlns:a16="http://schemas.microsoft.com/office/drawing/2014/main" val="1720214588"/>
                        </a:ext>
                      </a:extLst>
                    </a:gridCol>
                    <a:gridCol w="1001078">
                      <a:extLst>
                        <a:ext uri="{9D8B030D-6E8A-4147-A177-3AD203B41FA5}">
                          <a16:colId xmlns:a16="http://schemas.microsoft.com/office/drawing/2014/main" val="3883511756"/>
                        </a:ext>
                      </a:extLst>
                    </a:gridCol>
                    <a:gridCol w="1042790">
                      <a:extLst>
                        <a:ext uri="{9D8B030D-6E8A-4147-A177-3AD203B41FA5}">
                          <a16:colId xmlns:a16="http://schemas.microsoft.com/office/drawing/2014/main" val="2388366280"/>
                        </a:ext>
                      </a:extLst>
                    </a:gridCol>
                    <a:gridCol w="1084502">
                      <a:extLst>
                        <a:ext uri="{9D8B030D-6E8A-4147-A177-3AD203B41FA5}">
                          <a16:colId xmlns:a16="http://schemas.microsoft.com/office/drawing/2014/main" val="1715036277"/>
                        </a:ext>
                      </a:extLst>
                    </a:gridCol>
                    <a:gridCol w="959367">
                      <a:extLst>
                        <a:ext uri="{9D8B030D-6E8A-4147-A177-3AD203B41FA5}">
                          <a16:colId xmlns:a16="http://schemas.microsoft.com/office/drawing/2014/main" val="407174021"/>
                        </a:ext>
                      </a:extLst>
                    </a:gridCol>
                  </a:tblGrid>
                  <a:tr h="946524">
                    <a:tc>
                      <a:txBody>
                        <a:bodyPr/>
                        <a:lstStyle/>
                        <a:p>
                          <a:pPr algn="ctr">
                            <a:lnSpc>
                              <a:spcPct val="107000"/>
                            </a:lnSpc>
                          </a:pPr>
                          <a:r>
                            <a:rPr lang="en-GB" sz="3000" dirty="0" smtClean="0">
                              <a:effectLst/>
                              <a:latin typeface="+mn-lt"/>
                              <a:cs typeface="Calibri" panose="020F0502020204030204" pitchFamily="34" charset="0"/>
                            </a:rPr>
                            <a:t>Scenarios</a:t>
                          </a:r>
                          <a:endParaRPr lang="en-GB" sz="3000" dirty="0">
                            <a:effectLst/>
                            <a:latin typeface="+mn-lt"/>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smtClean="0">
                              <a:effectLst/>
                              <a:latin typeface="+mn-lt"/>
                              <a:cs typeface="Calibri" panose="020F0502020204030204" pitchFamily="34" charset="0"/>
                            </a:rPr>
                            <a:t>1</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smtClean="0">
                              <a:effectLst/>
                              <a:latin typeface="+mn-lt"/>
                              <a:cs typeface="Calibri" panose="020F0502020204030204" pitchFamily="34" charset="0"/>
                            </a:rPr>
                            <a:t>2</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smtClean="0">
                              <a:effectLst/>
                              <a:latin typeface="+mn-lt"/>
                              <a:cs typeface="Calibri" panose="020F0502020204030204" pitchFamily="34" charset="0"/>
                            </a:rPr>
                            <a:t>3</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4</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6</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extLst>
                      <a:ext uri="{0D108BD9-81ED-4DB2-BD59-A6C34878D82A}">
                        <a16:rowId xmlns:a16="http://schemas.microsoft.com/office/drawing/2014/main" val="2153110672"/>
                      </a:ext>
                    </a:extLst>
                  </a:tr>
                  <a:tr h="1036935">
                    <a:tc>
                      <a:txBody>
                        <a:bodyPr/>
                        <a:lstStyle/>
                        <a:p>
                          <a:endParaRPr lang="en-US"/>
                        </a:p>
                      </a:txBody>
                      <a:tcPr marL="102687" marR="102687" marT="14262" marB="0" anchor="ctr">
                        <a:blipFill>
                          <a:blip r:embed="rId25"/>
                          <a:stretch>
                            <a:fillRect l="-298" t="-92353" r="-306250" b="-97647"/>
                          </a:stretch>
                        </a:blipFill>
                      </a:tcPr>
                    </a:tc>
                    <a:tc>
                      <a:txBody>
                        <a:bodyPr/>
                        <a:lstStyle/>
                        <a:p>
                          <a:pPr marL="0" marR="0" algn="ctr">
                            <a:lnSpc>
                              <a:spcPct val="107000"/>
                            </a:lnSpc>
                            <a:spcBef>
                              <a:spcPts val="0"/>
                            </a:spcBef>
                            <a:spcAft>
                              <a:spcPts val="0"/>
                            </a:spcAft>
                          </a:pPr>
                          <a:r>
                            <a:rPr lang="en-US" sz="3000" dirty="0" smtClean="0">
                              <a:effectLst/>
                              <a:latin typeface="+mn-lt"/>
                              <a:ea typeface="+mn-ea"/>
                              <a:cs typeface="Calibri" panose="020F0502020204030204" pitchFamily="34" charset="0"/>
                            </a:rPr>
                            <a:t>0.05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smtClean="0">
                              <a:effectLst/>
                              <a:latin typeface="+mn-lt"/>
                              <a:ea typeface="+mn-ea"/>
                              <a:cs typeface="Calibri" panose="020F0502020204030204" pitchFamily="34" charset="0"/>
                            </a:rPr>
                            <a:t>0.1</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smtClean="0">
                              <a:effectLst/>
                              <a:latin typeface="+mn-lt"/>
                              <a:ea typeface="+mn-ea"/>
                              <a:cs typeface="Calibri" panose="020F0502020204030204" pitchFamily="34" charset="0"/>
                            </a:rPr>
                            <a:t>0.15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0.2</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0.25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0.3</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extLst>
                      <a:ext uri="{0D108BD9-81ED-4DB2-BD59-A6C34878D82A}">
                        <a16:rowId xmlns:a16="http://schemas.microsoft.com/office/drawing/2014/main" val="664855285"/>
                      </a:ext>
                    </a:extLst>
                  </a:tr>
                  <a:tr h="998530">
                    <a:tc>
                      <a:txBody>
                        <a:bodyPr/>
                        <a:lstStyle/>
                        <a:p>
                          <a:endParaRPr lang="en-US"/>
                        </a:p>
                      </a:txBody>
                      <a:tcPr marL="102687" marR="102687" marT="14262" marB="0" anchor="ctr">
                        <a:blipFill>
                          <a:blip r:embed="rId25"/>
                          <a:stretch>
                            <a:fillRect l="-298" t="-199390" r="-306250" b="-1220"/>
                          </a:stretch>
                        </a:blipFill>
                      </a:tcPr>
                    </a:tc>
                    <a:tc>
                      <a:txBody>
                        <a:bodyPr/>
                        <a:lstStyle/>
                        <a:p>
                          <a:pPr marL="0" marR="0" algn="ctr">
                            <a:lnSpc>
                              <a:spcPct val="107000"/>
                            </a:lnSpc>
                            <a:spcBef>
                              <a:spcPts val="0"/>
                            </a:spcBef>
                            <a:spcAft>
                              <a:spcPts val="0"/>
                            </a:spcAft>
                          </a:pPr>
                          <a:r>
                            <a:rPr lang="en-US" sz="3000" dirty="0" smtClean="0">
                              <a:effectLst/>
                              <a:latin typeface="+mn-lt"/>
                              <a:ea typeface="+mn-ea"/>
                              <a:cs typeface="Calibri" panose="020F0502020204030204" pitchFamily="34" charset="0"/>
                            </a:rPr>
                            <a:t>0.005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smtClean="0">
                              <a:effectLst/>
                              <a:latin typeface="+mn-lt"/>
                              <a:ea typeface="+mn-ea"/>
                              <a:cs typeface="Calibri" panose="020F0502020204030204" pitchFamily="34" charset="0"/>
                            </a:rPr>
                            <a:t>0.01</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US" sz="3000" dirty="0" smtClean="0">
                              <a:effectLst/>
                              <a:latin typeface="+mn-lt"/>
                              <a:ea typeface="+mn-ea"/>
                              <a:cs typeface="Calibri" panose="020F0502020204030204" pitchFamily="34" charset="0"/>
                            </a:rPr>
                            <a:t>0.02</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0.03</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0.04</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tc>
                      <a:txBody>
                        <a:bodyPr/>
                        <a:lstStyle/>
                        <a:p>
                          <a:pPr marL="0" marR="0" algn="ctr">
                            <a:lnSpc>
                              <a:spcPct val="107000"/>
                            </a:lnSpc>
                            <a:spcBef>
                              <a:spcPts val="0"/>
                            </a:spcBef>
                            <a:spcAft>
                              <a:spcPts val="0"/>
                            </a:spcAft>
                          </a:pPr>
                          <a:r>
                            <a:rPr lang="en-GB" sz="3000" dirty="0" smtClean="0">
                              <a:effectLst/>
                              <a:latin typeface="+mn-lt"/>
                              <a:ea typeface="DengXian" panose="02010600030101010101" pitchFamily="2" charset="-122"/>
                              <a:cs typeface="Calibri" panose="020F0502020204030204" pitchFamily="34" charset="0"/>
                            </a:rPr>
                            <a:t>0.05</a:t>
                          </a:r>
                          <a:endParaRPr lang="en-GB" sz="3000" dirty="0">
                            <a:effectLst/>
                            <a:latin typeface="+mn-lt"/>
                            <a:ea typeface="DengXian" panose="02010600030101010101" pitchFamily="2" charset="-122"/>
                            <a:cs typeface="Calibri" panose="020F0502020204030204" pitchFamily="34" charset="0"/>
                          </a:endParaRPr>
                        </a:p>
                      </a:txBody>
                      <a:tcPr marL="102687" marR="102687" marT="14262" marB="0" anchor="ctr"/>
                    </a:tc>
                    <a:extLst>
                      <a:ext uri="{0D108BD9-81ED-4DB2-BD59-A6C34878D82A}">
                        <a16:rowId xmlns:a16="http://schemas.microsoft.com/office/drawing/2014/main" val="4091033403"/>
                      </a:ext>
                    </a:extLst>
                  </a:tr>
                </a:tbl>
              </a:graphicData>
            </a:graphic>
          </p:graphicFrame>
        </mc:Fallback>
      </mc:AlternateContent>
      <p:sp>
        <p:nvSpPr>
          <p:cNvPr id="80" name="TextBox 79"/>
          <p:cNvSpPr txBox="1"/>
          <p:nvPr/>
        </p:nvSpPr>
        <p:spPr>
          <a:xfrm>
            <a:off x="23447442" y="9150266"/>
            <a:ext cx="8296887" cy="1014124"/>
          </a:xfrm>
          <a:prstGeom prst="rect">
            <a:avLst/>
          </a:prstGeom>
          <a:solidFill>
            <a:schemeClr val="accent5">
              <a:lumMod val="75000"/>
            </a:schemeClr>
          </a:solidFill>
          <a:ln>
            <a:noFill/>
          </a:ln>
        </p:spPr>
        <p:txBody>
          <a:bodyPr wrap="square" rtlCol="0">
            <a:spAutoFit/>
          </a:bodyPr>
          <a:lstStyle>
            <a:defPPr>
              <a:defRPr lang="en-US"/>
            </a:defPPr>
            <a:lvl1pPr>
              <a:defRPr sz="2995" b="1"/>
            </a:lvl1pPr>
          </a:lstStyle>
          <a:p>
            <a:r>
              <a:rPr lang="en-US" dirty="0"/>
              <a:t>Table 4. </a:t>
            </a:r>
            <a:r>
              <a:rPr lang="en-US" b="0" dirty="0"/>
              <a:t>Sensitivity scenarios for threshold values of each hydrogeological constraint</a:t>
            </a:r>
            <a:endParaRPr lang="en-GB" b="0" dirty="0"/>
          </a:p>
        </p:txBody>
      </p:sp>
      <mc:AlternateContent xmlns:mc="http://schemas.openxmlformats.org/markup-compatibility/2006" xmlns:a14="http://schemas.microsoft.com/office/drawing/2010/main">
        <mc:Choice Requires="a14">
          <p:sp>
            <p:nvSpPr>
              <p:cNvPr id="82" name="TextBox 81"/>
              <p:cNvSpPr txBox="1"/>
              <p:nvPr/>
            </p:nvSpPr>
            <p:spPr bwMode="auto">
              <a:xfrm>
                <a:off x="12822478" y="29867556"/>
                <a:ext cx="12806310" cy="936543"/>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lIns="74052" tIns="37023" rIns="74052" bIns="37023" rtlCol="0">
                <a:spAutoFit/>
              </a:bodyPr>
              <a:lstStyle/>
              <a:p>
                <a:pPr algn="l">
                  <a:spcBef>
                    <a:spcPct val="50000"/>
                  </a:spcBef>
                  <a:buFontTx/>
                  <a:buNone/>
                </a:pPr>
                <a:r>
                  <a:rPr lang="en-GB" sz="2800" i="1" dirty="0">
                    <a:ea typeface="Cambria Math" panose="02040503050406030204" pitchFamily="18" charset="0"/>
                  </a:rPr>
                  <a:t>Note</a:t>
                </a:r>
                <a:r>
                  <a:rPr lang="en-GB" sz="2800" dirty="0">
                    <a:ea typeface="Cambria Math" panose="02040503050406030204" pitchFamily="18" charset="0"/>
                  </a:rPr>
                  <a:t>. Symbol </a:t>
                </a:r>
                <a14:m>
                  <m:oMath xmlns:m="http://schemas.openxmlformats.org/officeDocument/2006/math">
                    <m:r>
                      <a:rPr lang="en-GB" sz="2800" i="1" dirty="0" smtClean="0">
                        <a:latin typeface="Cambria Math" panose="02040503050406030204" pitchFamily="18" charset="0"/>
                        <a:ea typeface="Cambria Math" panose="02040503050406030204" pitchFamily="18" charset="0"/>
                      </a:rPr>
                      <m:t>∞</m:t>
                    </m:r>
                  </m:oMath>
                </a14:m>
                <a:r>
                  <a:rPr lang="en-GB" sz="2800" dirty="0"/>
                  <a:t> represents </a:t>
                </a:r>
                <a14:m>
                  <m:oMath xmlns:m="http://schemas.openxmlformats.org/officeDocument/2006/math">
                    <m:r>
                      <a:rPr lang="en-US" sz="2800">
                        <a:latin typeface="Cambria Math" panose="02040503050406030204" pitchFamily="18" charset="0"/>
                      </a:rPr>
                      <m:t>∆</m:t>
                    </m:r>
                    <m:sSub>
                      <m:sSubPr>
                        <m:ctrlPr>
                          <a:rPr lang="en-GB" sz="2800" i="1">
                            <a:latin typeface="Cambria Math" panose="02040503050406030204" pitchFamily="18" charset="0"/>
                          </a:rPr>
                        </m:ctrlPr>
                      </m:sSubPr>
                      <m:e>
                        <m:r>
                          <a:rPr lang="en-US" sz="2800" i="1">
                            <a:latin typeface="Cambria Math" panose="02040503050406030204" pitchFamily="18" charset="0"/>
                          </a:rPr>
                          <m:t>𝑠</m:t>
                        </m:r>
                      </m:e>
                      <m:sub>
                        <m:r>
                          <m:rPr>
                            <m:sty m:val="p"/>
                          </m:rPr>
                          <a:rPr lang="en-US" sz="2800">
                            <a:latin typeface="Cambria Math" panose="02040503050406030204" pitchFamily="18" charset="0"/>
                          </a:rPr>
                          <m:t>max</m:t>
                        </m:r>
                      </m:sub>
                    </m:sSub>
                  </m:oMath>
                </a14:m>
                <a:r>
                  <a:rPr lang="en-GB" sz="2800" dirty="0"/>
                  <a:t> and </a:t>
                </a:r>
                <a14:m>
                  <m:oMath xmlns:m="http://schemas.openxmlformats.org/officeDocument/2006/math">
                    <m:r>
                      <a:rPr lang="en-US" sz="2800">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𝑆𝑀</m:t>
                        </m:r>
                      </m:e>
                      <m:sub>
                        <m:r>
                          <m:rPr>
                            <m:sty m:val="p"/>
                          </m:rPr>
                          <a:rPr lang="en-US" sz="2800">
                            <a:latin typeface="Cambria Math" panose="02040503050406030204" pitchFamily="18" charset="0"/>
                          </a:rPr>
                          <m:t>max</m:t>
                        </m:r>
                      </m:sub>
                    </m:sSub>
                  </m:oMath>
                </a14:m>
                <a:r>
                  <a:rPr lang="en-GB" sz="2800" dirty="0"/>
                  <a:t> are large enough, representing the pumping is in the unconstrained case.</a:t>
                </a:r>
              </a:p>
            </p:txBody>
          </p:sp>
        </mc:Choice>
        <mc:Fallback xmlns="">
          <p:sp>
            <p:nvSpPr>
              <p:cNvPr id="82" name="TextBox 81"/>
              <p:cNvSpPr txBox="1">
                <a:spLocks noRot="1" noChangeAspect="1" noMove="1" noResize="1" noEditPoints="1" noAdjustHandles="1" noChangeArrowheads="1" noChangeShapeType="1" noTextEdit="1"/>
              </p:cNvSpPr>
              <p:nvPr/>
            </p:nvSpPr>
            <p:spPr bwMode="auto">
              <a:xfrm>
                <a:off x="12822478" y="29867556"/>
                <a:ext cx="12806310" cy="936543"/>
              </a:xfrm>
              <a:prstGeom prst="rect">
                <a:avLst/>
              </a:prstGeom>
              <a:blipFill>
                <a:blip r:embed="rId26"/>
                <a:stretch>
                  <a:fillRect l="-1095" t="-7843" b="-1830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TextBox 11"/>
          <p:cNvSpPr txBox="1"/>
          <p:nvPr/>
        </p:nvSpPr>
        <p:spPr bwMode="auto">
          <a:xfrm>
            <a:off x="13778915" y="24458715"/>
            <a:ext cx="377177" cy="56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4052" tIns="37023" rIns="74052" bIns="37023" rtlCol="0">
            <a:spAutoFit/>
          </a:bodyPr>
          <a:lstStyle/>
          <a:p>
            <a:pPr>
              <a:spcBef>
                <a:spcPct val="50000"/>
              </a:spcBef>
              <a:buFontTx/>
              <a:buNone/>
            </a:pPr>
            <a:r>
              <a:rPr lang="en-GB" sz="3200" b="1" dirty="0"/>
              <a:t>a</a:t>
            </a:r>
          </a:p>
        </p:txBody>
      </p:sp>
      <p:sp>
        <p:nvSpPr>
          <p:cNvPr id="84" name="TextBox 83"/>
          <p:cNvSpPr txBox="1"/>
          <p:nvPr/>
        </p:nvSpPr>
        <p:spPr bwMode="auto">
          <a:xfrm>
            <a:off x="20086263" y="24526208"/>
            <a:ext cx="399619" cy="56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4052" tIns="37023" rIns="74052" bIns="37023" rtlCol="0">
            <a:spAutoFit/>
          </a:bodyPr>
          <a:lstStyle/>
          <a:p>
            <a:pPr>
              <a:spcBef>
                <a:spcPct val="50000"/>
              </a:spcBef>
              <a:buFontTx/>
              <a:buNone/>
            </a:pPr>
            <a:r>
              <a:rPr lang="en-GB" sz="3200" b="1" dirty="0"/>
              <a:t>b</a:t>
            </a:r>
          </a:p>
        </p:txBody>
      </p:sp>
      <p:sp>
        <p:nvSpPr>
          <p:cNvPr id="86" name="Rectangle 7" descr="Newsprint"/>
          <p:cNvSpPr>
            <a:spLocks noChangeArrowheads="1"/>
          </p:cNvSpPr>
          <p:nvPr/>
        </p:nvSpPr>
        <p:spPr bwMode="auto">
          <a:xfrm>
            <a:off x="12793003" y="31214093"/>
            <a:ext cx="19038265" cy="8483741"/>
          </a:xfrm>
          <a:prstGeom prst="roundRect">
            <a:avLst>
              <a:gd name="adj" fmla="val 2773"/>
            </a:avLst>
          </a:prstGeom>
          <a:blipFill>
            <a:blip r:embed="rId4"/>
            <a:tile tx="0" ty="0" sx="100000" sy="100000" flip="none" algn="tl"/>
          </a:blipFill>
          <a:ln>
            <a:noFill/>
          </a:ln>
        </p:spPr>
        <p:txBody>
          <a:bodyPr wrap="none" anchor="ctr"/>
          <a:lstStyle>
            <a:lvl1pPr algn="l" defTabSz="2198688" eaLnBrk="0" hangingPunct="0">
              <a:spcBef>
                <a:spcPct val="20000"/>
              </a:spcBef>
              <a:buChar char="•"/>
              <a:defRPr sz="15400">
                <a:solidFill>
                  <a:schemeClr val="tx1"/>
                </a:solidFill>
                <a:latin typeface="Arial" charset="0"/>
                <a:ea typeface="ＭＳ Ｐゴシック" pitchFamily="34" charset="-128"/>
              </a:defRPr>
            </a:lvl1pPr>
            <a:lvl2pPr marL="742950" indent="-285750" algn="l" defTabSz="2198688" eaLnBrk="0" hangingPunct="0">
              <a:spcBef>
                <a:spcPct val="20000"/>
              </a:spcBef>
              <a:buChar char="–"/>
              <a:defRPr sz="13400">
                <a:solidFill>
                  <a:schemeClr val="tx1"/>
                </a:solidFill>
                <a:latin typeface="Arial" charset="0"/>
                <a:ea typeface="ＭＳ Ｐゴシック" pitchFamily="34" charset="-128"/>
              </a:defRPr>
            </a:lvl2pPr>
            <a:lvl3pPr marL="1143000" indent="-228600" algn="l" defTabSz="2198688" eaLnBrk="0" hangingPunct="0">
              <a:spcBef>
                <a:spcPct val="20000"/>
              </a:spcBef>
              <a:buChar char="•"/>
              <a:defRPr sz="11400">
                <a:solidFill>
                  <a:schemeClr val="tx1"/>
                </a:solidFill>
                <a:latin typeface="Arial" charset="0"/>
                <a:ea typeface="ＭＳ Ｐゴシック" pitchFamily="34" charset="-128"/>
              </a:defRPr>
            </a:lvl3pPr>
            <a:lvl4pPr marL="1600200" indent="-228600" algn="l" defTabSz="2198688" eaLnBrk="0" hangingPunct="0">
              <a:spcBef>
                <a:spcPct val="20000"/>
              </a:spcBef>
              <a:buChar char="–"/>
              <a:defRPr sz="9900">
                <a:solidFill>
                  <a:schemeClr val="tx1"/>
                </a:solidFill>
                <a:latin typeface="Arial" charset="0"/>
                <a:ea typeface="ＭＳ Ｐゴシック" pitchFamily="34" charset="-128"/>
              </a:defRPr>
            </a:lvl4pPr>
            <a:lvl5pPr marL="2057400" indent="-228600" algn="l" defTabSz="2198688" eaLnBrk="0" hangingPunct="0">
              <a:spcBef>
                <a:spcPct val="20000"/>
              </a:spcBef>
              <a:buChar char="»"/>
              <a:defRPr sz="9900">
                <a:solidFill>
                  <a:schemeClr val="tx1"/>
                </a:solidFill>
                <a:latin typeface="Arial" charset="0"/>
                <a:ea typeface="ＭＳ Ｐゴシック" pitchFamily="34" charset="-128"/>
              </a:defRPr>
            </a:lvl5pPr>
            <a:lvl6pPr marL="25146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6pPr>
            <a:lvl7pPr marL="29718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7pPr>
            <a:lvl8pPr marL="34290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8pPr>
            <a:lvl9pPr marL="3886200" indent="-228600" defTabSz="2198688" eaLnBrk="0" fontAlgn="base" hangingPunct="0">
              <a:spcBef>
                <a:spcPct val="20000"/>
              </a:spcBef>
              <a:spcAft>
                <a:spcPct val="0"/>
              </a:spcAft>
              <a:buChar char="»"/>
              <a:defRPr sz="9900">
                <a:solidFill>
                  <a:schemeClr val="tx1"/>
                </a:solidFill>
                <a:latin typeface="Arial" charset="0"/>
                <a:ea typeface="ＭＳ Ｐゴシック" pitchFamily="34" charset="-128"/>
              </a:defRPr>
            </a:lvl9pPr>
          </a:lstStyle>
          <a:p>
            <a:pPr algn="ctr" eaLnBrk="1" hangingPunct="1">
              <a:spcBef>
                <a:spcPct val="0"/>
              </a:spcBef>
              <a:buFontTx/>
              <a:buNone/>
            </a:pPr>
            <a:endParaRPr lang="en-US" altLang="en-US" sz="2400" dirty="0">
              <a:solidFill>
                <a:srgbClr val="777777"/>
              </a:solidFill>
            </a:endParaRPr>
          </a:p>
        </p:txBody>
      </p:sp>
      <p:sp>
        <p:nvSpPr>
          <p:cNvPr id="87" name="Rounded Rectangle 86"/>
          <p:cNvSpPr/>
          <p:nvPr/>
        </p:nvSpPr>
        <p:spPr bwMode="auto">
          <a:xfrm>
            <a:off x="12816584" y="30878112"/>
            <a:ext cx="19043038" cy="863545"/>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2198688"/>
            <a:r>
              <a:rPr lang="en-US" altLang="ja-JP" sz="4800" b="1" dirty="0">
                <a:solidFill>
                  <a:schemeClr val="bg1"/>
                </a:solidFill>
              </a:rPr>
              <a:t>7. Impact of multiple SWI controls on the optimal operation cost</a:t>
            </a:r>
            <a:endParaRPr lang="en-US" dirty="0">
              <a:solidFill>
                <a:schemeClr val="bg1"/>
              </a:solidFill>
              <a:ea typeface="ＭＳ Ｐゴシック" pitchFamily="50" charset="-128"/>
            </a:endParaRP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1196627800"/>
                  </p:ext>
                </p:extLst>
              </p:nvPr>
            </p:nvGraphicFramePr>
            <p:xfrm>
              <a:off x="13361712" y="32394423"/>
              <a:ext cx="10657276" cy="5865964"/>
            </p:xfrm>
            <a:graphic>
              <a:graphicData uri="http://schemas.openxmlformats.org/drawingml/2006/table">
                <a:tbl>
                  <a:tblPr firstRow="1" firstCol="1" bandRow="1">
                    <a:tableStyleId>{5940675A-B579-460E-94D1-54222C63F5DA}</a:tableStyleId>
                  </a:tblPr>
                  <a:tblGrid>
                    <a:gridCol w="1936965">
                      <a:extLst>
                        <a:ext uri="{9D8B030D-6E8A-4147-A177-3AD203B41FA5}">
                          <a16:colId xmlns:a16="http://schemas.microsoft.com/office/drawing/2014/main" val="2726491159"/>
                        </a:ext>
                      </a:extLst>
                    </a:gridCol>
                    <a:gridCol w="1173616">
                      <a:extLst>
                        <a:ext uri="{9D8B030D-6E8A-4147-A177-3AD203B41FA5}">
                          <a16:colId xmlns:a16="http://schemas.microsoft.com/office/drawing/2014/main" val="3941026748"/>
                        </a:ext>
                      </a:extLst>
                    </a:gridCol>
                    <a:gridCol w="1440300">
                      <a:extLst>
                        <a:ext uri="{9D8B030D-6E8A-4147-A177-3AD203B41FA5}">
                          <a16:colId xmlns:a16="http://schemas.microsoft.com/office/drawing/2014/main" val="2360548539"/>
                        </a:ext>
                      </a:extLst>
                    </a:gridCol>
                    <a:gridCol w="1997060">
                      <a:extLst>
                        <a:ext uri="{9D8B030D-6E8A-4147-A177-3AD203B41FA5}">
                          <a16:colId xmlns:a16="http://schemas.microsoft.com/office/drawing/2014/main" val="4251097621"/>
                        </a:ext>
                      </a:extLst>
                    </a:gridCol>
                    <a:gridCol w="1958655">
                      <a:extLst>
                        <a:ext uri="{9D8B030D-6E8A-4147-A177-3AD203B41FA5}">
                          <a16:colId xmlns:a16="http://schemas.microsoft.com/office/drawing/2014/main" val="342792114"/>
                        </a:ext>
                      </a:extLst>
                    </a:gridCol>
                    <a:gridCol w="2150680">
                      <a:extLst>
                        <a:ext uri="{9D8B030D-6E8A-4147-A177-3AD203B41FA5}">
                          <a16:colId xmlns:a16="http://schemas.microsoft.com/office/drawing/2014/main" val="1197010777"/>
                        </a:ext>
                      </a:extLst>
                    </a:gridCol>
                  </a:tblGrid>
                  <a:tr h="543976">
                    <a:tc rowSpan="2">
                      <a:txBody>
                        <a:bodyPr/>
                        <a:lstStyle/>
                        <a:p>
                          <a:pPr marL="0" marR="0" algn="ctr">
                            <a:lnSpc>
                              <a:spcPct val="106000"/>
                            </a:lnSpc>
                            <a:spcBef>
                              <a:spcPts val="0"/>
                            </a:spcBef>
                            <a:spcAft>
                              <a:spcPts val="0"/>
                            </a:spcAft>
                          </a:pPr>
                          <a:r>
                            <a:rPr lang="en-US" sz="3000" dirty="0">
                              <a:effectLst/>
                            </a:rPr>
                            <a:t>Scenarios</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rowSpan="2">
                      <a:txBody>
                        <a:bodyPr/>
                        <a:lstStyle/>
                        <a:p>
                          <a:pPr marL="0" marR="0" algn="ctr">
                            <a:lnSpc>
                              <a:spcPct val="106000"/>
                            </a:lnSpc>
                            <a:spcBef>
                              <a:spcPts val="0"/>
                            </a:spcBef>
                            <a:spcAft>
                              <a:spcPts val="0"/>
                            </a:spcAft>
                          </a:pPr>
                          <a14:m>
                            <m:oMathPara xmlns:m="http://schemas.openxmlformats.org/officeDocument/2006/math">
                              <m:oMathParaPr>
                                <m:jc m:val="centerGroup"/>
                              </m:oMathParaPr>
                              <m:oMath xmlns:m="http://schemas.openxmlformats.org/officeDocument/2006/math">
                                <m:r>
                                  <a:rPr lang="en-US" sz="3000">
                                    <a:effectLst/>
                                    <a:latin typeface="Cambria Math" panose="02040503050406030204" pitchFamily="18" charset="0"/>
                                  </a:rPr>
                                  <m:t>∆</m:t>
                                </m:r>
                                <m:sSub>
                                  <m:sSubPr>
                                    <m:ctrlPr>
                                      <a:rPr lang="en-GB" sz="3000" i="1">
                                        <a:effectLst/>
                                        <a:latin typeface="Cambria Math" panose="02040503050406030204" pitchFamily="18" charset="0"/>
                                      </a:rPr>
                                    </m:ctrlPr>
                                  </m:sSubPr>
                                  <m:e>
                                    <m:r>
                                      <a:rPr lang="en-US" sz="3000">
                                        <a:effectLst/>
                                        <a:latin typeface="Cambria Math" panose="02040503050406030204" pitchFamily="18" charset="0"/>
                                      </a:rPr>
                                      <m:t>𝑠</m:t>
                                    </m:r>
                                  </m:e>
                                  <m:sub>
                                    <m:r>
                                      <m:rPr>
                                        <m:sty m:val="p"/>
                                      </m:rPr>
                                      <a:rPr lang="en-US" sz="3000">
                                        <a:effectLst/>
                                        <a:latin typeface="Cambria Math" panose="02040503050406030204" pitchFamily="18" charset="0"/>
                                      </a:rPr>
                                      <m:t>max</m:t>
                                    </m:r>
                                  </m:sub>
                                </m:sSub>
                              </m:oMath>
                            </m:oMathPara>
                          </a14:m>
                          <a:endParaRPr lang="en-GB" sz="3000" dirty="0">
                            <a:effectLst/>
                          </a:endParaRPr>
                        </a:p>
                        <a:p>
                          <a:pPr marL="0" marR="0" algn="ctr">
                            <a:lnSpc>
                              <a:spcPct val="106000"/>
                            </a:lnSpc>
                            <a:spcBef>
                              <a:spcPts val="0"/>
                            </a:spcBef>
                            <a:spcAft>
                              <a:spcPts val="0"/>
                            </a:spcAft>
                          </a:pPr>
                          <a:r>
                            <a:rPr lang="en-GB" sz="3000" dirty="0">
                              <a:effectLst/>
                            </a:rPr>
                            <a:t>(1)</a:t>
                          </a:r>
                        </a:p>
                      </a:txBody>
                      <a:tcPr marL="68580" marR="68580" marT="0" marB="0" anchor="ctr"/>
                    </a:tc>
                    <a:tc rowSpan="2">
                      <a:txBody>
                        <a:bodyPr/>
                        <a:lstStyle/>
                        <a:p>
                          <a:pPr marL="0" marR="0" algn="ctr">
                            <a:lnSpc>
                              <a:spcPct val="106000"/>
                            </a:lnSpc>
                            <a:spcBef>
                              <a:spcPts val="0"/>
                            </a:spcBef>
                            <a:spcAft>
                              <a:spcPts val="0"/>
                            </a:spcAft>
                          </a:pPr>
                          <a14:m>
                            <m:oMathPara xmlns:m="http://schemas.openxmlformats.org/officeDocument/2006/math">
                              <m:oMathParaPr>
                                <m:jc m:val="centerGroup"/>
                              </m:oMathParaPr>
                              <m:oMath xmlns:m="http://schemas.openxmlformats.org/officeDocument/2006/math">
                                <m:r>
                                  <a:rPr lang="en-US" sz="3000">
                                    <a:effectLst/>
                                    <a:latin typeface="Cambria Math" panose="02040503050406030204" pitchFamily="18" charset="0"/>
                                  </a:rPr>
                                  <m:t>∆</m:t>
                                </m:r>
                                <m:sSub>
                                  <m:sSubPr>
                                    <m:ctrlPr>
                                      <a:rPr lang="en-GB" sz="3000" i="1">
                                        <a:effectLst/>
                                        <a:latin typeface="Cambria Math" panose="02040503050406030204" pitchFamily="18" charset="0"/>
                                      </a:rPr>
                                    </m:ctrlPr>
                                  </m:sSubPr>
                                  <m:e>
                                    <m:r>
                                      <a:rPr lang="en-US" sz="3000">
                                        <a:effectLst/>
                                        <a:latin typeface="Cambria Math" panose="02040503050406030204" pitchFamily="18" charset="0"/>
                                      </a:rPr>
                                      <m:t>𝑆𝑀</m:t>
                                    </m:r>
                                  </m:e>
                                  <m:sub>
                                    <m:r>
                                      <m:rPr>
                                        <m:sty m:val="p"/>
                                      </m:rPr>
                                      <a:rPr lang="en-US" sz="3000">
                                        <a:effectLst/>
                                        <a:latin typeface="Cambria Math" panose="02040503050406030204" pitchFamily="18" charset="0"/>
                                      </a:rPr>
                                      <m:t>max</m:t>
                                    </m:r>
                                  </m:sub>
                                </m:sSub>
                              </m:oMath>
                            </m:oMathPara>
                          </a14:m>
                          <a:endParaRPr lang="en-GB" sz="3000" dirty="0">
                            <a:effectLst/>
                          </a:endParaRPr>
                        </a:p>
                        <a:p>
                          <a:pPr marL="0" marR="0" algn="ctr">
                            <a:lnSpc>
                              <a:spcPct val="106000"/>
                            </a:lnSpc>
                            <a:spcBef>
                              <a:spcPts val="0"/>
                            </a:spcBef>
                            <a:spcAft>
                              <a:spcPts val="0"/>
                            </a:spcAft>
                          </a:pPr>
                          <a:r>
                            <a:rPr lang="en-GB" sz="3000" dirty="0">
                              <a:effectLst/>
                            </a:rPr>
                            <a:t>(2)</a:t>
                          </a:r>
                        </a:p>
                      </a:txBody>
                      <a:tcPr marL="68580" marR="68580" marT="0" marB="0" anchor="ctr"/>
                    </a:tc>
                    <a:tc gridSpan="3">
                      <a:txBody>
                        <a:bodyPr/>
                        <a:lstStyle/>
                        <a:p>
                          <a:pPr marL="0" marR="0" algn="ctr">
                            <a:lnSpc>
                              <a:spcPct val="106000"/>
                            </a:lnSpc>
                            <a:spcBef>
                              <a:spcPts val="0"/>
                            </a:spcBef>
                            <a:spcAft>
                              <a:spcPts val="0"/>
                            </a:spcAft>
                          </a:pPr>
                          <a:r>
                            <a:rPr lang="en-US" sz="3000" dirty="0">
                              <a:effectLst/>
                            </a:rPr>
                            <a:t>Optimal </a:t>
                          </a:r>
                          <a14:m>
                            <m:oMath xmlns:m="http://schemas.openxmlformats.org/officeDocument/2006/math">
                              <m:sSub>
                                <m:sSubPr>
                                  <m:ctrlPr>
                                    <a:rPr lang="en-GB" sz="3000" i="1">
                                      <a:effectLst/>
                                      <a:latin typeface="Cambria Math" panose="02040503050406030204" pitchFamily="18" charset="0"/>
                                    </a:rPr>
                                  </m:ctrlPr>
                                </m:sSubPr>
                                <m:e>
                                  <m:r>
                                    <a:rPr lang="en-US" sz="3000">
                                      <a:effectLst/>
                                      <a:latin typeface="Cambria Math" panose="02040503050406030204" pitchFamily="18" charset="0"/>
                                    </a:rPr>
                                    <m:t>𝑓</m:t>
                                  </m:r>
                                </m:e>
                                <m:sub>
                                  <m:r>
                                    <m:rPr>
                                      <m:sty m:val="p"/>
                                    </m:rPr>
                                    <a:rPr lang="en-US" sz="3000">
                                      <a:effectLst/>
                                      <a:latin typeface="Cambria Math" panose="02040503050406030204" pitchFamily="18" charset="0"/>
                                    </a:rPr>
                                    <m:t>OC</m:t>
                                  </m:r>
                                </m:sub>
                              </m:sSub>
                            </m:oMath>
                          </a14:m>
                          <a:r>
                            <a:rPr lang="en-US" sz="3000" dirty="0">
                              <a:effectLst/>
                            </a:rPr>
                            <a:t> ($/(m</a:t>
                          </a:r>
                          <a14:m>
                            <m:oMath xmlns:m="http://schemas.openxmlformats.org/officeDocument/2006/math">
                              <m:r>
                                <a:rPr lang="en-US" sz="3000">
                                  <a:effectLst/>
                                  <a:latin typeface="Cambria Math" panose="02040503050406030204" pitchFamily="18" charset="0"/>
                                </a:rPr>
                                <m:t>∙</m:t>
                              </m:r>
                            </m:oMath>
                          </a14:m>
                          <a:r>
                            <a:rPr lang="en-US" sz="3000" dirty="0">
                              <a:effectLst/>
                            </a:rPr>
                            <a:t>year))</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1924712"/>
                      </a:ext>
                    </a:extLst>
                  </a:tr>
                  <a:tr h="91525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algn="ctr">
                            <a:lnSpc>
                              <a:spcPct val="106000"/>
                            </a:lnSpc>
                            <a:spcBef>
                              <a:spcPts val="0"/>
                            </a:spcBef>
                            <a:spcAft>
                              <a:spcPts val="0"/>
                            </a:spcAft>
                          </a:pPr>
                          <a:r>
                            <a:rPr lang="en-US" sz="3000" dirty="0">
                              <a:effectLst/>
                            </a:rPr>
                            <a:t>Q=</a:t>
                          </a:r>
                        </a:p>
                        <a:p>
                          <a:pPr marL="0" marR="0" algn="ctr">
                            <a:lnSpc>
                              <a:spcPct val="106000"/>
                            </a:lnSpc>
                            <a:spcBef>
                              <a:spcPts val="0"/>
                            </a:spcBef>
                            <a:spcAft>
                              <a:spcPts val="0"/>
                            </a:spcAft>
                          </a:pPr>
                          <a:r>
                            <a:rPr lang="en-US" sz="3000" dirty="0">
                              <a:effectLst/>
                            </a:rPr>
                            <a:t>0.05RCH</a:t>
                          </a:r>
                          <a14:m>
                            <m:oMath xmlns:m="http://schemas.openxmlformats.org/officeDocument/2006/math">
                              <m:r>
                                <a:rPr lang="en-US" sz="3000" smtClean="0">
                                  <a:effectLst/>
                                  <a:latin typeface="Cambria Math" panose="02040503050406030204" pitchFamily="18" charset="0"/>
                                </a:rPr>
                                <m:t>∙</m:t>
                              </m:r>
                            </m:oMath>
                          </a14:m>
                          <a:r>
                            <a:rPr lang="en-GB" sz="3000" dirty="0">
                              <a:effectLst/>
                              <a:latin typeface="Calibri" panose="020F0502020204030204" pitchFamily="34" charset="0"/>
                              <a:ea typeface="DengXian" panose="02010600030101010101" pitchFamily="2" charset="-122"/>
                              <a:cs typeface="Times New Roman" panose="02020603050405020304" pitchFamily="18" charset="0"/>
                            </a:rPr>
                            <a:t>L</a:t>
                          </a:r>
                        </a:p>
                      </a:txBody>
                      <a:tcPr marL="68580" marR="68580" marT="0" marB="0" anchor="ctr"/>
                    </a:tc>
                    <a:tc>
                      <a:txBody>
                        <a:bodyPr/>
                        <a:lstStyle/>
                        <a:p>
                          <a:pPr marL="0" marR="0" algn="ctr">
                            <a:lnSpc>
                              <a:spcPct val="106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3000" dirty="0" smtClean="0">
                                    <a:effectLst/>
                                  </a:rPr>
                                  <m:t>Q</m:t>
                                </m:r>
                                <m:r>
                                  <m:rPr>
                                    <m:nor/>
                                  </m:rPr>
                                  <a:rPr lang="en-US" sz="3000" dirty="0" smtClean="0">
                                    <a:effectLst/>
                                  </a:rPr>
                                  <m:t>=</m:t>
                                </m:r>
                              </m:oMath>
                            </m:oMathPara>
                          </a14:m>
                          <a:endParaRPr lang="en-US" sz="3000" dirty="0">
                            <a:effectLst/>
                          </a:endParaRPr>
                        </a:p>
                        <a:p>
                          <a:pPr marL="0" marR="0" algn="ctr">
                            <a:lnSpc>
                              <a:spcPct val="106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3000" dirty="0" smtClean="0">
                                    <a:effectLst/>
                                  </a:rPr>
                                  <m:t>0.</m:t>
                                </m:r>
                                <m:r>
                                  <m:rPr>
                                    <m:nor/>
                                  </m:rPr>
                                  <a:rPr lang="en-GB" sz="3000" b="0" i="0" dirty="0" smtClean="0">
                                    <a:effectLst/>
                                  </a:rPr>
                                  <m:t>1</m:t>
                                </m:r>
                                <m:r>
                                  <m:rPr>
                                    <m:nor/>
                                  </m:rPr>
                                  <a:rPr lang="en-US" sz="3000" dirty="0" smtClean="0">
                                    <a:effectLst/>
                                  </a:rPr>
                                  <m:t>RCH</m:t>
                                </m:r>
                                <m:r>
                                  <a:rPr lang="en-US" sz="3000" smtClean="0">
                                    <a:effectLst/>
                                    <a:latin typeface="Cambria Math" panose="02040503050406030204" pitchFamily="18" charset="0"/>
                                  </a:rPr>
                                  <m:t>∙</m:t>
                                </m:r>
                                <m:r>
                                  <m:rPr>
                                    <m:nor/>
                                  </m:rPr>
                                  <a:rPr lang="en-GB" sz="3000" dirty="0" smtClean="0">
                                    <a:effectLst/>
                                    <a:latin typeface="Calibri" panose="020F0502020204030204" pitchFamily="34" charset="0"/>
                                    <a:ea typeface="DengXian" panose="02010600030101010101" pitchFamily="2" charset="-122"/>
                                    <a:cs typeface="Times New Roman" panose="02020603050405020304" pitchFamily="18" charset="0"/>
                                  </a:rPr>
                                  <m:t>L</m:t>
                                </m:r>
                              </m:oMath>
                            </m:oMathPara>
                          </a14:m>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3000" dirty="0" smtClean="0">
                                    <a:effectLst/>
                                  </a:rPr>
                                  <m:t>Q</m:t>
                                </m:r>
                                <m:r>
                                  <m:rPr>
                                    <m:nor/>
                                  </m:rPr>
                                  <a:rPr lang="en-US" sz="3000" dirty="0" smtClean="0">
                                    <a:effectLst/>
                                  </a:rPr>
                                  <m:t>=</m:t>
                                </m:r>
                              </m:oMath>
                            </m:oMathPara>
                          </a14:m>
                          <a:endParaRPr lang="en-US" sz="3000" dirty="0">
                            <a:effectLst/>
                          </a:endParaRPr>
                        </a:p>
                        <a:p>
                          <a:pPr marL="0" marR="0" algn="ctr">
                            <a:lnSpc>
                              <a:spcPct val="106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3000" dirty="0" smtClean="0">
                                    <a:effectLst/>
                                  </a:rPr>
                                  <m:t>0.</m:t>
                                </m:r>
                                <m:r>
                                  <m:rPr>
                                    <m:nor/>
                                  </m:rPr>
                                  <a:rPr lang="en-GB" sz="3000" b="0" i="0" dirty="0" smtClean="0">
                                    <a:effectLst/>
                                  </a:rPr>
                                  <m:t>2</m:t>
                                </m:r>
                                <m:r>
                                  <m:rPr>
                                    <m:nor/>
                                  </m:rPr>
                                  <a:rPr lang="en-US" sz="3000" dirty="0" smtClean="0">
                                    <a:effectLst/>
                                  </a:rPr>
                                  <m:t>RCH</m:t>
                                </m:r>
                                <m:r>
                                  <a:rPr lang="en-US" sz="3000" smtClean="0">
                                    <a:effectLst/>
                                    <a:latin typeface="Cambria Math" panose="02040503050406030204" pitchFamily="18" charset="0"/>
                                  </a:rPr>
                                  <m:t>∙</m:t>
                                </m:r>
                                <m:r>
                                  <m:rPr>
                                    <m:nor/>
                                  </m:rPr>
                                  <a:rPr lang="en-GB" sz="3000" dirty="0" smtClean="0">
                                    <a:effectLst/>
                                    <a:latin typeface="Calibri" panose="020F0502020204030204" pitchFamily="34" charset="0"/>
                                    <a:ea typeface="DengXian" panose="02010600030101010101" pitchFamily="2" charset="-122"/>
                                    <a:cs typeface="Times New Roman" panose="02020603050405020304" pitchFamily="18" charset="0"/>
                                  </a:rPr>
                                  <m:t>L</m:t>
                                </m:r>
                              </m:oMath>
                            </m:oMathPara>
                          </a14:m>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45622762"/>
                      </a:ext>
                    </a:extLst>
                  </a:tr>
                  <a:tr h="483636">
                    <a:tc>
                      <a:txBody>
                        <a:bodyPr/>
                        <a:lstStyle/>
                        <a:p>
                          <a:pPr marL="0" marR="0" algn="ctr">
                            <a:lnSpc>
                              <a:spcPct val="106000"/>
                            </a:lnSpc>
                            <a:spcBef>
                              <a:spcPts val="0"/>
                            </a:spcBef>
                            <a:spcAft>
                              <a:spcPts val="0"/>
                            </a:spcAft>
                          </a:pPr>
                          <a:r>
                            <a:rPr lang="en-US" sz="3000" dirty="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0.52</a:t>
                          </a:r>
                          <a:r>
                            <a:rPr lang="en-US" sz="3000" baseline="30000" dirty="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12.86</a:t>
                          </a:r>
                          <a:r>
                            <a:rPr lang="en-US" sz="3000" baseline="30000" dirty="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37.99</a:t>
                          </a:r>
                          <a:r>
                            <a:rPr lang="en-US" sz="3000" baseline="30000" dirty="0">
                              <a:effectLst/>
                            </a:rPr>
                            <a:t> (1)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07917567"/>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12.86</a:t>
                          </a:r>
                          <a:r>
                            <a:rPr lang="en-US" sz="3000" baseline="30000" dirty="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37.99</a:t>
                          </a:r>
                          <a:r>
                            <a:rPr lang="en-US" sz="3000" baseline="30000" dirty="0">
                              <a:effectLst/>
                            </a:rPr>
                            <a:t> (1)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70528922"/>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0.05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12.86</a:t>
                          </a:r>
                          <a:r>
                            <a:rPr lang="en-US" sz="3000" baseline="30000" dirty="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37.99</a:t>
                          </a:r>
                          <a:r>
                            <a:rPr lang="en-US" sz="3000" baseline="30000" dirty="0">
                              <a:effectLst/>
                            </a:rPr>
                            <a:t> (1)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27557828"/>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4</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0.52</a:t>
                          </a:r>
                          <a:r>
                            <a:rPr lang="en-US" sz="3000" baseline="30000" dirty="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8.85</a:t>
                          </a:r>
                          <a:r>
                            <a:rPr lang="en-US" sz="3000" baseline="30000" dirty="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32.81</a:t>
                          </a:r>
                          <a:r>
                            <a:rPr lang="en-US" sz="3000" baseline="30000" dirty="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79169742"/>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b="1" dirty="0">
                              <a:effectLst>
                                <a:outerShdw blurRad="38100" dist="38100" dir="2700000" algn="tl">
                                  <a:srgbClr val="000000">
                                    <a:alpha val="43137"/>
                                  </a:srgbClr>
                                </a:outerShdw>
                              </a:effectLst>
                            </a:rPr>
                            <a:t>1.83</a:t>
                          </a:r>
                          <a:endParaRPr lang="en-GB" sz="3000" b="1"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29.72</a:t>
                          </a:r>
                          <a:r>
                            <a:rPr lang="en-US" sz="3000" baseline="30000" dirty="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86224371"/>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6</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0.05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1.04</a:t>
                          </a:r>
                          <a:r>
                            <a:rPr lang="en-US" sz="3000" baseline="30000" dirty="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29.72</a:t>
                          </a:r>
                          <a:r>
                            <a:rPr lang="en-US" sz="3000" baseline="30000" dirty="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88652458"/>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7</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0.52</a:t>
                          </a:r>
                          <a:r>
                            <a:rPr lang="en-US" sz="3000" baseline="30000" dirty="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8.85</a:t>
                          </a:r>
                          <a:r>
                            <a:rPr lang="en-US" sz="3000" baseline="30000" dirty="0">
                              <a:effectLst/>
                            </a:rPr>
                            <a:t> (2)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32.81</a:t>
                          </a:r>
                          <a:r>
                            <a:rPr lang="en-US" sz="3000" baseline="30000" dirty="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75367835"/>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8</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a:effectLst/>
                            </a:rPr>
                            <a:t>0.50</a:t>
                          </a:r>
                          <a:r>
                            <a:rPr lang="en-US" sz="3000" baseline="30000">
                              <a:effectLst/>
                            </a:rPr>
                            <a:t>U</a:t>
                          </a:r>
                          <a:endParaRPr lang="en-GB" sz="3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1.06</a:t>
                          </a:r>
                          <a:r>
                            <a:rPr lang="en-US" sz="3000" baseline="30000" dirty="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b="1" dirty="0">
                              <a:effectLst>
                                <a:outerShdw blurRad="38100" dist="38100" dir="2700000" algn="tl">
                                  <a:srgbClr val="000000">
                                    <a:alpha val="43137"/>
                                  </a:srgbClr>
                                </a:outerShdw>
                              </a:effectLst>
                            </a:rPr>
                            <a:t>25.05</a:t>
                          </a:r>
                          <a:endParaRPr lang="en-GB" sz="3000" b="1"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85077417"/>
                      </a:ext>
                    </a:extLst>
                  </a:tr>
                  <a:tr h="483636">
                    <a:tc>
                      <a:txBody>
                        <a:bodyPr/>
                        <a:lstStyle/>
                        <a:p>
                          <a:pPr marL="0" marR="0" algn="ctr">
                            <a:lnSpc>
                              <a:spcPct val="106000"/>
                            </a:lnSpc>
                            <a:spcBef>
                              <a:spcPts val="0"/>
                            </a:spcBef>
                            <a:spcAft>
                              <a:spcPts val="0"/>
                            </a:spcAft>
                          </a:pPr>
                          <a:r>
                            <a:rPr lang="en-US" sz="3000" dirty="0">
                              <a:effectLst/>
                              <a:latin typeface="+mn-lt"/>
                              <a:ea typeface="+mn-ea"/>
                              <a:cs typeface="+mn-cs"/>
                            </a:rPr>
                            <a:t>9</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latin typeface="+mn-lt"/>
                              <a:ea typeface="+mn-ea"/>
                              <a:cs typeface="+mn-cs"/>
                            </a:rPr>
                            <a:t>0.05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a:effectLst/>
                            </a:rPr>
                            <a:t>0.50</a:t>
                          </a:r>
                          <a:r>
                            <a:rPr lang="en-US" sz="3000" baseline="30000">
                              <a:effectLst/>
                            </a:rPr>
                            <a:t>U</a:t>
                          </a:r>
                          <a:endParaRPr lang="en-GB" sz="3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1.03</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22.82</a:t>
                          </a:r>
                          <a:r>
                            <a:rPr lang="en-US" sz="3000" baseline="30000" dirty="0">
                              <a:effectLst/>
                            </a:rPr>
                            <a:t> (1)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4009874"/>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196627800"/>
                  </p:ext>
                </p:extLst>
              </p:nvPr>
            </p:nvGraphicFramePr>
            <p:xfrm>
              <a:off x="13361712" y="32394423"/>
              <a:ext cx="10657276" cy="5865964"/>
            </p:xfrm>
            <a:graphic>
              <a:graphicData uri="http://schemas.openxmlformats.org/drawingml/2006/table">
                <a:tbl>
                  <a:tblPr firstRow="1" firstCol="1" bandRow="1">
                    <a:tableStyleId>{5940675A-B579-460E-94D1-54222C63F5DA}</a:tableStyleId>
                  </a:tblPr>
                  <a:tblGrid>
                    <a:gridCol w="1936965">
                      <a:extLst>
                        <a:ext uri="{9D8B030D-6E8A-4147-A177-3AD203B41FA5}">
                          <a16:colId xmlns:a16="http://schemas.microsoft.com/office/drawing/2014/main" val="2726491159"/>
                        </a:ext>
                      </a:extLst>
                    </a:gridCol>
                    <a:gridCol w="1173616">
                      <a:extLst>
                        <a:ext uri="{9D8B030D-6E8A-4147-A177-3AD203B41FA5}">
                          <a16:colId xmlns:a16="http://schemas.microsoft.com/office/drawing/2014/main" val="3941026748"/>
                        </a:ext>
                      </a:extLst>
                    </a:gridCol>
                    <a:gridCol w="1440300">
                      <a:extLst>
                        <a:ext uri="{9D8B030D-6E8A-4147-A177-3AD203B41FA5}">
                          <a16:colId xmlns:a16="http://schemas.microsoft.com/office/drawing/2014/main" val="2360548539"/>
                        </a:ext>
                      </a:extLst>
                    </a:gridCol>
                    <a:gridCol w="1997060">
                      <a:extLst>
                        <a:ext uri="{9D8B030D-6E8A-4147-A177-3AD203B41FA5}">
                          <a16:colId xmlns:a16="http://schemas.microsoft.com/office/drawing/2014/main" val="4251097621"/>
                        </a:ext>
                      </a:extLst>
                    </a:gridCol>
                    <a:gridCol w="1958655">
                      <a:extLst>
                        <a:ext uri="{9D8B030D-6E8A-4147-A177-3AD203B41FA5}">
                          <a16:colId xmlns:a16="http://schemas.microsoft.com/office/drawing/2014/main" val="342792114"/>
                        </a:ext>
                      </a:extLst>
                    </a:gridCol>
                    <a:gridCol w="2150680">
                      <a:extLst>
                        <a:ext uri="{9D8B030D-6E8A-4147-A177-3AD203B41FA5}">
                          <a16:colId xmlns:a16="http://schemas.microsoft.com/office/drawing/2014/main" val="1197010777"/>
                        </a:ext>
                      </a:extLst>
                    </a:gridCol>
                  </a:tblGrid>
                  <a:tr h="543976">
                    <a:tc rowSpan="2">
                      <a:txBody>
                        <a:bodyPr/>
                        <a:lstStyle/>
                        <a:p>
                          <a:pPr marL="0" marR="0" algn="ctr">
                            <a:lnSpc>
                              <a:spcPct val="106000"/>
                            </a:lnSpc>
                            <a:spcBef>
                              <a:spcPts val="0"/>
                            </a:spcBef>
                            <a:spcAft>
                              <a:spcPts val="0"/>
                            </a:spcAft>
                          </a:pPr>
                          <a:r>
                            <a:rPr lang="en-US" sz="3000" dirty="0" smtClean="0">
                              <a:effectLst/>
                            </a:rPr>
                            <a:t>Scenarios</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rowSpan="2">
                      <a:txBody>
                        <a:bodyPr/>
                        <a:lstStyle/>
                        <a:p>
                          <a:endParaRPr lang="en-US"/>
                        </a:p>
                      </a:txBody>
                      <a:tcPr marL="68580" marR="68580" marT="0" marB="0" anchor="ctr">
                        <a:blipFill>
                          <a:blip r:embed="rId27"/>
                          <a:stretch>
                            <a:fillRect l="-165285" t="-6048" r="-643005" b="-302016"/>
                          </a:stretch>
                        </a:blipFill>
                      </a:tcPr>
                    </a:tc>
                    <a:tc rowSpan="2">
                      <a:txBody>
                        <a:bodyPr/>
                        <a:lstStyle/>
                        <a:p>
                          <a:endParaRPr lang="en-US"/>
                        </a:p>
                      </a:txBody>
                      <a:tcPr marL="68580" marR="68580" marT="0" marB="0" anchor="ctr">
                        <a:blipFill>
                          <a:blip r:embed="rId27"/>
                          <a:stretch>
                            <a:fillRect l="-216949" t="-6048" r="-425847" b="-302016"/>
                          </a:stretch>
                        </a:blipFill>
                      </a:tcPr>
                    </a:tc>
                    <a:tc gridSpan="3">
                      <a:txBody>
                        <a:bodyPr/>
                        <a:lstStyle/>
                        <a:p>
                          <a:endParaRPr lang="en-US"/>
                        </a:p>
                      </a:txBody>
                      <a:tcPr marL="68580" marR="68580" marT="0" marB="0" anchor="ctr">
                        <a:blipFill>
                          <a:blip r:embed="rId27"/>
                          <a:stretch>
                            <a:fillRect l="-74576" t="-16854" r="-199" b="-1020225"/>
                          </a:stretch>
                        </a:blip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1924712"/>
                      </a:ext>
                    </a:extLst>
                  </a:tr>
                  <a:tr h="96926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a:p>
                      </a:txBody>
                      <a:tcPr marL="68580" marR="68580" marT="0" marB="0" anchor="ctr">
                        <a:blipFill>
                          <a:blip r:embed="rId27"/>
                          <a:stretch>
                            <a:fillRect l="-228049" t="-65409" r="-206402" b="-471069"/>
                          </a:stretch>
                        </a:blipFill>
                      </a:tcPr>
                    </a:tc>
                    <a:tc>
                      <a:txBody>
                        <a:bodyPr/>
                        <a:lstStyle/>
                        <a:p>
                          <a:endParaRPr lang="en-US"/>
                        </a:p>
                      </a:txBody>
                      <a:tcPr marL="68580" marR="68580" marT="0" marB="0" anchor="ctr">
                        <a:blipFill>
                          <a:blip r:embed="rId27"/>
                          <a:stretch>
                            <a:fillRect l="-334161" t="-65409" r="-110248" b="-471069"/>
                          </a:stretch>
                        </a:blipFill>
                      </a:tcPr>
                    </a:tc>
                    <a:tc>
                      <a:txBody>
                        <a:bodyPr/>
                        <a:lstStyle/>
                        <a:p>
                          <a:endParaRPr lang="en-US"/>
                        </a:p>
                      </a:txBody>
                      <a:tcPr marL="68580" marR="68580" marT="0" marB="0" anchor="ctr">
                        <a:blipFill>
                          <a:blip r:embed="rId27"/>
                          <a:stretch>
                            <a:fillRect l="-396034" t="-65409" r="-567" b="-471069"/>
                          </a:stretch>
                        </a:blipFill>
                      </a:tcPr>
                    </a:tc>
                    <a:extLst>
                      <a:ext uri="{0D108BD9-81ED-4DB2-BD59-A6C34878D82A}">
                        <a16:rowId xmlns:a16="http://schemas.microsoft.com/office/drawing/2014/main" val="4045622762"/>
                      </a:ext>
                    </a:extLst>
                  </a:tr>
                  <a:tr h="483636">
                    <a:tc>
                      <a:txBody>
                        <a:bodyPr/>
                        <a:lstStyle/>
                        <a:p>
                          <a:pPr marL="0" marR="0" algn="ctr">
                            <a:lnSpc>
                              <a:spcPct val="106000"/>
                            </a:lnSpc>
                            <a:spcBef>
                              <a:spcPts val="0"/>
                            </a:spcBef>
                            <a:spcAft>
                              <a:spcPts val="0"/>
                            </a:spcAft>
                          </a:pPr>
                          <a:r>
                            <a:rPr lang="en-US" sz="3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0.01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0.52</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smtClean="0">
                              <a:effectLst/>
                            </a:rPr>
                            <a:t>12.86</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37.99</a:t>
                          </a:r>
                          <a:r>
                            <a:rPr lang="en-US" sz="3000" baseline="30000" dirty="0">
                              <a:effectLst/>
                            </a:rPr>
                            <a:t> (</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07917567"/>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smtClean="0">
                              <a:effectLst/>
                            </a:rPr>
                            <a:t>12.86</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37.99</a:t>
                          </a:r>
                          <a:r>
                            <a:rPr lang="en-US" sz="3000" baseline="30000" dirty="0">
                              <a:effectLst/>
                            </a:rPr>
                            <a:t> (</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70528922"/>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0.05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smtClean="0">
                              <a:effectLst/>
                            </a:rPr>
                            <a:t>12.86</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37.99</a:t>
                          </a:r>
                          <a:r>
                            <a:rPr lang="en-US" sz="3000" baseline="30000" dirty="0">
                              <a:effectLst/>
                            </a:rPr>
                            <a:t> (</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27557828"/>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4</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0.01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0.52</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8.85</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32.81</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79169742"/>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b="1" dirty="0">
                              <a:effectLst>
                                <a:outerShdw blurRad="38100" dist="38100" dir="2700000" algn="tl">
                                  <a:srgbClr val="000000">
                                    <a:alpha val="43137"/>
                                  </a:srgbClr>
                                </a:outerShdw>
                              </a:effectLst>
                            </a:rPr>
                            <a:t>1.83</a:t>
                          </a:r>
                          <a:endParaRPr lang="en-GB" sz="3000" b="1"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29.72</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86224371"/>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6</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0.05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a:effectLst/>
                            </a:rPr>
                            <a:t>0.50</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1.04</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29.72</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88652458"/>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7</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0.01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rPr>
                            <a:t>0.52</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8.85</a:t>
                          </a:r>
                          <a:r>
                            <a:rPr lang="en-US" sz="3000" baseline="30000" dirty="0">
                              <a:effectLst/>
                            </a:rPr>
                            <a:t> </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smtClean="0">
                              <a:effectLst/>
                            </a:rPr>
                            <a:t>32.81</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75367835"/>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8</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a:effectLst/>
                            </a:rPr>
                            <a:t>0.50</a:t>
                          </a:r>
                          <a:r>
                            <a:rPr lang="en-US" sz="3000" baseline="30000">
                              <a:effectLst/>
                            </a:rPr>
                            <a:t>U</a:t>
                          </a:r>
                          <a:endParaRPr lang="en-GB" sz="3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smtClean="0">
                              <a:effectLst/>
                            </a:rPr>
                            <a:t>1.06</a:t>
                          </a:r>
                          <a:r>
                            <a:rPr lang="en-US" sz="3000" baseline="30000" dirty="0" smtClean="0">
                              <a:effectLst/>
                            </a:rPr>
                            <a:t>(2)</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b="1" dirty="0">
                              <a:effectLst>
                                <a:outerShdw blurRad="38100" dist="38100" dir="2700000" algn="tl">
                                  <a:srgbClr val="000000">
                                    <a:alpha val="43137"/>
                                  </a:srgbClr>
                                </a:outerShdw>
                              </a:effectLst>
                            </a:rPr>
                            <a:t>25.05</a:t>
                          </a:r>
                          <a:endParaRPr lang="en-GB" sz="3000" b="1"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85077417"/>
                      </a:ext>
                    </a:extLst>
                  </a:tr>
                  <a:tr h="483636">
                    <a:tc>
                      <a:txBody>
                        <a:bodyPr/>
                        <a:lstStyle/>
                        <a:p>
                          <a:pPr marL="0" marR="0" algn="ctr">
                            <a:lnSpc>
                              <a:spcPct val="106000"/>
                            </a:lnSpc>
                            <a:spcBef>
                              <a:spcPts val="0"/>
                            </a:spcBef>
                            <a:spcAft>
                              <a:spcPts val="0"/>
                            </a:spcAft>
                          </a:pPr>
                          <a:r>
                            <a:rPr lang="en-US" sz="3000" dirty="0" smtClean="0">
                              <a:effectLst/>
                              <a:latin typeface="+mn-lt"/>
                              <a:ea typeface="+mn-ea"/>
                              <a:cs typeface="+mn-cs"/>
                            </a:rPr>
                            <a:t>9</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0.3</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dirty="0" smtClean="0">
                              <a:effectLst/>
                              <a:latin typeface="+mn-lt"/>
                              <a:ea typeface="+mn-ea"/>
                              <a:cs typeface="+mn-cs"/>
                            </a:rPr>
                            <a:t>0.05</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6000"/>
                            </a:lnSpc>
                            <a:spcBef>
                              <a:spcPts val="0"/>
                            </a:spcBef>
                            <a:spcAft>
                              <a:spcPts val="0"/>
                            </a:spcAft>
                          </a:pPr>
                          <a:r>
                            <a:rPr lang="en-US" sz="3000">
                              <a:effectLst/>
                            </a:rPr>
                            <a:t>0.50</a:t>
                          </a:r>
                          <a:r>
                            <a:rPr lang="en-US" sz="3000" baseline="30000">
                              <a:effectLst/>
                            </a:rPr>
                            <a:t>U</a:t>
                          </a:r>
                          <a:endParaRPr lang="en-GB" sz="30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1.03</a:t>
                          </a:r>
                          <a:r>
                            <a:rPr lang="en-US" sz="3000" baseline="30000" dirty="0">
                              <a:effectLst/>
                            </a:rPr>
                            <a:t>U</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0"/>
                            </a:spcAft>
                          </a:pPr>
                          <a:r>
                            <a:rPr lang="en-US" sz="3000" dirty="0">
                              <a:effectLst/>
                            </a:rPr>
                            <a:t>22.82</a:t>
                          </a:r>
                          <a:r>
                            <a:rPr lang="en-US" sz="3000" baseline="30000" dirty="0">
                              <a:effectLst/>
                            </a:rPr>
                            <a:t> (</a:t>
                          </a:r>
                          <a:r>
                            <a:rPr lang="en-US" sz="3000" baseline="30000" dirty="0" smtClean="0">
                              <a:effectLst/>
                            </a:rPr>
                            <a:t>1)</a:t>
                          </a:r>
                          <a:endParaRPr lang="en-GB" sz="30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74009874"/>
                      </a:ext>
                    </a:extLst>
                  </a:tr>
                </a:tbl>
              </a:graphicData>
            </a:graphic>
          </p:graphicFrame>
        </mc:Fallback>
      </mc:AlternateContent>
      <p:sp>
        <p:nvSpPr>
          <p:cNvPr id="89" name="Rounded Rectangle 88"/>
          <p:cNvSpPr/>
          <p:nvPr/>
        </p:nvSpPr>
        <p:spPr bwMode="auto">
          <a:xfrm>
            <a:off x="12793003" y="39831114"/>
            <a:ext cx="19021339" cy="868321"/>
          </a:xfrm>
          <a:prstGeom prst="roundRect">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50000"/>
              </a:spcBef>
            </a:pPr>
            <a:r>
              <a:rPr lang="en-US" altLang="ja-JP" sz="4800" b="1" dirty="0">
                <a:solidFill>
                  <a:schemeClr val="bg1"/>
                </a:solidFill>
              </a:rPr>
              <a:t>8. Conclusions and future development</a:t>
            </a:r>
          </a:p>
        </p:txBody>
      </p:sp>
      <mc:AlternateContent xmlns:mc="http://schemas.openxmlformats.org/markup-compatibility/2006" xmlns:a14="http://schemas.microsoft.com/office/drawing/2010/main">
        <mc:Choice Requires="a14">
          <p:sp>
            <p:nvSpPr>
              <p:cNvPr id="16" name="Rectangle 15"/>
              <p:cNvSpPr/>
              <p:nvPr/>
            </p:nvSpPr>
            <p:spPr>
              <a:xfrm>
                <a:off x="12926950" y="31786405"/>
                <a:ext cx="12484273" cy="553998"/>
              </a:xfrm>
              <a:prstGeom prst="rect">
                <a:avLst/>
              </a:prstGeom>
              <a:solidFill>
                <a:schemeClr val="accent5">
                  <a:lumMod val="75000"/>
                </a:schemeClr>
              </a:solidFill>
            </p:spPr>
            <p:txBody>
              <a:bodyPr wrap="square">
                <a:spAutoFit/>
              </a:bodyPr>
              <a:lstStyle/>
              <a:p>
                <a:r>
                  <a:rPr lang="en-US" sz="3000" b="1" dirty="0"/>
                  <a:t>Table 5</a:t>
                </a:r>
                <a:r>
                  <a:rPr lang="en-US" sz="3000" dirty="0"/>
                  <a:t>. Optimal </a:t>
                </a:r>
                <a14:m>
                  <m:oMath xmlns:m="http://schemas.openxmlformats.org/officeDocument/2006/math">
                    <m:sSub>
                      <m:sSubPr>
                        <m:ctrlPr>
                          <a:rPr lang="en-GB" sz="2800" i="1">
                            <a:latin typeface="Cambria Math" panose="02040503050406030204" pitchFamily="18" charset="0"/>
                            <a:ea typeface="DengXian" panose="02010600030101010101" pitchFamily="2" charset="-122"/>
                            <a:cs typeface="Times New Roman" panose="02020603050405020304" pitchFamily="18" charset="0"/>
                          </a:rPr>
                        </m:ctrlPr>
                      </m:sSubPr>
                      <m:e>
                        <m:r>
                          <a:rPr lang="en-US" sz="2800" i="1">
                            <a:latin typeface="Cambria Math" panose="02040503050406030204" pitchFamily="18" charset="0"/>
                            <a:ea typeface="DengXian" panose="02010600030101010101" pitchFamily="2" charset="-122"/>
                            <a:cs typeface="Times New Roman" panose="02020603050405020304" pitchFamily="18" charset="0"/>
                          </a:rPr>
                          <m:t>𝑓</m:t>
                        </m:r>
                      </m:e>
                      <m:sub>
                        <m:r>
                          <m:rPr>
                            <m:sty m:val="p"/>
                          </m:rPr>
                          <a:rPr lang="en-US" sz="2800">
                            <a:latin typeface="Cambria Math" panose="02040503050406030204" pitchFamily="18" charset="0"/>
                            <a:ea typeface="DengXian" panose="02010600030101010101" pitchFamily="2" charset="-122"/>
                            <a:cs typeface="Times New Roman" panose="02020603050405020304" pitchFamily="18" charset="0"/>
                          </a:rPr>
                          <m:t>OC</m:t>
                        </m:r>
                      </m:sub>
                    </m:sSub>
                  </m:oMath>
                </a14:m>
                <a:r>
                  <a:rPr lang="en-US" sz="3000" dirty="0"/>
                  <a:t> under the combinations of two constraint conditions</a:t>
                </a:r>
                <a:endParaRPr lang="en-GB" sz="3000" dirty="0"/>
              </a:p>
            </p:txBody>
          </p:sp>
        </mc:Choice>
        <mc:Fallback xmlns="">
          <p:sp>
            <p:nvSpPr>
              <p:cNvPr id="16" name="Rectangle 15"/>
              <p:cNvSpPr>
                <a:spLocks noRot="1" noChangeAspect="1" noMove="1" noResize="1" noEditPoints="1" noAdjustHandles="1" noChangeArrowheads="1" noChangeShapeType="1" noTextEdit="1"/>
              </p:cNvSpPr>
              <p:nvPr/>
            </p:nvSpPr>
            <p:spPr>
              <a:xfrm>
                <a:off x="12926950" y="31786405"/>
                <a:ext cx="12484273" cy="553998"/>
              </a:xfrm>
              <a:prstGeom prst="rect">
                <a:avLst/>
              </a:prstGeom>
              <a:blipFill>
                <a:blip r:embed="rId28"/>
                <a:stretch>
                  <a:fillRect l="-732" t="-14286" r="-684" b="-32967"/>
                </a:stretch>
              </a:blipFill>
            </p:spPr>
            <p:txBody>
              <a:bodyPr/>
              <a:lstStyle/>
              <a:p>
                <a:r>
                  <a:rPr lang="en-GB">
                    <a:noFill/>
                  </a:rPr>
                  <a:t> </a:t>
                </a:r>
              </a:p>
            </p:txBody>
          </p:sp>
        </mc:Fallback>
      </mc:AlternateContent>
      <p:sp>
        <p:nvSpPr>
          <p:cNvPr id="17" name="Rectangle 16"/>
          <p:cNvSpPr/>
          <p:nvPr/>
        </p:nvSpPr>
        <p:spPr>
          <a:xfrm>
            <a:off x="12894918" y="38235319"/>
            <a:ext cx="18839258" cy="1462516"/>
          </a:xfrm>
          <a:prstGeom prst="rect">
            <a:avLst/>
          </a:prstGeom>
        </p:spPr>
        <p:txBody>
          <a:bodyPr wrap="square">
            <a:spAutoFit/>
          </a:bodyPr>
          <a:lstStyle/>
          <a:p>
            <a:pPr marL="0" marR="0" indent="270510" algn="just">
              <a:lnSpc>
                <a:spcPct val="106000"/>
              </a:lnSpc>
              <a:spcBef>
                <a:spcPts val="0"/>
              </a:spcBef>
              <a:spcAft>
                <a:spcPts val="0"/>
              </a:spcAft>
            </a:pPr>
            <a:r>
              <a:rPr lang="en-US" sz="2800" i="1" dirty="0">
                <a:latin typeface="+mn-lt"/>
                <a:ea typeface="DengXian" panose="02010600030101010101" pitchFamily="2" charset="-122"/>
                <a:cs typeface="Times New Roman" panose="02020603050405020304" pitchFamily="18" charset="0"/>
              </a:rPr>
              <a:t>Note</a:t>
            </a:r>
            <a:r>
              <a:rPr lang="en-US" sz="2800" dirty="0">
                <a:latin typeface="+mn-lt"/>
                <a:ea typeface="DengXian" panose="02010600030101010101" pitchFamily="2" charset="-122"/>
                <a:cs typeface="Times New Roman" panose="02020603050405020304" pitchFamily="18" charset="0"/>
              </a:rPr>
              <a:t>. Values are with a superscript representing the SWI constraint that results binding for the optimal pumping scheme, that is, “(1)” for constraint 1, “(2)” for constraint 2. “U” denotes none of the constraints is binding, whereas cost values that depend simultaneously on two constraints are indicated with bold characters.</a:t>
            </a:r>
            <a:endParaRPr lang="en-GB" sz="2400" dirty="0">
              <a:effectLst/>
              <a:latin typeface="+mn-lt"/>
              <a:ea typeface="DengXian"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9" name="Table 18"/>
              <p:cNvGraphicFramePr>
                <a:graphicFrameLocks noGrp="1"/>
              </p:cNvGraphicFramePr>
              <p:nvPr>
                <p:extLst>
                  <p:ext uri="{D42A27DB-BD31-4B8C-83A1-F6EECF244321}">
                    <p14:modId xmlns:p14="http://schemas.microsoft.com/office/powerpoint/2010/main" val="4282732440"/>
                  </p:ext>
                </p:extLst>
              </p:nvPr>
            </p:nvGraphicFramePr>
            <p:xfrm>
              <a:off x="296350" y="46360286"/>
              <a:ext cx="11975461" cy="4567164"/>
            </p:xfrm>
            <a:graphic>
              <a:graphicData uri="http://schemas.openxmlformats.org/drawingml/2006/table">
                <a:tbl>
                  <a:tblPr firstRow="1" firstCol="1" bandRow="1">
                    <a:tableStyleId>{5940675A-B579-460E-94D1-54222C63F5DA}</a:tableStyleId>
                  </a:tblPr>
                  <a:tblGrid>
                    <a:gridCol w="3063490">
                      <a:extLst>
                        <a:ext uri="{9D8B030D-6E8A-4147-A177-3AD203B41FA5}">
                          <a16:colId xmlns:a16="http://schemas.microsoft.com/office/drawing/2014/main" val="2076050338"/>
                        </a:ext>
                      </a:extLst>
                    </a:gridCol>
                    <a:gridCol w="7380226">
                      <a:extLst>
                        <a:ext uri="{9D8B030D-6E8A-4147-A177-3AD203B41FA5}">
                          <a16:colId xmlns:a16="http://schemas.microsoft.com/office/drawing/2014/main" val="3330552852"/>
                        </a:ext>
                      </a:extLst>
                    </a:gridCol>
                    <a:gridCol w="1531745">
                      <a:extLst>
                        <a:ext uri="{9D8B030D-6E8A-4147-A177-3AD203B41FA5}">
                          <a16:colId xmlns:a16="http://schemas.microsoft.com/office/drawing/2014/main" val="3920295707"/>
                        </a:ext>
                      </a:extLst>
                    </a:gridCol>
                  </a:tblGrid>
                  <a:tr h="657870">
                    <a:tc>
                      <a:txBody>
                        <a:bodyPr/>
                        <a:lstStyle/>
                        <a:p>
                          <a:pPr marL="0" marR="0" algn="ctr">
                            <a:lnSpc>
                              <a:spcPct val="107000"/>
                            </a:lnSpc>
                            <a:spcBef>
                              <a:spcPts val="0"/>
                            </a:spcBef>
                            <a:spcAft>
                              <a:spcPts val="0"/>
                            </a:spcAft>
                          </a:pPr>
                          <a:r>
                            <a:rPr lang="en-GB" sz="2800">
                              <a:effectLst/>
                            </a:rPr>
                            <a:t>Parameter</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Explanation</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Unit</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46655478"/>
                      </a:ext>
                    </a:extLst>
                  </a:tr>
                  <a:tr h="805170">
                    <a:tc>
                      <a:txBody>
                        <a:bodyPr/>
                        <a:lstStyle/>
                        <a:p>
                          <a:pPr marL="0" marR="0" algn="ctr">
                            <a:lnSpc>
                              <a:spcPct val="107000"/>
                            </a:lnSpc>
                            <a:spcBef>
                              <a:spcPts val="0"/>
                            </a:spcBef>
                            <a:spcAft>
                              <a:spcPts val="0"/>
                            </a:spcAft>
                          </a:pPr>
                          <a:r>
                            <a:rPr lang="en-GB" sz="2800" b="1" i="1" dirty="0">
                              <a:effectLst/>
                            </a:rPr>
                            <a:t>h</a:t>
                          </a:r>
                          <a:r>
                            <a:rPr lang="en-GB" sz="2800" dirty="0">
                              <a:effectLst/>
                            </a:rPr>
                            <a:t>=</a:t>
                          </a:r>
                          <a:r>
                            <a:rPr lang="en-GB" sz="2800" b="1" i="1" dirty="0">
                              <a:effectLst/>
                            </a:rPr>
                            <a:t>h</a:t>
                          </a:r>
                          <a:r>
                            <a:rPr lang="en-GB" sz="2800" dirty="0">
                              <a:effectLst/>
                            </a:rPr>
                            <a:t>(Q, WL, D)</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Water table elevation over the pumping well</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dirty="0">
                              <a:effectLst/>
                            </a:rPr>
                            <a:t>m</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80276475"/>
                      </a:ext>
                    </a:extLst>
                  </a:tr>
                  <a:tr h="704437">
                    <a:tc>
                      <a:txBody>
                        <a:bodyPr/>
                        <a:lstStyle/>
                        <a:p>
                          <a:pPr marL="0" marR="0" algn="ctr">
                            <a:lnSpc>
                              <a:spcPct val="107000"/>
                            </a:lnSpc>
                            <a:spcBef>
                              <a:spcPts val="0"/>
                            </a:spcBef>
                            <a:spcAft>
                              <a:spcPts val="0"/>
                            </a:spcAft>
                          </a:pPr>
                          <a:r>
                            <a:rPr lang="en-GB" sz="2800" b="1" i="1" dirty="0">
                              <a:effectLst/>
                            </a:rPr>
                            <a:t>C</a:t>
                          </a:r>
                          <a:r>
                            <a:rPr lang="en-GB" sz="2800" dirty="0">
                              <a:effectLst/>
                            </a:rPr>
                            <a:t>=</a:t>
                          </a:r>
                          <a:r>
                            <a:rPr lang="en-GB" sz="2800" b="1" i="1" dirty="0">
                              <a:effectLst/>
                            </a:rPr>
                            <a:t>C</a:t>
                          </a:r>
                          <a:r>
                            <a:rPr lang="en-GB" sz="2800" dirty="0">
                              <a:effectLst/>
                            </a:rPr>
                            <a:t>(Q, WL, D)</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Concentration of pumped groundwater</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m</a:t>
                          </a:r>
                          <a:r>
                            <a:rPr lang="en-GB" sz="2800" baseline="30000">
                              <a:effectLst/>
                            </a:rPr>
                            <a:t>3</a:t>
                          </a:r>
                          <a:r>
                            <a:rPr lang="en-GB" sz="2800">
                              <a:effectLst/>
                            </a:rPr>
                            <a:t>/kg</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9294738"/>
                      </a:ext>
                    </a:extLst>
                  </a:tr>
                  <a:tr h="805170">
                    <a:tc>
                      <a:txBody>
                        <a:bodyPr/>
                        <a:lstStyle/>
                        <a:p>
                          <a:pPr marL="0" marR="0" algn="ctr">
                            <a:lnSpc>
                              <a:spcPct val="107000"/>
                            </a:lnSpc>
                            <a:spcBef>
                              <a:spcPts val="0"/>
                            </a:spcBef>
                            <a:spcAft>
                              <a:spcPts val="0"/>
                            </a:spcAft>
                          </a:pPr>
                          <a14:m>
                            <m:oMath xmlns:m="http://schemas.openxmlformats.org/officeDocument/2006/math">
                              <m:r>
                                <a:rPr lang="en-GB" sz="2800">
                                  <a:effectLst/>
                                  <a:latin typeface="Cambria Math" panose="02040503050406030204" pitchFamily="18" charset="0"/>
                                </a:rPr>
                                <m:t>∆</m:t>
                              </m:r>
                              <m:r>
                                <a:rPr lang="en-GB" sz="2800">
                                  <a:effectLst/>
                                  <a:latin typeface="Cambria Math" panose="02040503050406030204" pitchFamily="18" charset="0"/>
                                </a:rPr>
                                <m:t>𝑠</m:t>
                              </m:r>
                            </m:oMath>
                          </a14:m>
                          <a:r>
                            <a:rPr lang="en-GB" sz="2800" dirty="0">
                              <a:effectLst/>
                            </a:rPr>
                            <a:t>(Q, WL, D)</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Ratio of the drawdown over the pumping well</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0293795"/>
                      </a:ext>
                    </a:extLst>
                  </a:tr>
                  <a:tr h="704437">
                    <a:tc>
                      <a:txBody>
                        <a:bodyPr/>
                        <a:lstStyle/>
                        <a:p>
                          <a:pPr marL="0" marR="0" algn="ctr">
                            <a:lnSpc>
                              <a:spcPct val="107000"/>
                            </a:lnSpc>
                            <a:spcBef>
                              <a:spcPts val="0"/>
                            </a:spcBef>
                            <a:spcAft>
                              <a:spcPts val="0"/>
                            </a:spcAft>
                          </a:pPr>
                          <a14:m>
                            <m:oMath xmlns:m="http://schemas.openxmlformats.org/officeDocument/2006/math">
                              <m:r>
                                <a:rPr lang="en-GB" sz="2800">
                                  <a:effectLst/>
                                  <a:latin typeface="Cambria Math" panose="02040503050406030204" pitchFamily="18" charset="0"/>
                                </a:rPr>
                                <m:t>∆</m:t>
                              </m:r>
                              <m:r>
                                <a:rPr lang="en-GB" sz="2800">
                                  <a:effectLst/>
                                  <a:latin typeface="Cambria Math" panose="02040503050406030204" pitchFamily="18" charset="0"/>
                                </a:rPr>
                                <m:t>𝑆𝑀</m:t>
                              </m:r>
                            </m:oMath>
                          </a14:m>
                          <a:r>
                            <a:rPr lang="en-GB" sz="2800">
                              <a:effectLst/>
                            </a:rPr>
                            <a:t>(Q, WL, D)</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Ratio of aquifer salt mass increase</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84976698"/>
                      </a:ext>
                    </a:extLst>
                  </a:tr>
                  <a:tr h="818134">
                    <a:tc gridSpan="3">
                      <a:txBody>
                        <a:bodyPr/>
                        <a:lstStyle/>
                        <a:p>
                          <a:pPr marL="0" marR="0" algn="ctr">
                            <a:lnSpc>
                              <a:spcPct val="107000"/>
                            </a:lnSpc>
                            <a:spcBef>
                              <a:spcPts val="0"/>
                            </a:spcBef>
                            <a:spcAft>
                              <a:spcPts val="0"/>
                            </a:spcAft>
                          </a:pPr>
                          <a14:m>
                            <m:oMath xmlns:m="http://schemas.openxmlformats.org/officeDocument/2006/math">
                              <m:sSub>
                                <m:sSubPr>
                                  <m:ctrlPr>
                                    <a:rPr lang="en-GB" sz="2800" i="1">
                                      <a:effectLst/>
                                      <a:latin typeface="Cambria Math" panose="02040503050406030204" pitchFamily="18" charset="0"/>
                                    </a:rPr>
                                  </m:ctrlPr>
                                </m:sSubPr>
                                <m:e>
                                  <m:r>
                                    <a:rPr lang="en-GB" sz="2800">
                                      <a:effectLst/>
                                      <a:latin typeface="Cambria Math" panose="02040503050406030204" pitchFamily="18" charset="0"/>
                                    </a:rPr>
                                    <m:t>∆</m:t>
                                  </m:r>
                                  <m:r>
                                    <a:rPr lang="en-GB" sz="2800">
                                      <a:effectLst/>
                                      <a:latin typeface="Cambria Math" panose="02040503050406030204" pitchFamily="18" charset="0"/>
                                    </a:rPr>
                                    <m:t>𝑠</m:t>
                                  </m:r>
                                </m:e>
                                <m:sub>
                                  <m:r>
                                    <m:rPr>
                                      <m:sty m:val="p"/>
                                    </m:rPr>
                                    <a:rPr lang="en-GB" sz="2800">
                                      <a:effectLst/>
                                      <a:latin typeface="Cambria Math" panose="02040503050406030204" pitchFamily="18" charset="0"/>
                                    </a:rPr>
                                    <m:t>max</m:t>
                                  </m:r>
                                </m:sub>
                              </m:sSub>
                            </m:oMath>
                          </a14:m>
                          <a:r>
                            <a:rPr lang="en-GB" sz="2800" dirty="0">
                              <a:effectLst/>
                            </a:rPr>
                            <a:t> and </a:t>
                          </a:r>
                          <a14:m>
                            <m:oMath xmlns:m="http://schemas.openxmlformats.org/officeDocument/2006/math">
                              <m:sSub>
                                <m:sSubPr>
                                  <m:ctrlPr>
                                    <a:rPr lang="en-GB" sz="2800" i="1">
                                      <a:effectLst/>
                                      <a:latin typeface="Cambria Math" panose="02040503050406030204" pitchFamily="18" charset="0"/>
                                    </a:rPr>
                                  </m:ctrlPr>
                                </m:sSubPr>
                                <m:e>
                                  <m:r>
                                    <a:rPr lang="en-GB" sz="2800">
                                      <a:effectLst/>
                                      <a:latin typeface="Cambria Math" panose="02040503050406030204" pitchFamily="18" charset="0"/>
                                    </a:rPr>
                                    <m:t>∆</m:t>
                                  </m:r>
                                  <m:r>
                                    <a:rPr lang="en-GB" sz="2800">
                                      <a:effectLst/>
                                      <a:latin typeface="Cambria Math" panose="02040503050406030204" pitchFamily="18" charset="0"/>
                                    </a:rPr>
                                    <m:t>𝑆𝑀</m:t>
                                  </m:r>
                                </m:e>
                                <m:sub>
                                  <m:r>
                                    <m:rPr>
                                      <m:sty m:val="p"/>
                                    </m:rPr>
                                    <a:rPr lang="en-GB" sz="2800">
                                      <a:effectLst/>
                                      <a:latin typeface="Cambria Math" panose="02040503050406030204" pitchFamily="18" charset="0"/>
                                    </a:rPr>
                                    <m:t>max</m:t>
                                  </m:r>
                                </m:sub>
                              </m:sSub>
                            </m:oMath>
                          </a14:m>
                          <a:r>
                            <a:rPr lang="en-GB" sz="2800" dirty="0">
                              <a:effectLst/>
                            </a:rPr>
                            <a:t> are user-defined threshold values, reflecting the degree of SWI control.</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00217979"/>
                      </a:ext>
                    </a:extLst>
                  </a:tr>
                </a:tbl>
              </a:graphicData>
            </a:graphic>
          </p:graphicFrame>
        </mc:Choice>
        <mc:Fallback xmlns="">
          <p:graphicFrame>
            <p:nvGraphicFramePr>
              <p:cNvPr id="19" name="Table 18"/>
              <p:cNvGraphicFramePr>
                <a:graphicFrameLocks noGrp="1"/>
              </p:cNvGraphicFramePr>
              <p:nvPr>
                <p:extLst>
                  <p:ext uri="{D42A27DB-BD31-4B8C-83A1-F6EECF244321}">
                    <p14:modId xmlns:p14="http://schemas.microsoft.com/office/powerpoint/2010/main" val="4282732440"/>
                  </p:ext>
                </p:extLst>
              </p:nvPr>
            </p:nvGraphicFramePr>
            <p:xfrm>
              <a:off x="296350" y="46360286"/>
              <a:ext cx="11975461" cy="4567227"/>
            </p:xfrm>
            <a:graphic>
              <a:graphicData uri="http://schemas.openxmlformats.org/drawingml/2006/table">
                <a:tbl>
                  <a:tblPr firstRow="1" firstCol="1" bandRow="1">
                    <a:tableStyleId>{5940675A-B579-460E-94D1-54222C63F5DA}</a:tableStyleId>
                  </a:tblPr>
                  <a:tblGrid>
                    <a:gridCol w="3063490">
                      <a:extLst>
                        <a:ext uri="{9D8B030D-6E8A-4147-A177-3AD203B41FA5}">
                          <a16:colId xmlns:a16="http://schemas.microsoft.com/office/drawing/2014/main" val="2076050338"/>
                        </a:ext>
                      </a:extLst>
                    </a:gridCol>
                    <a:gridCol w="7380226">
                      <a:extLst>
                        <a:ext uri="{9D8B030D-6E8A-4147-A177-3AD203B41FA5}">
                          <a16:colId xmlns:a16="http://schemas.microsoft.com/office/drawing/2014/main" val="3330552852"/>
                        </a:ext>
                      </a:extLst>
                    </a:gridCol>
                    <a:gridCol w="1531745">
                      <a:extLst>
                        <a:ext uri="{9D8B030D-6E8A-4147-A177-3AD203B41FA5}">
                          <a16:colId xmlns:a16="http://schemas.microsoft.com/office/drawing/2014/main" val="3920295707"/>
                        </a:ext>
                      </a:extLst>
                    </a:gridCol>
                  </a:tblGrid>
                  <a:tr h="657870">
                    <a:tc>
                      <a:txBody>
                        <a:bodyPr/>
                        <a:lstStyle/>
                        <a:p>
                          <a:pPr marL="0" marR="0" algn="ctr">
                            <a:lnSpc>
                              <a:spcPct val="107000"/>
                            </a:lnSpc>
                            <a:spcBef>
                              <a:spcPts val="0"/>
                            </a:spcBef>
                            <a:spcAft>
                              <a:spcPts val="0"/>
                            </a:spcAft>
                          </a:pPr>
                          <a:r>
                            <a:rPr lang="en-GB" sz="2800">
                              <a:effectLst/>
                            </a:rPr>
                            <a:t>Parameter</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Explanation</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Unit</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46655478"/>
                      </a:ext>
                    </a:extLst>
                  </a:tr>
                  <a:tr h="805170">
                    <a:tc>
                      <a:txBody>
                        <a:bodyPr/>
                        <a:lstStyle/>
                        <a:p>
                          <a:pPr marL="0" marR="0" algn="ctr">
                            <a:lnSpc>
                              <a:spcPct val="107000"/>
                            </a:lnSpc>
                            <a:spcBef>
                              <a:spcPts val="0"/>
                            </a:spcBef>
                            <a:spcAft>
                              <a:spcPts val="0"/>
                            </a:spcAft>
                          </a:pPr>
                          <a:r>
                            <a:rPr lang="en-GB" sz="2800" b="1" i="1" dirty="0">
                              <a:effectLst/>
                            </a:rPr>
                            <a:t>h</a:t>
                          </a:r>
                          <a:r>
                            <a:rPr lang="en-GB" sz="2800" dirty="0">
                              <a:effectLst/>
                            </a:rPr>
                            <a:t>=</a:t>
                          </a:r>
                          <a:r>
                            <a:rPr lang="en-GB" sz="2800" b="1" i="1" dirty="0">
                              <a:effectLst/>
                            </a:rPr>
                            <a:t>h</a:t>
                          </a:r>
                          <a:r>
                            <a:rPr lang="en-GB" sz="2800" dirty="0">
                              <a:effectLst/>
                            </a:rPr>
                            <a:t>(Q, WL, D)</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Water table elevation over the pumping well</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dirty="0">
                              <a:effectLst/>
                            </a:rPr>
                            <a:t>m</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80276475"/>
                      </a:ext>
                    </a:extLst>
                  </a:tr>
                  <a:tr h="704437">
                    <a:tc>
                      <a:txBody>
                        <a:bodyPr/>
                        <a:lstStyle/>
                        <a:p>
                          <a:pPr marL="0" marR="0" algn="ctr">
                            <a:lnSpc>
                              <a:spcPct val="107000"/>
                            </a:lnSpc>
                            <a:spcBef>
                              <a:spcPts val="0"/>
                            </a:spcBef>
                            <a:spcAft>
                              <a:spcPts val="0"/>
                            </a:spcAft>
                          </a:pPr>
                          <a:r>
                            <a:rPr lang="en-GB" sz="2800" b="1" i="1" dirty="0">
                              <a:effectLst/>
                            </a:rPr>
                            <a:t>C</a:t>
                          </a:r>
                          <a:r>
                            <a:rPr lang="en-GB" sz="2800" dirty="0">
                              <a:effectLst/>
                            </a:rPr>
                            <a:t>=</a:t>
                          </a:r>
                          <a:r>
                            <a:rPr lang="en-GB" sz="2800" b="1" i="1" dirty="0">
                              <a:effectLst/>
                            </a:rPr>
                            <a:t>C</a:t>
                          </a:r>
                          <a:r>
                            <a:rPr lang="en-GB" sz="2800" dirty="0">
                              <a:effectLst/>
                            </a:rPr>
                            <a:t>(Q, WL, D)</a:t>
                          </a:r>
                          <a:endParaRPr lang="en-GB" sz="2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Concentration of pumped groundwater</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m</a:t>
                          </a:r>
                          <a:r>
                            <a:rPr lang="en-GB" sz="2800" baseline="30000">
                              <a:effectLst/>
                            </a:rPr>
                            <a:t>3</a:t>
                          </a:r>
                          <a:r>
                            <a:rPr lang="en-GB" sz="2800">
                              <a:effectLst/>
                            </a:rPr>
                            <a:t>/kg</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9294738"/>
                      </a:ext>
                    </a:extLst>
                  </a:tr>
                  <a:tr h="805170">
                    <a:tc>
                      <a:txBody>
                        <a:bodyPr/>
                        <a:lstStyle/>
                        <a:p>
                          <a:endParaRPr lang="en-US"/>
                        </a:p>
                      </a:txBody>
                      <a:tcPr marL="68580" marR="68580" marT="0" marB="0" anchor="ctr">
                        <a:blipFill>
                          <a:blip r:embed="rId29"/>
                          <a:stretch>
                            <a:fillRect l="-199" t="-271212" r="-291252" b="-223485"/>
                          </a:stretch>
                        </a:blipFill>
                      </a:tcPr>
                    </a:tc>
                    <a:tc>
                      <a:txBody>
                        <a:bodyPr/>
                        <a:lstStyle/>
                        <a:p>
                          <a:pPr marL="0" marR="0" algn="ctr">
                            <a:lnSpc>
                              <a:spcPct val="107000"/>
                            </a:lnSpc>
                            <a:spcBef>
                              <a:spcPts val="0"/>
                            </a:spcBef>
                            <a:spcAft>
                              <a:spcPts val="0"/>
                            </a:spcAft>
                          </a:pPr>
                          <a:r>
                            <a:rPr lang="en-GB" sz="2800">
                              <a:effectLst/>
                            </a:rPr>
                            <a:t>Ratio of the drawdown over the pumping well</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0293795"/>
                      </a:ext>
                    </a:extLst>
                  </a:tr>
                  <a:tr h="704437">
                    <a:tc>
                      <a:txBody>
                        <a:bodyPr/>
                        <a:lstStyle/>
                        <a:p>
                          <a:endParaRPr lang="en-US"/>
                        </a:p>
                      </a:txBody>
                      <a:tcPr marL="68580" marR="68580" marT="0" marB="0" anchor="ctr">
                        <a:blipFill>
                          <a:blip r:embed="rId29"/>
                          <a:stretch>
                            <a:fillRect l="-199" t="-422414" r="-291252" b="-154310"/>
                          </a:stretch>
                        </a:blipFill>
                      </a:tcPr>
                    </a:tc>
                    <a:tc>
                      <a:txBody>
                        <a:bodyPr/>
                        <a:lstStyle/>
                        <a:p>
                          <a:pPr marL="0" marR="0" algn="ctr">
                            <a:lnSpc>
                              <a:spcPct val="107000"/>
                            </a:lnSpc>
                            <a:spcBef>
                              <a:spcPts val="0"/>
                            </a:spcBef>
                            <a:spcAft>
                              <a:spcPts val="0"/>
                            </a:spcAft>
                          </a:pPr>
                          <a:r>
                            <a:rPr lang="en-GB" sz="2800">
                              <a:effectLst/>
                            </a:rPr>
                            <a:t>Ratio of aquifer salt mass increase</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2800">
                              <a:effectLst/>
                            </a:rPr>
                            <a:t>/</a:t>
                          </a:r>
                          <a:endParaRPr lang="en-GB" sz="2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84976698"/>
                      </a:ext>
                    </a:extLst>
                  </a:tr>
                  <a:tr h="890143">
                    <a:tc gridSpan="3">
                      <a:txBody>
                        <a:bodyPr/>
                        <a:lstStyle/>
                        <a:p>
                          <a:endParaRPr lang="en-US"/>
                        </a:p>
                      </a:txBody>
                      <a:tcPr marL="68580" marR="68580" marT="0" marB="0" anchor="ctr">
                        <a:blipFill>
                          <a:blip r:embed="rId29"/>
                          <a:stretch>
                            <a:fillRect l="-51" t="-415068" r="-102" b="-22603"/>
                          </a:stretch>
                        </a:blip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00217979"/>
                      </a:ext>
                    </a:extLst>
                  </a:tr>
                </a:tbl>
              </a:graphicData>
            </a:graphic>
          </p:graphicFrame>
        </mc:Fallback>
      </mc:AlternateContent>
      <mc:AlternateContent xmlns:mc="http://schemas.openxmlformats.org/markup-compatibility/2006" xmlns:a14="http://schemas.microsoft.com/office/drawing/2010/main">
        <mc:Choice Requires="a14">
          <p:sp>
            <p:nvSpPr>
              <p:cNvPr id="94" name="Rectangle 93"/>
              <p:cNvSpPr/>
              <p:nvPr/>
            </p:nvSpPr>
            <p:spPr>
              <a:xfrm>
                <a:off x="24117987" y="33251780"/>
                <a:ext cx="7591658" cy="3539430"/>
              </a:xfrm>
              <a:prstGeom prst="rect">
                <a:avLst/>
              </a:prstGeom>
            </p:spPr>
            <p:txBody>
              <a:bodyPr wrap="square">
                <a:spAutoFit/>
              </a:bodyPr>
              <a:lstStyle/>
              <a:p>
                <a:pPr algn="just"/>
                <a:r>
                  <a:rPr lang="en-GB" sz="3200" dirty="0"/>
                  <a:t>Table 5 reveals that </a:t>
                </a:r>
                <a:r>
                  <a:rPr lang="en-US" sz="3200" dirty="0"/>
                  <a:t>optimal operation cost values subject to simultaneous constraints on </a:t>
                </a:r>
                <a14:m>
                  <m:oMath xmlns:m="http://schemas.openxmlformats.org/officeDocument/2006/math">
                    <m:r>
                      <a:rPr lang="en-US" sz="3200">
                        <a:latin typeface="Cambria Math" panose="02040503050406030204" pitchFamily="18" charset="0"/>
                      </a:rPr>
                      <m:t>∆</m:t>
                    </m:r>
                    <m:r>
                      <a:rPr lang="en-GB" sz="3200" b="0" i="1" smtClean="0">
                        <a:latin typeface="Cambria Math" panose="02040503050406030204" pitchFamily="18" charset="0"/>
                      </a:rPr>
                      <m:t>𝑠</m:t>
                    </m:r>
                  </m:oMath>
                </a14:m>
                <a:r>
                  <a:rPr lang="en-GB" sz="3200" dirty="0"/>
                  <a:t> and </a:t>
                </a:r>
                <a14:m>
                  <m:oMath xmlns:m="http://schemas.openxmlformats.org/officeDocument/2006/math">
                    <m:r>
                      <a:rPr lang="en-US" sz="3200">
                        <a:latin typeface="Cambria Math" panose="02040503050406030204" pitchFamily="18" charset="0"/>
                      </a:rPr>
                      <m:t>∆</m:t>
                    </m:r>
                    <m:r>
                      <a:rPr lang="en-GB" sz="3200" b="0" i="1" smtClean="0">
                        <a:latin typeface="Cambria Math" panose="02040503050406030204" pitchFamily="18" charset="0"/>
                      </a:rPr>
                      <m:t>𝑆𝑀</m:t>
                    </m:r>
                  </m:oMath>
                </a14:m>
                <a:r>
                  <a:rPr lang="en-GB" sz="3200" dirty="0"/>
                  <a:t> in some cases, depending on the selection of </a:t>
                </a:r>
                <a14:m>
                  <m:oMath xmlns:m="http://schemas.openxmlformats.org/officeDocument/2006/math">
                    <m:r>
                      <a:rPr lang="en-US" sz="3200">
                        <a:latin typeface="Cambria Math" panose="02040503050406030204" pitchFamily="18" charset="0"/>
                      </a:rPr>
                      <m:t>∆</m:t>
                    </m:r>
                    <m:sSub>
                      <m:sSubPr>
                        <m:ctrlPr>
                          <a:rPr lang="en-GB" sz="3200" i="1">
                            <a:latin typeface="Cambria Math" panose="02040503050406030204" pitchFamily="18" charset="0"/>
                          </a:rPr>
                        </m:ctrlPr>
                      </m:sSubPr>
                      <m:e>
                        <m:r>
                          <a:rPr lang="en-US" sz="3200">
                            <a:latin typeface="Cambria Math" panose="02040503050406030204" pitchFamily="18" charset="0"/>
                          </a:rPr>
                          <m:t>𝑠</m:t>
                        </m:r>
                      </m:e>
                      <m:sub>
                        <m:r>
                          <m:rPr>
                            <m:sty m:val="p"/>
                          </m:rPr>
                          <a:rPr lang="en-US" sz="3200">
                            <a:latin typeface="Cambria Math" panose="02040503050406030204" pitchFamily="18" charset="0"/>
                          </a:rPr>
                          <m:t>max</m:t>
                        </m:r>
                      </m:sub>
                    </m:sSub>
                  </m:oMath>
                </a14:m>
                <a:r>
                  <a:rPr lang="en-GB" sz="3200" dirty="0"/>
                  <a:t> and </a:t>
                </a:r>
                <a14:m>
                  <m:oMath xmlns:m="http://schemas.openxmlformats.org/officeDocument/2006/math">
                    <m:r>
                      <a:rPr lang="en-US" sz="3200">
                        <a:latin typeface="Cambria Math" panose="02040503050406030204" pitchFamily="18" charset="0"/>
                      </a:rPr>
                      <m:t>∆</m:t>
                    </m:r>
                    <m:sSub>
                      <m:sSubPr>
                        <m:ctrlPr>
                          <a:rPr lang="en-GB" sz="3200" i="1">
                            <a:latin typeface="Cambria Math" panose="02040503050406030204" pitchFamily="18" charset="0"/>
                          </a:rPr>
                        </m:ctrlPr>
                      </m:sSubPr>
                      <m:e>
                        <m:r>
                          <a:rPr lang="en-US" sz="3200">
                            <a:latin typeface="Cambria Math" panose="02040503050406030204" pitchFamily="18" charset="0"/>
                          </a:rPr>
                          <m:t>𝑆𝑀</m:t>
                        </m:r>
                      </m:e>
                      <m:sub>
                        <m:r>
                          <m:rPr>
                            <m:sty m:val="p"/>
                          </m:rPr>
                          <a:rPr lang="en-US" sz="3200">
                            <a:latin typeface="Cambria Math" panose="02040503050406030204" pitchFamily="18" charset="0"/>
                          </a:rPr>
                          <m:t>max</m:t>
                        </m:r>
                      </m:sub>
                    </m:sSub>
                  </m:oMath>
                </a14:m>
                <a:r>
                  <a:rPr lang="en-GB" sz="3200" dirty="0"/>
                  <a:t>. In most cases, only one constraint results binding, while the other has no impact on optimal </a:t>
                </a:r>
                <a14:m>
                  <m:oMath xmlns:m="http://schemas.openxmlformats.org/officeDocument/2006/math">
                    <m:sSub>
                      <m:sSubPr>
                        <m:ctrlPr>
                          <a:rPr lang="en-GB" sz="3200" i="1">
                            <a:latin typeface="Cambria Math" panose="02040503050406030204" pitchFamily="18" charset="0"/>
                          </a:rPr>
                        </m:ctrlPr>
                      </m:sSubPr>
                      <m:e>
                        <m:r>
                          <a:rPr lang="en-US" sz="3200">
                            <a:latin typeface="Cambria Math" panose="02040503050406030204" pitchFamily="18" charset="0"/>
                          </a:rPr>
                          <m:t>𝑓</m:t>
                        </m:r>
                      </m:e>
                      <m:sub>
                        <m:r>
                          <m:rPr>
                            <m:sty m:val="p"/>
                          </m:rPr>
                          <a:rPr lang="en-US" sz="3200">
                            <a:latin typeface="Cambria Math" panose="02040503050406030204" pitchFamily="18" charset="0"/>
                          </a:rPr>
                          <m:t>OC</m:t>
                        </m:r>
                      </m:sub>
                    </m:sSub>
                  </m:oMath>
                </a14:m>
                <a:r>
                  <a:rPr lang="en-GB" sz="3200" dirty="0"/>
                  <a:t>.</a:t>
                </a:r>
              </a:p>
            </p:txBody>
          </p:sp>
        </mc:Choice>
        <mc:Fallback xmlns="">
          <p:sp>
            <p:nvSpPr>
              <p:cNvPr id="94" name="Rectangle 93"/>
              <p:cNvSpPr>
                <a:spLocks noRot="1" noChangeAspect="1" noMove="1" noResize="1" noEditPoints="1" noAdjustHandles="1" noChangeArrowheads="1" noChangeShapeType="1" noTextEdit="1"/>
              </p:cNvSpPr>
              <p:nvPr/>
            </p:nvSpPr>
            <p:spPr>
              <a:xfrm>
                <a:off x="24117987" y="33251780"/>
                <a:ext cx="7591658" cy="3539430"/>
              </a:xfrm>
              <a:prstGeom prst="rect">
                <a:avLst/>
              </a:prstGeom>
              <a:blipFill>
                <a:blip r:embed="rId30"/>
                <a:stretch>
                  <a:fillRect l="-2006" t="-2241" r="-2006" b="-4828"/>
                </a:stretch>
              </a:blipFill>
            </p:spPr>
            <p:txBody>
              <a:bodyPr/>
              <a:lstStyle/>
              <a:p>
                <a:r>
                  <a:rPr lang="en-GB">
                    <a:noFill/>
                  </a:rPr>
                  <a:t> </a:t>
                </a:r>
              </a:p>
            </p:txBody>
          </p:sp>
        </mc:Fallback>
      </mc:AlternateContent>
      <p:pic>
        <p:nvPicPr>
          <p:cNvPr id="20" name="Picture 19"/>
          <p:cNvPicPr>
            <a:picLocks noChangeAspect="1"/>
          </p:cNvPicPr>
          <p:nvPr/>
        </p:nvPicPr>
        <p:blipFill>
          <a:blip r:embed="rId31"/>
          <a:stretch>
            <a:fillRect/>
          </a:stretch>
        </p:blipFill>
        <p:spPr>
          <a:xfrm>
            <a:off x="252910" y="12013573"/>
            <a:ext cx="6112858" cy="6026329"/>
          </a:xfrm>
          <a:prstGeom prst="rect">
            <a:avLst/>
          </a:prstGeom>
        </p:spPr>
      </p:pic>
      <p:sp>
        <p:nvSpPr>
          <p:cNvPr id="22" name="Rectangle 21"/>
          <p:cNvSpPr/>
          <p:nvPr/>
        </p:nvSpPr>
        <p:spPr>
          <a:xfrm>
            <a:off x="6417567" y="12315070"/>
            <a:ext cx="5974363" cy="5016758"/>
          </a:xfrm>
          <a:prstGeom prst="rect">
            <a:avLst/>
          </a:prstGeom>
        </p:spPr>
        <p:txBody>
          <a:bodyPr wrap="square">
            <a:spAutoFit/>
          </a:bodyPr>
          <a:lstStyle/>
          <a:p>
            <a:pPr algn="just"/>
            <a:r>
              <a:rPr lang="en-US" sz="3200" dirty="0"/>
              <a:t>Determining an optimal strategy and its operation cost rely on the management problem formulation, namely the requirements for SWI control. This research is to investigate impacts of SWI control on the cost of groundwater supply in island aquifers, centered on San Salvador Island, Bahama.</a:t>
            </a:r>
          </a:p>
        </p:txBody>
      </p:sp>
      <p:pic>
        <p:nvPicPr>
          <p:cNvPr id="96" name="Picture 95"/>
          <p:cNvPicPr/>
          <p:nvPr/>
        </p:nvPicPr>
        <p:blipFill>
          <a:blip r:embed="rId32">
            <a:extLst>
              <a:ext uri="{28A0092B-C50C-407E-A947-70E740481C1C}">
                <a14:useLocalDpi xmlns:a14="http://schemas.microsoft.com/office/drawing/2010/main" val="0"/>
              </a:ext>
            </a:extLst>
          </a:blip>
          <a:srcRect/>
          <a:stretch>
            <a:fillRect/>
          </a:stretch>
        </p:blipFill>
        <p:spPr bwMode="auto">
          <a:xfrm>
            <a:off x="245429" y="22761230"/>
            <a:ext cx="12221285" cy="5696231"/>
          </a:xfrm>
          <a:prstGeom prst="rect">
            <a:avLst/>
          </a:prstGeom>
          <a:noFill/>
        </p:spPr>
      </p:pic>
      <p:sp>
        <p:nvSpPr>
          <p:cNvPr id="23" name="Rectangle 22"/>
          <p:cNvSpPr/>
          <p:nvPr/>
        </p:nvSpPr>
        <p:spPr bwMode="auto">
          <a:xfrm>
            <a:off x="8399219" y="23550259"/>
            <a:ext cx="3418045" cy="4399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2198688" rtl="0" eaLnBrk="1" fontAlgn="base" latinLnBrk="0" hangingPunct="1">
              <a:lnSpc>
                <a:spcPct val="100000"/>
              </a:lnSpc>
              <a:spcBef>
                <a:spcPct val="0"/>
              </a:spcBef>
              <a:spcAft>
                <a:spcPct val="0"/>
              </a:spcAft>
              <a:buClrTx/>
              <a:buSzTx/>
              <a:buFontTx/>
              <a:buNone/>
              <a:tabLst/>
            </a:pPr>
            <a:endParaRPr kumimoji="0" lang="en-GB" sz="4500" b="0" i="0" u="none" strike="noStrike" cap="none" normalizeH="0" baseline="0">
              <a:ln>
                <a:noFill/>
              </a:ln>
              <a:solidFill>
                <a:schemeClr val="tx1"/>
              </a:solidFill>
              <a:effectLst/>
              <a:latin typeface="Arial" charset="0"/>
              <a:ea typeface="ＭＳ Ｐゴシック" pitchFamily="50"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8688"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8688" rtl="0" eaLnBrk="1" fontAlgn="base" latinLnBrk="0" hangingPunct="1">
          <a:lnSpc>
            <a:spcPct val="100000"/>
          </a:lnSpc>
          <a:spcBef>
            <a:spcPct val="0"/>
          </a:spcBef>
          <a:spcAft>
            <a:spcPct val="0"/>
          </a:spcAft>
          <a:buClrTx/>
          <a:buSzTx/>
          <a:buFontTx/>
          <a:buNone/>
          <a:tabLst/>
          <a:defRPr kumimoji="0" lang="en-US" sz="45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lIns="74052" tIns="37023" rIns="74052" bIns="37023">
        <a:spAutoFit/>
      </a:bodyPr>
      <a:lstStyle>
        <a:defPPr>
          <a:spcBef>
            <a:spcPct val="50000"/>
          </a:spcBef>
          <a:buFontTx/>
          <a:buNone/>
          <a:defRPr sz="4000" b="1" u="sng"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45443</TotalTime>
  <Words>1510</Words>
  <Application>Microsoft Macintosh PowerPoint</Application>
  <PresentationFormat>Custom</PresentationFormat>
  <Paragraphs>191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Helvetica</vt:lpstr>
      <vt:lpstr>Default Design</vt:lpstr>
      <vt:lpstr>PowerPoint Presentation</vt:lpstr>
    </vt:vector>
  </TitlesOfParts>
  <Company>Colorado School of Mines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 2011</dc:title>
  <dc:creator>Luca Trevisan</dc:creator>
  <cp:lastModifiedBy>Domenico Bau</cp:lastModifiedBy>
  <cp:revision>1198</cp:revision>
  <cp:lastPrinted>2011-12-01T06:06:14Z</cp:lastPrinted>
  <dcterms:created xsi:type="dcterms:W3CDTF">2011-06-03T15:05:57Z</dcterms:created>
  <dcterms:modified xsi:type="dcterms:W3CDTF">2022-11-02T12:44:03Z</dcterms:modified>
</cp:coreProperties>
</file>