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66" r:id="rId3"/>
    <p:sldId id="267" r:id="rId4"/>
    <p:sldId id="268" r:id="rId5"/>
    <p:sldId id="264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98" d="100"/>
          <a:sy n="98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36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5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601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40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409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384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843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2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6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1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44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0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1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142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353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3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D2DB9-B91D-4725-A49A-53448E20B4BD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63F77C-E28E-4B8E-B03D-37117C03E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99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131" y="1566384"/>
            <a:ext cx="10039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off-line and on-line trained Gaussian process (GP) models for island groundwater management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7" t="12864" r="10088" b="14706"/>
          <a:stretch/>
        </p:blipFill>
        <p:spPr>
          <a:xfrm>
            <a:off x="175493" y="4738255"/>
            <a:ext cx="2119744" cy="2119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34623" y="4738255"/>
            <a:ext cx="4758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Weijiang Yu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Sheffield, UK</a:t>
            </a:r>
          </a:p>
        </p:txBody>
      </p:sp>
    </p:spTree>
    <p:extLst>
      <p:ext uri="{BB962C8B-B14F-4D97-AF65-F5344CB8AC3E}">
        <p14:creationId xmlns:p14="http://schemas.microsoft.com/office/powerpoint/2010/main" val="185770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584" y="-69678"/>
            <a:ext cx="6834909" cy="886691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Island groundwater management problem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ciq19wy\Desktop\Graph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0"/>
          <a:stretch/>
        </p:blipFill>
        <p:spPr bwMode="auto">
          <a:xfrm>
            <a:off x="17585" y="3704192"/>
            <a:ext cx="7192776" cy="3136224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108" y="882935"/>
                <a:ext cx="9636369" cy="12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Management objective:</a:t>
                </a:r>
              </a:p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Minimize the operation cost of using island groundwater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OC</m:t>
                        </m:r>
                      </m:sub>
                    </m:sSub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GB" sz="2400" dirty="0"/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OC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𝑊𝐿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GB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GB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08" y="882935"/>
                <a:ext cx="9636369" cy="1228863"/>
              </a:xfrm>
              <a:prstGeom prst="rect">
                <a:avLst/>
              </a:prstGeom>
              <a:blipFill>
                <a:blip r:embed="rId3"/>
                <a:stretch>
                  <a:fillRect l="-1012" t="-3980" b="-4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4108" y="1980994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to: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09906" y="2373952"/>
                <a:ext cx="64561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Pct freshwater volume decrease =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𝐹𝑉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limit</m:t>
                        </m:r>
                      </m:sub>
                    </m:sSub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06" y="2373952"/>
                <a:ext cx="6456126" cy="461665"/>
              </a:xfrm>
              <a:prstGeom prst="rect">
                <a:avLst/>
              </a:prstGeom>
              <a:blipFill>
                <a:blip r:embed="rId4"/>
                <a:stretch>
                  <a:fillRect l="-141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09906" y="2930250"/>
                <a:ext cx="42375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Pumping intensity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demand</m:t>
                        </m:r>
                      </m:sub>
                    </m:sSub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06" y="2930250"/>
                <a:ext cx="4237507" cy="461665"/>
              </a:xfrm>
              <a:prstGeom prst="rect">
                <a:avLst/>
              </a:prstGeom>
              <a:blipFill>
                <a:blip r:embed="rId5"/>
                <a:stretch>
                  <a:fillRect l="-2155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code | Tyn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35" y="3420208"/>
            <a:ext cx="3992122" cy="282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64632" y="4974050"/>
            <a:ext cx="3892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Horrible computational cost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88063" y="3704192"/>
            <a:ext cx="3645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Simulation-optimization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24571" y="5478758"/>
            <a:ext cx="128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1000 m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700264" y="5637122"/>
            <a:ext cx="2510096" cy="26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56138" y="5637121"/>
            <a:ext cx="2794809" cy="2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50947" y="3654069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(RCH)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>
            <a:stCxn id="13" idx="2"/>
            <a:endCxn id="12" idx="0"/>
          </p:cNvCxnSpPr>
          <p:nvPr/>
        </p:nvCxnSpPr>
        <p:spPr>
          <a:xfrm>
            <a:off x="10010838" y="4104302"/>
            <a:ext cx="0" cy="8697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880231" y="4354510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Numerous SEAWAT runs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5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54" y="-40791"/>
            <a:ext cx="9808854" cy="886691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 of solving management problem by off-line and on-line trained GPs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8451" y="789442"/>
            <a:ext cx="244169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training sample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3722" y="1690717"/>
            <a:ext cx="569109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GPs for objective function and constraints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722" y="2239078"/>
            <a:ext cx="2453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Off-line training route</a:t>
            </a:r>
            <a:endParaRPr lang="en-GB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lbow Connector 5"/>
          <p:cNvCxnSpPr>
            <a:stCxn id="4" idx="2"/>
            <a:endCxn id="23" idx="0"/>
          </p:cNvCxnSpPr>
          <p:nvPr/>
        </p:nvCxnSpPr>
        <p:spPr>
          <a:xfrm rot="16200000" flipH="1">
            <a:off x="5612134" y="1387961"/>
            <a:ext cx="873817" cy="227954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1692" y="2813516"/>
            <a:ext cx="4735975" cy="375890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pSp>
        <p:nvGrpSpPr>
          <p:cNvPr id="9" name="Group 8"/>
          <p:cNvGrpSpPr/>
          <p:nvPr/>
        </p:nvGrpSpPr>
        <p:grpSpPr>
          <a:xfrm>
            <a:off x="427027" y="2993129"/>
            <a:ext cx="4544490" cy="3505267"/>
            <a:chOff x="899109" y="2865277"/>
            <a:chExt cx="4544490" cy="3505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99109" y="2879770"/>
                  <a:ext cx="2943434" cy="70788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Identify new training points based on GP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CV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109" y="2879770"/>
                  <a:ext cx="2943434" cy="707886"/>
                </a:xfrm>
                <a:prstGeom prst="rect">
                  <a:avLst/>
                </a:prstGeom>
                <a:blipFill>
                  <a:blip r:embed="rId2"/>
                  <a:stretch>
                    <a:fillRect l="-825" t="-3390" b="-1355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34275" y="4507312"/>
                  <a:ext cx="2863860" cy="4290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CV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20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Tolerance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275" y="4507312"/>
                  <a:ext cx="2863860" cy="429092"/>
                </a:xfrm>
                <a:prstGeom prst="rect">
                  <a:avLst/>
                </a:prstGeom>
                <a:blipFill>
                  <a:blip r:embed="rId3"/>
                  <a:stretch>
                    <a:fillRect t="-5479" b="-1506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Elbow Connector 11"/>
            <p:cNvCxnSpPr>
              <a:stCxn id="11" idx="3"/>
              <a:endCxn id="34" idx="2"/>
            </p:cNvCxnSpPr>
            <p:nvPr/>
          </p:nvCxnSpPr>
          <p:spPr>
            <a:xfrm flipV="1">
              <a:off x="3798135" y="4266559"/>
              <a:ext cx="452141" cy="45529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2"/>
              <a:endCxn id="11" idx="0"/>
            </p:cNvCxnSpPr>
            <p:nvPr/>
          </p:nvCxnSpPr>
          <p:spPr>
            <a:xfrm flipH="1">
              <a:off x="2366205" y="3587656"/>
              <a:ext cx="4621" cy="9196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44675" y="2865277"/>
              <a:ext cx="1698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Run full-scale model</a:t>
              </a:r>
              <a:endParaRPr lang="en-GB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54362" y="5215197"/>
              <a:ext cx="222368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Optimization solver</a:t>
              </a:r>
              <a:endParaRPr lang="en-GB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/>
            <p:cNvCxnSpPr>
              <a:stCxn id="11" idx="2"/>
              <a:endCxn id="15" idx="0"/>
            </p:cNvCxnSpPr>
            <p:nvPr/>
          </p:nvCxnSpPr>
          <p:spPr>
            <a:xfrm>
              <a:off x="2366205" y="4936404"/>
              <a:ext cx="0" cy="2787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58608" y="5970434"/>
              <a:ext cx="2815194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Optimal solution (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WL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GB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Arrow Connector 17"/>
            <p:cNvCxnSpPr>
              <a:stCxn id="15" idx="2"/>
              <a:endCxn id="17" idx="0"/>
            </p:cNvCxnSpPr>
            <p:nvPr/>
          </p:nvCxnSpPr>
          <p:spPr>
            <a:xfrm>
              <a:off x="2366205" y="5615307"/>
              <a:ext cx="0" cy="355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249911" y="2813516"/>
            <a:ext cx="5274481" cy="3758907"/>
            <a:chOff x="5435867" y="2808947"/>
            <a:chExt cx="5274481" cy="3758907"/>
          </a:xfrm>
        </p:grpSpPr>
        <p:sp>
          <p:nvSpPr>
            <p:cNvPr id="20" name="Rectangle 19"/>
            <p:cNvSpPr/>
            <p:nvPr/>
          </p:nvSpPr>
          <p:spPr>
            <a:xfrm>
              <a:off x="5435867" y="2808947"/>
              <a:ext cx="5274481" cy="375890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723792" y="2826982"/>
              <a:ext cx="4506895" cy="3630031"/>
              <a:chOff x="5637791" y="2704104"/>
              <a:chExt cx="4506895" cy="35613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637791" y="5083536"/>
                    <a:ext cx="3332285" cy="418209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DV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opt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DV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opt</m:t>
                                </m:r>
                              </m:sup>
                            </m:sSubSup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</m:oMath>
                    </a14:m>
                    <a:r>
                      <a:rPr lang="en-GB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Tolerance</a:t>
                    </a:r>
                    <a:endParaRPr lang="en-GB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7791" y="5083536"/>
                    <a:ext cx="3332285" cy="41820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2778" b="-1944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/>
              <p:cNvSpPr txBox="1"/>
              <p:nvPr/>
            </p:nvSpPr>
            <p:spPr>
              <a:xfrm>
                <a:off x="6176928" y="2834680"/>
                <a:ext cx="2223686" cy="3925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Optimization solver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862784" y="3575826"/>
                <a:ext cx="2874225" cy="6944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 solution (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as new training point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Straight Arrow Connector 24"/>
              <p:cNvCxnSpPr>
                <a:stCxn id="23" idx="2"/>
                <a:endCxn id="24" idx="0"/>
              </p:cNvCxnSpPr>
              <p:nvPr/>
            </p:nvCxnSpPr>
            <p:spPr>
              <a:xfrm>
                <a:off x="7288771" y="3227223"/>
                <a:ext cx="11126" cy="3486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4" idx="2"/>
                <a:endCxn id="22" idx="0"/>
              </p:cNvCxnSpPr>
              <p:nvPr/>
            </p:nvCxnSpPr>
            <p:spPr>
              <a:xfrm>
                <a:off x="7299897" y="4270325"/>
                <a:ext cx="4037" cy="8132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6"/>
              <p:cNvCxnSpPr>
                <a:stCxn id="22" idx="3"/>
                <a:endCxn id="50" idx="2"/>
              </p:cNvCxnSpPr>
              <p:nvPr/>
            </p:nvCxnSpPr>
            <p:spPr>
              <a:xfrm flipV="1">
                <a:off x="8970076" y="4853293"/>
                <a:ext cx="333967" cy="439349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8411740" y="2704104"/>
                <a:ext cx="1732946" cy="694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 full-scale model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892299" y="5872939"/>
                <a:ext cx="2815194" cy="3925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 solution (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Straight Arrow Connector 29"/>
              <p:cNvCxnSpPr>
                <a:stCxn id="22" idx="2"/>
                <a:endCxn id="29" idx="0"/>
              </p:cNvCxnSpPr>
              <p:nvPr/>
            </p:nvCxnSpPr>
            <p:spPr>
              <a:xfrm flipH="1">
                <a:off x="7299896" y="5501746"/>
                <a:ext cx="4038" cy="3711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/>
          <p:nvPr/>
        </p:nvSpPr>
        <p:spPr>
          <a:xfrm>
            <a:off x="5111081" y="2231176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On-line training route</a:t>
            </a:r>
            <a:endParaRPr lang="en-GB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>
            <a:stCxn id="3" idx="2"/>
            <a:endCxn id="4" idx="0"/>
          </p:cNvCxnSpPr>
          <p:nvPr/>
        </p:nvCxnSpPr>
        <p:spPr>
          <a:xfrm flipH="1">
            <a:off x="4909269" y="1189552"/>
            <a:ext cx="29" cy="501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4" idx="2"/>
            <a:endCxn id="10" idx="0"/>
          </p:cNvCxnSpPr>
          <p:nvPr/>
        </p:nvCxnSpPr>
        <p:spPr>
          <a:xfrm rot="5400000">
            <a:off x="2945610" y="1043962"/>
            <a:ext cx="916795" cy="3010525"/>
          </a:xfrm>
          <a:prstGeom prst="bentConnector3">
            <a:avLst>
              <a:gd name="adj1" fmla="val 576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74512" y="1190703"/>
            <a:ext cx="233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full-scale model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25633" y="3994301"/>
            <a:ext cx="25051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Update training points</a:t>
            </a:r>
            <a:endParaRPr lang="en-GB" dirty="0"/>
          </a:p>
        </p:txBody>
      </p:sp>
      <p:cxnSp>
        <p:nvCxnSpPr>
          <p:cNvPr id="46" name="Elbow Connector 45"/>
          <p:cNvCxnSpPr>
            <a:stCxn id="34" idx="0"/>
            <a:endCxn id="10" idx="3"/>
          </p:cNvCxnSpPr>
          <p:nvPr/>
        </p:nvCxnSpPr>
        <p:spPr>
          <a:xfrm rot="16200000" flipV="1">
            <a:off x="3257960" y="3474066"/>
            <a:ext cx="632736" cy="40773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951527" y="4622060"/>
            <a:ext cx="25051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Update training points</a:t>
            </a:r>
            <a:endParaRPr lang="en-GB" dirty="0"/>
          </a:p>
        </p:txBody>
      </p:sp>
      <p:cxnSp>
        <p:nvCxnSpPr>
          <p:cNvPr id="65" name="Elbow Connector 64"/>
          <p:cNvCxnSpPr>
            <a:stCxn id="50" idx="0"/>
            <a:endCxn id="23" idx="3"/>
          </p:cNvCxnSpPr>
          <p:nvPr/>
        </p:nvCxnSpPr>
        <p:spPr>
          <a:xfrm rot="16200000" flipV="1">
            <a:off x="8023694" y="3441665"/>
            <a:ext cx="1457361" cy="90342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12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rizontal Scroll 1"/>
              <p:cNvSpPr/>
              <p:nvPr/>
            </p:nvSpPr>
            <p:spPr>
              <a:xfrm>
                <a:off x="17583" y="658"/>
                <a:ext cx="9390185" cy="886691"/>
              </a:xfrm>
              <a:prstGeom prst="horizontalScroll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Off-line training framework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  <m:sub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𝐝𝐞𝐦𝐚𝐧𝐝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0.1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RCH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L,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𝑭𝑽</m:t>
                        </m:r>
                      </m:e>
                      <m:sub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𝐥𝐢𝐦𝐢𝐭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15% </a:t>
                </a:r>
                <a:endParaRPr lang="en-GB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3" y="658"/>
                <a:ext cx="9390185" cy="886691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9869" y="750166"/>
            <a:ext cx="2900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sample size = 4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5228694"/>
                  </p:ext>
                </p:extLst>
              </p:nvPr>
            </p:nvGraphicFramePr>
            <p:xfrm>
              <a:off x="901527" y="4892250"/>
              <a:ext cx="6334542" cy="19393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8497">
                      <a:extLst>
                        <a:ext uri="{9D8B030D-6E8A-4147-A177-3AD203B41FA5}">
                          <a16:colId xmlns:a16="http://schemas.microsoft.com/office/drawing/2014/main" val="2392406575"/>
                        </a:ext>
                      </a:extLst>
                    </a:gridCol>
                    <a:gridCol w="2003953">
                      <a:extLst>
                        <a:ext uri="{9D8B030D-6E8A-4147-A177-3AD203B41FA5}">
                          <a16:colId xmlns:a16="http://schemas.microsoft.com/office/drawing/2014/main" val="3710785294"/>
                        </a:ext>
                      </a:extLst>
                    </a:gridCol>
                    <a:gridCol w="1714500">
                      <a:extLst>
                        <a:ext uri="{9D8B030D-6E8A-4147-A177-3AD203B41FA5}">
                          <a16:colId xmlns:a16="http://schemas.microsoft.com/office/drawing/2014/main" val="3874825482"/>
                        </a:ext>
                      </a:extLst>
                    </a:gridCol>
                    <a:gridCol w="1837592">
                      <a:extLst>
                        <a:ext uri="{9D8B030D-6E8A-4147-A177-3AD203B41FA5}">
                          <a16:colId xmlns:a16="http://schemas.microsoft.com/office/drawing/2014/main" val="3918933105"/>
                        </a:ext>
                      </a:extLst>
                    </a:gridCol>
                  </a:tblGrid>
                  <a:tr h="691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LHS</a:t>
                          </a:r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Optimal</a:t>
                          </a:r>
                          <a:r>
                            <a:rPr lang="en-US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Pumping </a:t>
                          </a:r>
                        </a:p>
                        <a:p>
                          <a:pPr algn="ctr"/>
                          <a:r>
                            <a:rPr lang="en-US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WL</a:t>
                          </a:r>
                          <a:r>
                            <a:rPr lang="en-US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2000" i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en-US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𝑂𝐶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$/(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year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𝐹𝑉</m:t>
                              </m:r>
                            </m:oMath>
                          </a14:m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92219354"/>
                      </a:ext>
                    </a:extLst>
                  </a:tr>
                  <a:tr h="412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×2</m:t>
                                </m:r>
                              </m:oMath>
                            </m:oMathPara>
                          </a14:m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GB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260 m,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m</a:t>
                          </a:r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0.003574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0091851"/>
                      </a:ext>
                    </a:extLst>
                  </a:tr>
                  <a:tr h="412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×3</m:t>
                                </m:r>
                              </m:oMath>
                            </m:oMathPara>
                          </a14:m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( 300</a:t>
                          </a:r>
                          <a:r>
                            <a:rPr lang="en-GB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5 m)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0.003491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13.82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572505"/>
                      </a:ext>
                    </a:extLst>
                  </a:tr>
                  <a:tr h="41277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( 270</a:t>
                          </a:r>
                          <a:r>
                            <a:rPr lang="en-GB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4 m)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0.003560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13.68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54838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5228694"/>
                  </p:ext>
                </p:extLst>
              </p:nvPr>
            </p:nvGraphicFramePr>
            <p:xfrm>
              <a:off x="901527" y="4892250"/>
              <a:ext cx="6334542" cy="19393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8497">
                      <a:extLst>
                        <a:ext uri="{9D8B030D-6E8A-4147-A177-3AD203B41FA5}">
                          <a16:colId xmlns:a16="http://schemas.microsoft.com/office/drawing/2014/main" val="2392406575"/>
                        </a:ext>
                      </a:extLst>
                    </a:gridCol>
                    <a:gridCol w="2003953">
                      <a:extLst>
                        <a:ext uri="{9D8B030D-6E8A-4147-A177-3AD203B41FA5}">
                          <a16:colId xmlns:a16="http://schemas.microsoft.com/office/drawing/2014/main" val="3710785294"/>
                        </a:ext>
                      </a:extLst>
                    </a:gridCol>
                    <a:gridCol w="1714500">
                      <a:extLst>
                        <a:ext uri="{9D8B030D-6E8A-4147-A177-3AD203B41FA5}">
                          <a16:colId xmlns:a16="http://schemas.microsoft.com/office/drawing/2014/main" val="3874825482"/>
                        </a:ext>
                      </a:extLst>
                    </a:gridCol>
                    <a:gridCol w="1837592">
                      <a:extLst>
                        <a:ext uri="{9D8B030D-6E8A-4147-A177-3AD203B41FA5}">
                          <a16:colId xmlns:a16="http://schemas.microsoft.com/office/drawing/2014/main" val="391893310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LHS</a:t>
                          </a:r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Optimal</a:t>
                          </a:r>
                          <a:r>
                            <a:rPr lang="en-US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Pumping </a:t>
                          </a:r>
                        </a:p>
                        <a:p>
                          <a:pPr algn="ctr"/>
                          <a:r>
                            <a:rPr lang="en-US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WL</a:t>
                          </a:r>
                          <a:r>
                            <a:rPr lang="en-US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2000" i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en-US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2411" t="-4348" r="-107801" b="-19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5033" t="-4348" r="-662" b="-1913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2219354"/>
                      </a:ext>
                    </a:extLst>
                  </a:tr>
                  <a:tr h="4127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176471" r="-714844" b="-2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GB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260 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m, 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b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0.003574</a:t>
                          </a:r>
                          <a:endParaRPr lang="en-GB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13.23</a:t>
                          </a:r>
                          <a:endParaRPr lang="en-GB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0091851"/>
                      </a:ext>
                    </a:extLst>
                  </a:tr>
                  <a:tr h="4127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276471" r="-714844" b="-1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r>
                            <a:rPr lang="en-GB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0.003491</a:t>
                          </a:r>
                          <a:endParaRPr lang="en-GB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13.82</a:t>
                          </a:r>
                          <a:endParaRPr lang="en-GB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572505"/>
                      </a:ext>
                    </a:extLst>
                  </a:tr>
                  <a:tr h="4127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376471" r="-714844" b="-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( 270</a:t>
                          </a:r>
                          <a:r>
                            <a:rPr lang="en-GB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4 m)</a:t>
                          </a:r>
                          <a:endParaRPr lang="en-GB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0.003560</a:t>
                          </a:r>
                          <a:endParaRPr lang="en-GB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13.68</a:t>
                          </a:r>
                          <a:endParaRPr lang="en-GB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5483825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7" y="1185455"/>
            <a:ext cx="47797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885" y="1185455"/>
            <a:ext cx="47797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975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orizontal Scroll 12"/>
              <p:cNvSpPr/>
              <p:nvPr/>
            </p:nvSpPr>
            <p:spPr>
              <a:xfrm>
                <a:off x="17583" y="658"/>
                <a:ext cx="9390185" cy="886691"/>
              </a:xfrm>
              <a:prstGeom prst="horizontalScroll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On-line training framework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  <m:sub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𝐝𝐞𝐦𝐚𝐧𝐝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0.1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RCH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L,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𝑭𝑽</m:t>
                        </m:r>
                      </m:e>
                      <m:sub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𝐥𝐢𝐦𝐢𝐭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15% </a:t>
                </a:r>
                <a:endParaRPr lang="en-GB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orizontal Scrol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3" y="658"/>
                <a:ext cx="9390185" cy="886691"/>
              </a:xfrm>
              <a:prstGeom prst="horizontalScroll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84" y="1185455"/>
            <a:ext cx="47797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93" y="1185455"/>
            <a:ext cx="47797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09869" y="750166"/>
            <a:ext cx="2900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sample size = 4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9675093"/>
                  </p:ext>
                </p:extLst>
              </p:nvPr>
            </p:nvGraphicFramePr>
            <p:xfrm>
              <a:off x="901527" y="4892250"/>
              <a:ext cx="6334542" cy="19393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8497">
                      <a:extLst>
                        <a:ext uri="{9D8B030D-6E8A-4147-A177-3AD203B41FA5}">
                          <a16:colId xmlns:a16="http://schemas.microsoft.com/office/drawing/2014/main" val="2392406575"/>
                        </a:ext>
                      </a:extLst>
                    </a:gridCol>
                    <a:gridCol w="2003953">
                      <a:extLst>
                        <a:ext uri="{9D8B030D-6E8A-4147-A177-3AD203B41FA5}">
                          <a16:colId xmlns:a16="http://schemas.microsoft.com/office/drawing/2014/main" val="3710785294"/>
                        </a:ext>
                      </a:extLst>
                    </a:gridCol>
                    <a:gridCol w="1714500">
                      <a:extLst>
                        <a:ext uri="{9D8B030D-6E8A-4147-A177-3AD203B41FA5}">
                          <a16:colId xmlns:a16="http://schemas.microsoft.com/office/drawing/2014/main" val="3874825482"/>
                        </a:ext>
                      </a:extLst>
                    </a:gridCol>
                    <a:gridCol w="1837592">
                      <a:extLst>
                        <a:ext uri="{9D8B030D-6E8A-4147-A177-3AD203B41FA5}">
                          <a16:colId xmlns:a16="http://schemas.microsoft.com/office/drawing/2014/main" val="3918933105"/>
                        </a:ext>
                      </a:extLst>
                    </a:gridCol>
                  </a:tblGrid>
                  <a:tr h="691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LHS</a:t>
                          </a:r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Optimal</a:t>
                          </a:r>
                          <a:r>
                            <a:rPr lang="en-US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Pumping </a:t>
                          </a:r>
                        </a:p>
                        <a:p>
                          <a:pPr algn="ctr"/>
                          <a:r>
                            <a:rPr lang="en-US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WL</a:t>
                          </a:r>
                          <a:r>
                            <a:rPr lang="en-US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2000" i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en-US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2000" b="0" i="1">
                                      <a:latin typeface="Cambria Math" panose="02040503050406030204" pitchFamily="18" charset="0"/>
                                    </a:rPr>
                                    <m:t>𝑂𝐶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$/(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year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𝐹𝑉</m:t>
                              </m:r>
                            </m:oMath>
                          </a14:m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92219354"/>
                      </a:ext>
                    </a:extLst>
                  </a:tr>
                  <a:tr h="412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×2</m:t>
                                </m:r>
                              </m:oMath>
                            </m:oMathPara>
                          </a14:m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GB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 m, 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m</a:t>
                          </a:r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0.035432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0091851"/>
                      </a:ext>
                    </a:extLst>
                  </a:tr>
                  <a:tr h="412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×3</m:t>
                                </m:r>
                              </m:oMath>
                            </m:oMathPara>
                          </a14:m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( 410</a:t>
                          </a:r>
                          <a:r>
                            <a:rPr lang="en-GB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10 m)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0.064358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14.67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572505"/>
                      </a:ext>
                    </a:extLst>
                  </a:tr>
                  <a:tr h="41277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( 280</a:t>
                          </a:r>
                          <a:r>
                            <a:rPr lang="en-GB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1 m)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0.003558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13.90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54838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9675093"/>
                  </p:ext>
                </p:extLst>
              </p:nvPr>
            </p:nvGraphicFramePr>
            <p:xfrm>
              <a:off x="901527" y="4892250"/>
              <a:ext cx="6334542" cy="19393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8497">
                      <a:extLst>
                        <a:ext uri="{9D8B030D-6E8A-4147-A177-3AD203B41FA5}">
                          <a16:colId xmlns:a16="http://schemas.microsoft.com/office/drawing/2014/main" val="2392406575"/>
                        </a:ext>
                      </a:extLst>
                    </a:gridCol>
                    <a:gridCol w="2003953">
                      <a:extLst>
                        <a:ext uri="{9D8B030D-6E8A-4147-A177-3AD203B41FA5}">
                          <a16:colId xmlns:a16="http://schemas.microsoft.com/office/drawing/2014/main" val="3710785294"/>
                        </a:ext>
                      </a:extLst>
                    </a:gridCol>
                    <a:gridCol w="1714500">
                      <a:extLst>
                        <a:ext uri="{9D8B030D-6E8A-4147-A177-3AD203B41FA5}">
                          <a16:colId xmlns:a16="http://schemas.microsoft.com/office/drawing/2014/main" val="3874825482"/>
                        </a:ext>
                      </a:extLst>
                    </a:gridCol>
                    <a:gridCol w="1837592">
                      <a:extLst>
                        <a:ext uri="{9D8B030D-6E8A-4147-A177-3AD203B41FA5}">
                          <a16:colId xmlns:a16="http://schemas.microsoft.com/office/drawing/2014/main" val="391893310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LHS</a:t>
                          </a:r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Optimal</a:t>
                          </a:r>
                          <a:r>
                            <a:rPr lang="en-US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Pumping </a:t>
                          </a:r>
                        </a:p>
                        <a:p>
                          <a:pPr algn="ctr"/>
                          <a:r>
                            <a:rPr lang="en-US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WL</a:t>
                          </a:r>
                          <a:r>
                            <a:rPr lang="en-US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2000" i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en-US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62411" t="-4348" r="-107801" b="-19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45033" t="-4348" r="-662" b="-1913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2219354"/>
                      </a:ext>
                    </a:extLst>
                  </a:tr>
                  <a:tr h="4127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1" t="-176471" r="-714844" b="-2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GB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 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m, 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b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0.035432</a:t>
                          </a:r>
                          <a:endParaRPr lang="en-GB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1.81</a:t>
                          </a:r>
                          <a:endParaRPr lang="en-GB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0091851"/>
                      </a:ext>
                    </a:extLst>
                  </a:tr>
                  <a:tr h="4127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1" t="-276471" r="-714844" b="-1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410</a:t>
                          </a:r>
                          <a:r>
                            <a:rPr lang="en-GB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0.064358</a:t>
                          </a:r>
                          <a:endParaRPr lang="en-GB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14.67</a:t>
                          </a:r>
                          <a:endParaRPr lang="en-GB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572505"/>
                      </a:ext>
                    </a:extLst>
                  </a:tr>
                  <a:tr h="4127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1" t="-376471" r="-714844" b="-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( 280</a:t>
                          </a:r>
                          <a:r>
                            <a:rPr lang="en-GB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1 m)</a:t>
                          </a:r>
                          <a:endParaRPr lang="en-GB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0.003558</a:t>
                          </a:r>
                          <a:endParaRPr lang="en-GB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13.90</a:t>
                          </a:r>
                          <a:endParaRPr lang="en-GB" sz="2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5483825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746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rizontal Scroll 12"/>
          <p:cNvSpPr/>
          <p:nvPr/>
        </p:nvSpPr>
        <p:spPr>
          <a:xfrm>
            <a:off x="17583" y="658"/>
            <a:ext cx="9390185" cy="886691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884" y="1723293"/>
            <a:ext cx="10067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off-line training framework, optimal solutions from all LHS cases are close and reliable.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2884" y="3519855"/>
                <a:ext cx="995875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On-line training framework search for the optimal solution at a cheaper cost compared with the off-line training, but the results are less reliable. To get a reliable solution, initial samples should from the case of LHS(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when using on-line training system.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84" y="3519855"/>
                <a:ext cx="9958754" cy="1569660"/>
              </a:xfrm>
              <a:prstGeom prst="rect">
                <a:avLst/>
              </a:prstGeom>
              <a:blipFill>
                <a:blip r:embed="rId2"/>
                <a:stretch>
                  <a:fillRect l="-918" t="-3101" r="-979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8616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3538</TotalTime>
  <Words>375</Words>
  <Application>Microsoft Macintosh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Cambria Math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Weijiang Yu</dc:creator>
  <cp:lastModifiedBy>Domenico Bau</cp:lastModifiedBy>
  <cp:revision>76</cp:revision>
  <dcterms:created xsi:type="dcterms:W3CDTF">2022-06-14T13:39:02Z</dcterms:created>
  <dcterms:modified xsi:type="dcterms:W3CDTF">2023-03-03T14:45:36Z</dcterms:modified>
</cp:coreProperties>
</file>